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ink/ink1.xml" ContentType="application/inkml+xml"/>
  <Override PartName="/ppt/ink/ink2.xml" ContentType="application/inkml+xml"/>
  <Override PartName="/ppt/tags/tag1.xml" ContentType="application/vnd.openxmlformats-officedocument.presentationml.tags+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2.xml" ContentType="application/vnd.openxmlformats-officedocument.presentationml.tags+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6.xml" ContentType="application/vnd.openxmlformats-officedocument.presentationml.notesSlide+xml"/>
  <Override PartName="/ppt/ink/ink3.xml" ContentType="application/inkml+xml"/>
  <Override PartName="/ppt/ink/ink4.xml" ContentType="application/inkml+xml"/>
  <Override PartName="/ppt/notesSlides/notesSlide1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0.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1.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2.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8.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8" r:id="rId1"/>
  </p:sldMasterIdLst>
  <p:notesMasterIdLst>
    <p:notesMasterId r:id="rId43"/>
  </p:notesMasterIdLst>
  <p:sldIdLst>
    <p:sldId id="256" r:id="rId2"/>
    <p:sldId id="285" r:id="rId3"/>
    <p:sldId id="301" r:id="rId4"/>
    <p:sldId id="257" r:id="rId5"/>
    <p:sldId id="349" r:id="rId6"/>
    <p:sldId id="331" r:id="rId7"/>
    <p:sldId id="325" r:id="rId8"/>
    <p:sldId id="295" r:id="rId9"/>
    <p:sldId id="323" r:id="rId10"/>
    <p:sldId id="284" r:id="rId11"/>
    <p:sldId id="311" r:id="rId12"/>
    <p:sldId id="289" r:id="rId13"/>
    <p:sldId id="290" r:id="rId14"/>
    <p:sldId id="335" r:id="rId15"/>
    <p:sldId id="334" r:id="rId16"/>
    <p:sldId id="351" r:id="rId17"/>
    <p:sldId id="340" r:id="rId18"/>
    <p:sldId id="352" r:id="rId19"/>
    <p:sldId id="350" r:id="rId20"/>
    <p:sldId id="310" r:id="rId21"/>
    <p:sldId id="347" r:id="rId22"/>
    <p:sldId id="342" r:id="rId23"/>
    <p:sldId id="343" r:id="rId24"/>
    <p:sldId id="346" r:id="rId25"/>
    <p:sldId id="304" r:id="rId26"/>
    <p:sldId id="344" r:id="rId27"/>
    <p:sldId id="332" r:id="rId28"/>
    <p:sldId id="298" r:id="rId29"/>
    <p:sldId id="300" r:id="rId30"/>
    <p:sldId id="324" r:id="rId31"/>
    <p:sldId id="316" r:id="rId32"/>
    <p:sldId id="336" r:id="rId33"/>
    <p:sldId id="337" r:id="rId34"/>
    <p:sldId id="314" r:id="rId35"/>
    <p:sldId id="348" r:id="rId36"/>
    <p:sldId id="326" r:id="rId37"/>
    <p:sldId id="308" r:id="rId38"/>
    <p:sldId id="286" r:id="rId39"/>
    <p:sldId id="302" r:id="rId40"/>
    <p:sldId id="303" r:id="rId41"/>
    <p:sldId id="29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546A"/>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773"/>
    <p:restoredTop sz="71868"/>
  </p:normalViewPr>
  <p:slideViewPr>
    <p:cSldViewPr snapToGrid="0" snapToObjects="1">
      <p:cViewPr varScale="1">
        <p:scale>
          <a:sx n="107" d="100"/>
          <a:sy n="107" d="100"/>
        </p:scale>
        <p:origin x="568" y="1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_rels/data10.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ata15.xml.rels><?xml version="1.0" encoding="UTF-8" standalone="yes"?>
<Relationships xmlns="http://schemas.openxmlformats.org/package/2006/relationships"><Relationship Id="rId1" Type="http://schemas.openxmlformats.org/officeDocument/2006/relationships/hyperlink" Target="https://www.hklaw.com/en/insights/publications/2023/07/sec-v-ripple-when-a-security-is-not-a-security#_edn1" TargetMode="External"/></Relationships>
</file>

<file path=ppt/diagrams/_rels/data3.xml.rels><?xml version="1.0" encoding="UTF-8" standalone="yes"?>
<Relationships xmlns="http://schemas.openxmlformats.org/package/2006/relationships"><Relationship Id="rId1" Type="http://schemas.openxmlformats.org/officeDocument/2006/relationships/hyperlink" Target="https://www.blockchain.com/explorer/blocks/btc/000000000019d6689c085ae165831e934ff763ae46a2a6c172b3f1b60a8ce26f" TargetMode="External"/></Relationships>
</file>

<file path=ppt/diagrams/_rels/data8.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1.png"/><Relationship Id="rId7" Type="http://schemas.openxmlformats.org/officeDocument/2006/relationships/image" Target="../media/image26.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9.svg"/><Relationship Id="rId4" Type="http://schemas.openxmlformats.org/officeDocument/2006/relationships/image" Target="../media/image22.svg"/><Relationship Id="rId9" Type="http://schemas.openxmlformats.org/officeDocument/2006/relationships/image" Target="../media/image28.png"/></Relationships>
</file>

<file path=ppt/diagrams/_rels/drawing10.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rawing15.xml.rels><?xml version="1.0" encoding="UTF-8" standalone="yes"?>
<Relationships xmlns="http://schemas.openxmlformats.org/package/2006/relationships"><Relationship Id="rId1" Type="http://schemas.openxmlformats.org/officeDocument/2006/relationships/hyperlink" Target="https://www.hklaw.com/en/insights/publications/2023/07/sec-v-ripple-when-a-security-is-not-a-security#_edn1" TargetMode="External"/></Relationships>
</file>

<file path=ppt/diagrams/_rels/drawing3.xml.rels><?xml version="1.0" encoding="UTF-8" standalone="yes"?>
<Relationships xmlns="http://schemas.openxmlformats.org/package/2006/relationships"><Relationship Id="rId1" Type="http://schemas.openxmlformats.org/officeDocument/2006/relationships/hyperlink" Target="https://www.blockchain.com/explorer/blocks/btc/000000000019d6689c085ae165831e934ff763ae46a2a6c172b3f1b60a8ce26f" TargetMode="External"/></Relationships>
</file>

<file path=ppt/diagrams/_rels/drawing8.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1.png"/><Relationship Id="rId7" Type="http://schemas.openxmlformats.org/officeDocument/2006/relationships/image" Target="../media/image26.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9.svg"/><Relationship Id="rId4" Type="http://schemas.openxmlformats.org/officeDocument/2006/relationships/image" Target="../media/image22.svg"/><Relationship Id="rId9" Type="http://schemas.openxmlformats.org/officeDocument/2006/relationships/image" Target="../media/image28.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D12A08-4B63-744F-ABBF-983DE0129238}" type="doc">
      <dgm:prSet loTypeId="urn:microsoft.com/office/officeart/2005/8/layout/process5" loCatId="" qsTypeId="urn:microsoft.com/office/officeart/2005/8/quickstyle/simple1" qsCatId="simple" csTypeId="urn:microsoft.com/office/officeart/2005/8/colors/colorful5" csCatId="colorful" phldr="1"/>
      <dgm:spPr/>
      <dgm:t>
        <a:bodyPr/>
        <a:lstStyle/>
        <a:p>
          <a:endParaRPr lang="en-US"/>
        </a:p>
      </dgm:t>
    </dgm:pt>
    <dgm:pt modelId="{415BE388-F452-124F-9066-ADDD66F4F0A9}">
      <dgm:prSet phldrT="[Text]" custT="1"/>
      <dgm:spPr/>
      <dgm:t>
        <a:bodyPr/>
        <a:lstStyle/>
        <a:p>
          <a:r>
            <a:rPr lang="en-US" sz="1600" dirty="0"/>
            <a:t>UIC Marketing Degree</a:t>
          </a:r>
        </a:p>
      </dgm:t>
    </dgm:pt>
    <dgm:pt modelId="{2D9494C6-CD2C-9045-8EFB-7E10107E40BA}" type="parTrans" cxnId="{1EF659DF-3D58-E842-A5AA-7476A5F98949}">
      <dgm:prSet/>
      <dgm:spPr/>
      <dgm:t>
        <a:bodyPr/>
        <a:lstStyle/>
        <a:p>
          <a:endParaRPr lang="en-US" sz="2000"/>
        </a:p>
      </dgm:t>
    </dgm:pt>
    <dgm:pt modelId="{CD9D7DC3-8B4B-D142-81F3-A18CF599375F}" type="sibTrans" cxnId="{1EF659DF-3D58-E842-A5AA-7476A5F98949}">
      <dgm:prSet custT="1"/>
      <dgm:spPr/>
      <dgm:t>
        <a:bodyPr/>
        <a:lstStyle/>
        <a:p>
          <a:endParaRPr lang="en-US" sz="1400"/>
        </a:p>
      </dgm:t>
    </dgm:pt>
    <dgm:pt modelId="{18C828B8-3D5B-2A43-96E3-B52B5F8E8E98}">
      <dgm:prSet phldrT="[Text]" custT="1"/>
      <dgm:spPr/>
      <dgm:t>
        <a:bodyPr/>
        <a:lstStyle/>
        <a:p>
          <a:r>
            <a:rPr lang="en-US" sz="1600" dirty="0"/>
            <a:t>Copywriter at Digital Advertising Agency in NYC</a:t>
          </a:r>
        </a:p>
      </dgm:t>
    </dgm:pt>
    <dgm:pt modelId="{E5DC1AA3-F3FC-8F41-B5C5-0C96D3967AA6}" type="parTrans" cxnId="{5BAF59EF-A2F5-A84D-8106-1BACADACDA2F}">
      <dgm:prSet/>
      <dgm:spPr/>
      <dgm:t>
        <a:bodyPr/>
        <a:lstStyle/>
        <a:p>
          <a:endParaRPr lang="en-US" sz="2000"/>
        </a:p>
      </dgm:t>
    </dgm:pt>
    <dgm:pt modelId="{434FB134-6098-F846-878B-53FCB60C336B}" type="sibTrans" cxnId="{5BAF59EF-A2F5-A84D-8106-1BACADACDA2F}">
      <dgm:prSet custT="1"/>
      <dgm:spPr/>
      <dgm:t>
        <a:bodyPr/>
        <a:lstStyle/>
        <a:p>
          <a:endParaRPr lang="en-US" sz="1400"/>
        </a:p>
      </dgm:t>
    </dgm:pt>
    <dgm:pt modelId="{483A8740-1139-ED40-8DE6-5031CB3DFB68}">
      <dgm:prSet phldrT="[Text]" custT="1"/>
      <dgm:spPr/>
      <dgm:t>
        <a:bodyPr/>
        <a:lstStyle/>
        <a:p>
          <a:r>
            <a:rPr lang="en-US" sz="1600" dirty="0"/>
            <a:t>Took a SAS for Marketing course at NYU</a:t>
          </a:r>
        </a:p>
      </dgm:t>
    </dgm:pt>
    <dgm:pt modelId="{28647D75-288D-3340-AD60-B45129252528}" type="parTrans" cxnId="{5C534A40-780E-CD45-946F-0324B4AA96C1}">
      <dgm:prSet/>
      <dgm:spPr/>
      <dgm:t>
        <a:bodyPr/>
        <a:lstStyle/>
        <a:p>
          <a:endParaRPr lang="en-US" sz="2000"/>
        </a:p>
      </dgm:t>
    </dgm:pt>
    <dgm:pt modelId="{15C91AC1-8435-DE45-9C35-6315F9630137}" type="sibTrans" cxnId="{5C534A40-780E-CD45-946F-0324B4AA96C1}">
      <dgm:prSet custT="1"/>
      <dgm:spPr/>
      <dgm:t>
        <a:bodyPr/>
        <a:lstStyle/>
        <a:p>
          <a:endParaRPr lang="en-US" sz="1400"/>
        </a:p>
      </dgm:t>
    </dgm:pt>
    <dgm:pt modelId="{B9B81DC7-DE9D-E145-AB31-83EF98500F12}">
      <dgm:prSet phldrT="[Text]" custT="1"/>
      <dgm:spPr/>
      <dgm:t>
        <a:bodyPr/>
        <a:lstStyle/>
        <a:p>
          <a:r>
            <a:rPr lang="en-US" sz="1600" dirty="0"/>
            <a:t>Pricing Analyst at Walgreens</a:t>
          </a:r>
        </a:p>
      </dgm:t>
    </dgm:pt>
    <dgm:pt modelId="{C90B3ECA-ECB9-5545-8488-55D2403D8EEF}" type="parTrans" cxnId="{C14752EA-F811-814C-A781-5021051592BE}">
      <dgm:prSet/>
      <dgm:spPr/>
      <dgm:t>
        <a:bodyPr/>
        <a:lstStyle/>
        <a:p>
          <a:endParaRPr lang="en-US" sz="2000"/>
        </a:p>
      </dgm:t>
    </dgm:pt>
    <dgm:pt modelId="{3566FE65-ACC4-F147-BEBF-82DC26DA7708}" type="sibTrans" cxnId="{C14752EA-F811-814C-A781-5021051592BE}">
      <dgm:prSet custT="1"/>
      <dgm:spPr/>
      <dgm:t>
        <a:bodyPr/>
        <a:lstStyle/>
        <a:p>
          <a:endParaRPr lang="en-US" sz="1400"/>
        </a:p>
      </dgm:t>
    </dgm:pt>
    <dgm:pt modelId="{8C996D3A-82CB-F44F-8700-0A592F9B6A05}">
      <dgm:prSet phldrT="[Text]" custT="1"/>
      <dgm:spPr/>
      <dgm:t>
        <a:bodyPr/>
        <a:lstStyle/>
        <a:p>
          <a:r>
            <a:rPr lang="en-US" sz="1600" dirty="0"/>
            <a:t>SAS Analyst (Decision Tree Algorithms) at IRI Worldwide</a:t>
          </a:r>
        </a:p>
      </dgm:t>
    </dgm:pt>
    <dgm:pt modelId="{6387A262-576C-7C4C-B7E3-701686166A49}" type="parTrans" cxnId="{CB4F2B03-9672-C84F-9A50-B5C9019A867C}">
      <dgm:prSet/>
      <dgm:spPr/>
      <dgm:t>
        <a:bodyPr/>
        <a:lstStyle/>
        <a:p>
          <a:endParaRPr lang="en-US" sz="2000"/>
        </a:p>
      </dgm:t>
    </dgm:pt>
    <dgm:pt modelId="{8E42DD57-4EE9-9F49-AA56-F936EB84462D}" type="sibTrans" cxnId="{CB4F2B03-9672-C84F-9A50-B5C9019A867C}">
      <dgm:prSet custT="1"/>
      <dgm:spPr/>
      <dgm:t>
        <a:bodyPr/>
        <a:lstStyle/>
        <a:p>
          <a:endParaRPr lang="en-US" sz="1400"/>
        </a:p>
      </dgm:t>
    </dgm:pt>
    <dgm:pt modelId="{A7963FE5-EE71-3846-8416-D33C95187403}">
      <dgm:prSet phldrT="[Text]" custT="1"/>
      <dgm:spPr/>
      <dgm:t>
        <a:bodyPr/>
        <a:lstStyle/>
        <a:p>
          <a:r>
            <a:rPr lang="en-US" sz="1600" dirty="0"/>
            <a:t>Java Developer (Business Rules) at Wells Fargo</a:t>
          </a:r>
        </a:p>
      </dgm:t>
    </dgm:pt>
    <dgm:pt modelId="{F7FB487B-5F04-544B-BC19-24B17A151415}" type="parTrans" cxnId="{289C2B4D-BDDC-964D-A4D3-84159D65258A}">
      <dgm:prSet/>
      <dgm:spPr/>
      <dgm:t>
        <a:bodyPr/>
        <a:lstStyle/>
        <a:p>
          <a:endParaRPr lang="en-US" sz="2000"/>
        </a:p>
      </dgm:t>
    </dgm:pt>
    <dgm:pt modelId="{8349CA48-AAA5-3047-A874-A6CD33C5DFE3}" type="sibTrans" cxnId="{289C2B4D-BDDC-964D-A4D3-84159D65258A}">
      <dgm:prSet custT="1"/>
      <dgm:spPr/>
      <dgm:t>
        <a:bodyPr/>
        <a:lstStyle/>
        <a:p>
          <a:endParaRPr lang="en-US" sz="1400"/>
        </a:p>
      </dgm:t>
    </dgm:pt>
    <dgm:pt modelId="{ECD536E5-AC8C-3D42-9189-36FC6F7A2503}">
      <dgm:prSet phldrT="[Text]" custT="1"/>
      <dgm:spPr/>
      <dgm:t>
        <a:bodyPr/>
        <a:lstStyle/>
        <a:p>
          <a:r>
            <a:rPr lang="en-US" sz="1600" dirty="0"/>
            <a:t>Java Developer (Microservices) at Wells Fargo</a:t>
          </a:r>
        </a:p>
      </dgm:t>
    </dgm:pt>
    <dgm:pt modelId="{DD4D4A2C-BE41-C649-8884-101904464718}" type="parTrans" cxnId="{CC930840-E862-134B-9D1C-EF5432B8AB87}">
      <dgm:prSet/>
      <dgm:spPr/>
      <dgm:t>
        <a:bodyPr/>
        <a:lstStyle/>
        <a:p>
          <a:endParaRPr lang="en-US" sz="2000"/>
        </a:p>
      </dgm:t>
    </dgm:pt>
    <dgm:pt modelId="{9C2B5963-FFD3-7148-A19A-473135685698}" type="sibTrans" cxnId="{CC930840-E862-134B-9D1C-EF5432B8AB87}">
      <dgm:prSet custT="1"/>
      <dgm:spPr/>
      <dgm:t>
        <a:bodyPr/>
        <a:lstStyle/>
        <a:p>
          <a:endParaRPr lang="en-US" sz="1400"/>
        </a:p>
      </dgm:t>
    </dgm:pt>
    <dgm:pt modelId="{C4428482-E459-7E45-B708-32691D10C588}">
      <dgm:prSet phldrT="[Text]" custT="1"/>
      <dgm:spPr/>
      <dgm:t>
        <a:bodyPr/>
        <a:lstStyle/>
        <a:p>
          <a:r>
            <a:rPr lang="en-US" sz="1600" dirty="0"/>
            <a:t>Blockchain Developer at Wells Fargo</a:t>
          </a:r>
        </a:p>
      </dgm:t>
    </dgm:pt>
    <dgm:pt modelId="{C6ED0A90-18CD-B246-B2D8-5523DE0FDDCD}" type="parTrans" cxnId="{CA1A7C7C-94AF-6B40-8242-3BA9A45E61D7}">
      <dgm:prSet/>
      <dgm:spPr/>
      <dgm:t>
        <a:bodyPr/>
        <a:lstStyle/>
        <a:p>
          <a:endParaRPr lang="en-US" sz="2000"/>
        </a:p>
      </dgm:t>
    </dgm:pt>
    <dgm:pt modelId="{CBDED6F3-B8FA-0649-92EE-AA095AADA0EF}" type="sibTrans" cxnId="{CA1A7C7C-94AF-6B40-8242-3BA9A45E61D7}">
      <dgm:prSet/>
      <dgm:spPr/>
      <dgm:t>
        <a:bodyPr/>
        <a:lstStyle/>
        <a:p>
          <a:endParaRPr lang="en-US" sz="2000"/>
        </a:p>
      </dgm:t>
    </dgm:pt>
    <dgm:pt modelId="{A04601DE-AA22-F24D-84FF-FD0636251A31}">
      <dgm:prSet phldrT="[Text]" custT="1"/>
      <dgm:spPr/>
      <dgm:t>
        <a:bodyPr/>
        <a:lstStyle/>
        <a:p>
          <a:r>
            <a:rPr lang="en-US" sz="1600" dirty="0"/>
            <a:t>Java Developer (Business Rules) at IRI Worldwide</a:t>
          </a:r>
        </a:p>
      </dgm:t>
    </dgm:pt>
    <dgm:pt modelId="{48C2F192-B2C1-5E40-B8C6-F02F4B14E3DB}" type="parTrans" cxnId="{13F519DD-947A-2B45-8490-885418509035}">
      <dgm:prSet/>
      <dgm:spPr/>
      <dgm:t>
        <a:bodyPr/>
        <a:lstStyle/>
        <a:p>
          <a:endParaRPr lang="en-US"/>
        </a:p>
      </dgm:t>
    </dgm:pt>
    <dgm:pt modelId="{7B28C016-64AE-4E48-8260-1CA12D52E28C}" type="sibTrans" cxnId="{13F519DD-947A-2B45-8490-885418509035}">
      <dgm:prSet/>
      <dgm:spPr/>
      <dgm:t>
        <a:bodyPr/>
        <a:lstStyle/>
        <a:p>
          <a:endParaRPr lang="en-US"/>
        </a:p>
      </dgm:t>
    </dgm:pt>
    <dgm:pt modelId="{F318148D-1180-AB46-9CBF-277ABE67D243}">
      <dgm:prSet phldrT="[Text]" custT="1"/>
      <dgm:spPr/>
      <dgm:t>
        <a:bodyPr/>
        <a:lstStyle/>
        <a:p>
          <a:r>
            <a:rPr lang="en-US" sz="1600" dirty="0"/>
            <a:t>Blockchain Developer at </a:t>
          </a:r>
          <a:r>
            <a:rPr lang="en-US" sz="1600" dirty="0" err="1"/>
            <a:t>Bakkt</a:t>
          </a:r>
          <a:endParaRPr lang="en-US" sz="1600" dirty="0"/>
        </a:p>
      </dgm:t>
    </dgm:pt>
    <dgm:pt modelId="{E7EE885C-97F2-0C4D-B102-A33005B024D2}" type="parTrans" cxnId="{A76C5BE0-8B30-F14B-8AA5-8C3C35AD28A7}">
      <dgm:prSet/>
      <dgm:spPr/>
      <dgm:t>
        <a:bodyPr/>
        <a:lstStyle/>
        <a:p>
          <a:endParaRPr lang="en-US"/>
        </a:p>
      </dgm:t>
    </dgm:pt>
    <dgm:pt modelId="{A4D96A8F-5B8F-1942-95FB-2184964A125B}" type="sibTrans" cxnId="{A76C5BE0-8B30-F14B-8AA5-8C3C35AD28A7}">
      <dgm:prSet/>
      <dgm:spPr/>
      <dgm:t>
        <a:bodyPr/>
        <a:lstStyle/>
        <a:p>
          <a:endParaRPr lang="en-US"/>
        </a:p>
      </dgm:t>
    </dgm:pt>
    <dgm:pt modelId="{1668B3A3-42A2-3144-82CA-119BD851B314}" type="pres">
      <dgm:prSet presAssocID="{E4D12A08-4B63-744F-ABBF-983DE0129238}" presName="diagram" presStyleCnt="0">
        <dgm:presLayoutVars>
          <dgm:dir/>
          <dgm:resizeHandles val="exact"/>
        </dgm:presLayoutVars>
      </dgm:prSet>
      <dgm:spPr/>
    </dgm:pt>
    <dgm:pt modelId="{FBBB78DD-8058-E841-BF91-FAB4819A8B2B}" type="pres">
      <dgm:prSet presAssocID="{415BE388-F452-124F-9066-ADDD66F4F0A9}" presName="node" presStyleLbl="node1" presStyleIdx="0" presStyleCnt="10">
        <dgm:presLayoutVars>
          <dgm:bulletEnabled val="1"/>
        </dgm:presLayoutVars>
      </dgm:prSet>
      <dgm:spPr/>
    </dgm:pt>
    <dgm:pt modelId="{F4B7A4E0-A08C-3342-BB00-C62C58678B54}" type="pres">
      <dgm:prSet presAssocID="{CD9D7DC3-8B4B-D142-81F3-A18CF599375F}" presName="sibTrans" presStyleLbl="sibTrans2D1" presStyleIdx="0" presStyleCnt="9"/>
      <dgm:spPr/>
    </dgm:pt>
    <dgm:pt modelId="{403AE018-27D1-5444-B92F-519964E04460}" type="pres">
      <dgm:prSet presAssocID="{CD9D7DC3-8B4B-D142-81F3-A18CF599375F}" presName="connectorText" presStyleLbl="sibTrans2D1" presStyleIdx="0" presStyleCnt="9"/>
      <dgm:spPr/>
    </dgm:pt>
    <dgm:pt modelId="{2BF41210-C9DD-7F4A-8A0B-1F42B600017E}" type="pres">
      <dgm:prSet presAssocID="{18C828B8-3D5B-2A43-96E3-B52B5F8E8E98}" presName="node" presStyleLbl="node1" presStyleIdx="1" presStyleCnt="10">
        <dgm:presLayoutVars>
          <dgm:bulletEnabled val="1"/>
        </dgm:presLayoutVars>
      </dgm:prSet>
      <dgm:spPr/>
    </dgm:pt>
    <dgm:pt modelId="{271D53DD-4A3B-9641-AEC8-15C6291155C3}" type="pres">
      <dgm:prSet presAssocID="{434FB134-6098-F846-878B-53FCB60C336B}" presName="sibTrans" presStyleLbl="sibTrans2D1" presStyleIdx="1" presStyleCnt="9"/>
      <dgm:spPr/>
    </dgm:pt>
    <dgm:pt modelId="{D848EB42-91B6-3B47-BAD2-A5E79E7433FD}" type="pres">
      <dgm:prSet presAssocID="{434FB134-6098-F846-878B-53FCB60C336B}" presName="connectorText" presStyleLbl="sibTrans2D1" presStyleIdx="1" presStyleCnt="9"/>
      <dgm:spPr/>
    </dgm:pt>
    <dgm:pt modelId="{625286C3-E0E8-584E-ADA4-F53B187E46CA}" type="pres">
      <dgm:prSet presAssocID="{483A8740-1139-ED40-8DE6-5031CB3DFB68}" presName="node" presStyleLbl="node1" presStyleIdx="2" presStyleCnt="10">
        <dgm:presLayoutVars>
          <dgm:bulletEnabled val="1"/>
        </dgm:presLayoutVars>
      </dgm:prSet>
      <dgm:spPr/>
    </dgm:pt>
    <dgm:pt modelId="{00DCAA34-4506-104F-A159-3C5158B46060}" type="pres">
      <dgm:prSet presAssocID="{15C91AC1-8435-DE45-9C35-6315F9630137}" presName="sibTrans" presStyleLbl="sibTrans2D1" presStyleIdx="2" presStyleCnt="9"/>
      <dgm:spPr/>
    </dgm:pt>
    <dgm:pt modelId="{83702404-45B2-1746-88F1-BD49B81FEDE5}" type="pres">
      <dgm:prSet presAssocID="{15C91AC1-8435-DE45-9C35-6315F9630137}" presName="connectorText" presStyleLbl="sibTrans2D1" presStyleIdx="2" presStyleCnt="9"/>
      <dgm:spPr/>
    </dgm:pt>
    <dgm:pt modelId="{8C932E9A-568E-334A-B982-72FF820039E4}" type="pres">
      <dgm:prSet presAssocID="{B9B81DC7-DE9D-E145-AB31-83EF98500F12}" presName="node" presStyleLbl="node1" presStyleIdx="3" presStyleCnt="10">
        <dgm:presLayoutVars>
          <dgm:bulletEnabled val="1"/>
        </dgm:presLayoutVars>
      </dgm:prSet>
      <dgm:spPr/>
    </dgm:pt>
    <dgm:pt modelId="{3D5DDCC6-BC62-A64A-85BE-8222A3DA5C53}" type="pres">
      <dgm:prSet presAssocID="{3566FE65-ACC4-F147-BEBF-82DC26DA7708}" presName="sibTrans" presStyleLbl="sibTrans2D1" presStyleIdx="3" presStyleCnt="9"/>
      <dgm:spPr/>
    </dgm:pt>
    <dgm:pt modelId="{840D329C-0E20-4A4E-B4ED-71BF0D33239D}" type="pres">
      <dgm:prSet presAssocID="{3566FE65-ACC4-F147-BEBF-82DC26DA7708}" presName="connectorText" presStyleLbl="sibTrans2D1" presStyleIdx="3" presStyleCnt="9"/>
      <dgm:spPr/>
    </dgm:pt>
    <dgm:pt modelId="{737F87B3-92CC-004A-A5A4-0634C20598D8}" type="pres">
      <dgm:prSet presAssocID="{8C996D3A-82CB-F44F-8700-0A592F9B6A05}" presName="node" presStyleLbl="node1" presStyleIdx="4" presStyleCnt="10">
        <dgm:presLayoutVars>
          <dgm:bulletEnabled val="1"/>
        </dgm:presLayoutVars>
      </dgm:prSet>
      <dgm:spPr/>
    </dgm:pt>
    <dgm:pt modelId="{2671C115-D110-3E47-80B3-0124DDDE9995}" type="pres">
      <dgm:prSet presAssocID="{8E42DD57-4EE9-9F49-AA56-F936EB84462D}" presName="sibTrans" presStyleLbl="sibTrans2D1" presStyleIdx="4" presStyleCnt="9"/>
      <dgm:spPr/>
    </dgm:pt>
    <dgm:pt modelId="{92F3C37A-F54D-4642-95DA-54261CF89793}" type="pres">
      <dgm:prSet presAssocID="{8E42DD57-4EE9-9F49-AA56-F936EB84462D}" presName="connectorText" presStyleLbl="sibTrans2D1" presStyleIdx="4" presStyleCnt="9"/>
      <dgm:spPr/>
    </dgm:pt>
    <dgm:pt modelId="{BB0947AE-5851-CF48-9557-982B2CDEA5DB}" type="pres">
      <dgm:prSet presAssocID="{A04601DE-AA22-F24D-84FF-FD0636251A31}" presName="node" presStyleLbl="node1" presStyleIdx="5" presStyleCnt="10">
        <dgm:presLayoutVars>
          <dgm:bulletEnabled val="1"/>
        </dgm:presLayoutVars>
      </dgm:prSet>
      <dgm:spPr/>
    </dgm:pt>
    <dgm:pt modelId="{D9E6E394-7B6E-054A-8D19-79305C7D9507}" type="pres">
      <dgm:prSet presAssocID="{7B28C016-64AE-4E48-8260-1CA12D52E28C}" presName="sibTrans" presStyleLbl="sibTrans2D1" presStyleIdx="5" presStyleCnt="9"/>
      <dgm:spPr/>
    </dgm:pt>
    <dgm:pt modelId="{F3EEAC76-4418-CD42-BAB8-29B5DF0F0C96}" type="pres">
      <dgm:prSet presAssocID="{7B28C016-64AE-4E48-8260-1CA12D52E28C}" presName="connectorText" presStyleLbl="sibTrans2D1" presStyleIdx="5" presStyleCnt="9"/>
      <dgm:spPr/>
    </dgm:pt>
    <dgm:pt modelId="{BCB85725-FB8A-5941-ACAF-A7304DCA62EB}" type="pres">
      <dgm:prSet presAssocID="{A7963FE5-EE71-3846-8416-D33C95187403}" presName="node" presStyleLbl="node1" presStyleIdx="6" presStyleCnt="10">
        <dgm:presLayoutVars>
          <dgm:bulletEnabled val="1"/>
        </dgm:presLayoutVars>
      </dgm:prSet>
      <dgm:spPr/>
    </dgm:pt>
    <dgm:pt modelId="{51907CC2-92FB-B64B-9404-8A44FFEAED17}" type="pres">
      <dgm:prSet presAssocID="{8349CA48-AAA5-3047-A874-A6CD33C5DFE3}" presName="sibTrans" presStyleLbl="sibTrans2D1" presStyleIdx="6" presStyleCnt="9"/>
      <dgm:spPr/>
    </dgm:pt>
    <dgm:pt modelId="{50EFE51C-7EC7-4240-9D08-356ED24321E9}" type="pres">
      <dgm:prSet presAssocID="{8349CA48-AAA5-3047-A874-A6CD33C5DFE3}" presName="connectorText" presStyleLbl="sibTrans2D1" presStyleIdx="6" presStyleCnt="9"/>
      <dgm:spPr/>
    </dgm:pt>
    <dgm:pt modelId="{4F892460-B6C0-3746-9E0E-C1EE2E5735F1}" type="pres">
      <dgm:prSet presAssocID="{ECD536E5-AC8C-3D42-9189-36FC6F7A2503}" presName="node" presStyleLbl="node1" presStyleIdx="7" presStyleCnt="10">
        <dgm:presLayoutVars>
          <dgm:bulletEnabled val="1"/>
        </dgm:presLayoutVars>
      </dgm:prSet>
      <dgm:spPr/>
    </dgm:pt>
    <dgm:pt modelId="{E5A8D6A9-3924-B74A-9D3C-EE43D11ED457}" type="pres">
      <dgm:prSet presAssocID="{9C2B5963-FFD3-7148-A19A-473135685698}" presName="sibTrans" presStyleLbl="sibTrans2D1" presStyleIdx="7" presStyleCnt="9"/>
      <dgm:spPr/>
    </dgm:pt>
    <dgm:pt modelId="{F83AC49B-33EB-7E43-BBA3-1D8B7F82E3DA}" type="pres">
      <dgm:prSet presAssocID="{9C2B5963-FFD3-7148-A19A-473135685698}" presName="connectorText" presStyleLbl="sibTrans2D1" presStyleIdx="7" presStyleCnt="9"/>
      <dgm:spPr/>
    </dgm:pt>
    <dgm:pt modelId="{5C531AC0-5DEC-DF43-8EB5-3EE388B19416}" type="pres">
      <dgm:prSet presAssocID="{C4428482-E459-7E45-B708-32691D10C588}" presName="node" presStyleLbl="node1" presStyleIdx="8" presStyleCnt="10">
        <dgm:presLayoutVars>
          <dgm:bulletEnabled val="1"/>
        </dgm:presLayoutVars>
      </dgm:prSet>
      <dgm:spPr/>
    </dgm:pt>
    <dgm:pt modelId="{CF972354-AADD-2C46-8873-8A767674331C}" type="pres">
      <dgm:prSet presAssocID="{CBDED6F3-B8FA-0649-92EE-AA095AADA0EF}" presName="sibTrans" presStyleLbl="sibTrans2D1" presStyleIdx="8" presStyleCnt="9"/>
      <dgm:spPr/>
    </dgm:pt>
    <dgm:pt modelId="{A185242E-A9D1-DC4C-BDEB-33EF111E1D6E}" type="pres">
      <dgm:prSet presAssocID="{CBDED6F3-B8FA-0649-92EE-AA095AADA0EF}" presName="connectorText" presStyleLbl="sibTrans2D1" presStyleIdx="8" presStyleCnt="9"/>
      <dgm:spPr/>
    </dgm:pt>
    <dgm:pt modelId="{554CDBD2-05A6-694D-89D1-BA5DCD3AB96D}" type="pres">
      <dgm:prSet presAssocID="{F318148D-1180-AB46-9CBF-277ABE67D243}" presName="node" presStyleLbl="node1" presStyleIdx="9" presStyleCnt="10">
        <dgm:presLayoutVars>
          <dgm:bulletEnabled val="1"/>
        </dgm:presLayoutVars>
      </dgm:prSet>
      <dgm:spPr/>
    </dgm:pt>
  </dgm:ptLst>
  <dgm:cxnLst>
    <dgm:cxn modelId="{CB4F2B03-9672-C84F-9A50-B5C9019A867C}" srcId="{E4D12A08-4B63-744F-ABBF-983DE0129238}" destId="{8C996D3A-82CB-F44F-8700-0A592F9B6A05}" srcOrd="4" destOrd="0" parTransId="{6387A262-576C-7C4C-B7E3-701686166A49}" sibTransId="{8E42DD57-4EE9-9F49-AA56-F936EB84462D}"/>
    <dgm:cxn modelId="{69665603-F2D9-1E4D-98B3-99D748F538BA}" type="presOf" srcId="{7B28C016-64AE-4E48-8260-1CA12D52E28C}" destId="{D9E6E394-7B6E-054A-8D19-79305C7D9507}" srcOrd="0" destOrd="0" presId="urn:microsoft.com/office/officeart/2005/8/layout/process5"/>
    <dgm:cxn modelId="{FB3AD90A-8F25-D647-B282-D34E76E48D0B}" type="presOf" srcId="{434FB134-6098-F846-878B-53FCB60C336B}" destId="{D848EB42-91B6-3B47-BAD2-A5E79E7433FD}" srcOrd="1" destOrd="0" presId="urn:microsoft.com/office/officeart/2005/8/layout/process5"/>
    <dgm:cxn modelId="{A11B6E12-C094-124D-B8B2-38F9AA942231}" type="presOf" srcId="{15C91AC1-8435-DE45-9C35-6315F9630137}" destId="{00DCAA34-4506-104F-A159-3C5158B46060}" srcOrd="0" destOrd="0" presId="urn:microsoft.com/office/officeart/2005/8/layout/process5"/>
    <dgm:cxn modelId="{DB928D1F-25BC-8E4A-BDDC-AA87B1ACB2BE}" type="presOf" srcId="{9C2B5963-FFD3-7148-A19A-473135685698}" destId="{F83AC49B-33EB-7E43-BBA3-1D8B7F82E3DA}" srcOrd="1" destOrd="0" presId="urn:microsoft.com/office/officeart/2005/8/layout/process5"/>
    <dgm:cxn modelId="{B5BDF92D-1579-4E4A-BE67-54A578E2DDAB}" type="presOf" srcId="{B9B81DC7-DE9D-E145-AB31-83EF98500F12}" destId="{8C932E9A-568E-334A-B982-72FF820039E4}" srcOrd="0" destOrd="0" presId="urn:microsoft.com/office/officeart/2005/8/layout/process5"/>
    <dgm:cxn modelId="{3D379934-AB4E-AE45-8B4F-A037BB22C0A8}" type="presOf" srcId="{8349CA48-AAA5-3047-A874-A6CD33C5DFE3}" destId="{51907CC2-92FB-B64B-9404-8A44FFEAED17}" srcOrd="0" destOrd="0" presId="urn:microsoft.com/office/officeart/2005/8/layout/process5"/>
    <dgm:cxn modelId="{67542637-90ED-FC4A-82D2-8CBB2C8FCE08}" type="presOf" srcId="{ECD536E5-AC8C-3D42-9189-36FC6F7A2503}" destId="{4F892460-B6C0-3746-9E0E-C1EE2E5735F1}" srcOrd="0" destOrd="0" presId="urn:microsoft.com/office/officeart/2005/8/layout/process5"/>
    <dgm:cxn modelId="{CC930840-E862-134B-9D1C-EF5432B8AB87}" srcId="{E4D12A08-4B63-744F-ABBF-983DE0129238}" destId="{ECD536E5-AC8C-3D42-9189-36FC6F7A2503}" srcOrd="7" destOrd="0" parTransId="{DD4D4A2C-BE41-C649-8884-101904464718}" sibTransId="{9C2B5963-FFD3-7148-A19A-473135685698}"/>
    <dgm:cxn modelId="{5C534A40-780E-CD45-946F-0324B4AA96C1}" srcId="{E4D12A08-4B63-744F-ABBF-983DE0129238}" destId="{483A8740-1139-ED40-8DE6-5031CB3DFB68}" srcOrd="2" destOrd="0" parTransId="{28647D75-288D-3340-AD60-B45129252528}" sibTransId="{15C91AC1-8435-DE45-9C35-6315F9630137}"/>
    <dgm:cxn modelId="{289C2B4D-BDDC-964D-A4D3-84159D65258A}" srcId="{E4D12A08-4B63-744F-ABBF-983DE0129238}" destId="{A7963FE5-EE71-3846-8416-D33C95187403}" srcOrd="6" destOrd="0" parTransId="{F7FB487B-5F04-544B-BC19-24B17A151415}" sibTransId="{8349CA48-AAA5-3047-A874-A6CD33C5DFE3}"/>
    <dgm:cxn modelId="{D6120D53-7CB7-EE4F-AD70-8BA8D349168B}" type="presOf" srcId="{415BE388-F452-124F-9066-ADDD66F4F0A9}" destId="{FBBB78DD-8058-E841-BF91-FAB4819A8B2B}" srcOrd="0" destOrd="0" presId="urn:microsoft.com/office/officeart/2005/8/layout/process5"/>
    <dgm:cxn modelId="{92AD1E56-DDA9-D945-831F-FB39AA711044}" type="presOf" srcId="{8E42DD57-4EE9-9F49-AA56-F936EB84462D}" destId="{2671C115-D110-3E47-80B3-0124DDDE9995}" srcOrd="0" destOrd="0" presId="urn:microsoft.com/office/officeart/2005/8/layout/process5"/>
    <dgm:cxn modelId="{4596B060-6B40-F545-A32D-CA6EE31F901F}" type="presOf" srcId="{434FB134-6098-F846-878B-53FCB60C336B}" destId="{271D53DD-4A3B-9641-AEC8-15C6291155C3}" srcOrd="0" destOrd="0" presId="urn:microsoft.com/office/officeart/2005/8/layout/process5"/>
    <dgm:cxn modelId="{EEA91663-A7CA-CA4C-BAB6-FC2C9D7EE9E9}" type="presOf" srcId="{CBDED6F3-B8FA-0649-92EE-AA095AADA0EF}" destId="{CF972354-AADD-2C46-8873-8A767674331C}" srcOrd="0" destOrd="0" presId="urn:microsoft.com/office/officeart/2005/8/layout/process5"/>
    <dgm:cxn modelId="{06153674-A887-CF4A-AEC9-40D9ABEACFE3}" type="presOf" srcId="{18C828B8-3D5B-2A43-96E3-B52B5F8E8E98}" destId="{2BF41210-C9DD-7F4A-8A0B-1F42B600017E}" srcOrd="0" destOrd="0" presId="urn:microsoft.com/office/officeart/2005/8/layout/process5"/>
    <dgm:cxn modelId="{D361D27A-522F-5E45-8B93-D3A71C604118}" type="presOf" srcId="{A7963FE5-EE71-3846-8416-D33C95187403}" destId="{BCB85725-FB8A-5941-ACAF-A7304DCA62EB}" srcOrd="0" destOrd="0" presId="urn:microsoft.com/office/officeart/2005/8/layout/process5"/>
    <dgm:cxn modelId="{CA1A7C7C-94AF-6B40-8242-3BA9A45E61D7}" srcId="{E4D12A08-4B63-744F-ABBF-983DE0129238}" destId="{C4428482-E459-7E45-B708-32691D10C588}" srcOrd="8" destOrd="0" parTransId="{C6ED0A90-18CD-B246-B2D8-5523DE0FDDCD}" sibTransId="{CBDED6F3-B8FA-0649-92EE-AA095AADA0EF}"/>
    <dgm:cxn modelId="{B6576A89-6820-B14A-9918-9FB2CF480B1A}" type="presOf" srcId="{8C996D3A-82CB-F44F-8700-0A592F9B6A05}" destId="{737F87B3-92CC-004A-A5A4-0634C20598D8}" srcOrd="0" destOrd="0" presId="urn:microsoft.com/office/officeart/2005/8/layout/process5"/>
    <dgm:cxn modelId="{1426428D-A80C-5C4A-BA1F-EB5F36D185E0}" type="presOf" srcId="{8349CA48-AAA5-3047-A874-A6CD33C5DFE3}" destId="{50EFE51C-7EC7-4240-9D08-356ED24321E9}" srcOrd="1" destOrd="0" presId="urn:microsoft.com/office/officeart/2005/8/layout/process5"/>
    <dgm:cxn modelId="{88507693-DC7D-5647-BADA-7B136C562965}" type="presOf" srcId="{CD9D7DC3-8B4B-D142-81F3-A18CF599375F}" destId="{F4B7A4E0-A08C-3342-BB00-C62C58678B54}" srcOrd="0" destOrd="0" presId="urn:microsoft.com/office/officeart/2005/8/layout/process5"/>
    <dgm:cxn modelId="{C6E1E893-5DCD-FD47-8412-4042D84BE9B8}" type="presOf" srcId="{9C2B5963-FFD3-7148-A19A-473135685698}" destId="{E5A8D6A9-3924-B74A-9D3C-EE43D11ED457}" srcOrd="0" destOrd="0" presId="urn:microsoft.com/office/officeart/2005/8/layout/process5"/>
    <dgm:cxn modelId="{52E86695-44BC-CC41-ACA2-BD9E92A49734}" type="presOf" srcId="{3566FE65-ACC4-F147-BEBF-82DC26DA7708}" destId="{840D329C-0E20-4A4E-B4ED-71BF0D33239D}" srcOrd="1" destOrd="0" presId="urn:microsoft.com/office/officeart/2005/8/layout/process5"/>
    <dgm:cxn modelId="{C837C699-7CDA-894A-91AF-C0FA8C1B2C83}" type="presOf" srcId="{F318148D-1180-AB46-9CBF-277ABE67D243}" destId="{554CDBD2-05A6-694D-89D1-BA5DCD3AB96D}" srcOrd="0" destOrd="0" presId="urn:microsoft.com/office/officeart/2005/8/layout/process5"/>
    <dgm:cxn modelId="{8FD595A0-3B8F-5B42-9621-E401C8933A19}" type="presOf" srcId="{8E42DD57-4EE9-9F49-AA56-F936EB84462D}" destId="{92F3C37A-F54D-4642-95DA-54261CF89793}" srcOrd="1" destOrd="0" presId="urn:microsoft.com/office/officeart/2005/8/layout/process5"/>
    <dgm:cxn modelId="{E14664A8-5146-C34A-BD17-A45809AD4253}" type="presOf" srcId="{C4428482-E459-7E45-B708-32691D10C588}" destId="{5C531AC0-5DEC-DF43-8EB5-3EE388B19416}" srcOrd="0" destOrd="0" presId="urn:microsoft.com/office/officeart/2005/8/layout/process5"/>
    <dgm:cxn modelId="{95B97DB3-A07E-BD47-B2D1-FE5BE2A0A95A}" type="presOf" srcId="{3566FE65-ACC4-F147-BEBF-82DC26DA7708}" destId="{3D5DDCC6-BC62-A64A-85BE-8222A3DA5C53}" srcOrd="0" destOrd="0" presId="urn:microsoft.com/office/officeart/2005/8/layout/process5"/>
    <dgm:cxn modelId="{624BF7B5-229C-0A4C-8C1C-9811BC1862CF}" type="presOf" srcId="{15C91AC1-8435-DE45-9C35-6315F9630137}" destId="{83702404-45B2-1746-88F1-BD49B81FEDE5}" srcOrd="1" destOrd="0" presId="urn:microsoft.com/office/officeart/2005/8/layout/process5"/>
    <dgm:cxn modelId="{0C396BBC-619A-4E47-B3CB-824EDCCE4D19}" type="presOf" srcId="{483A8740-1139-ED40-8DE6-5031CB3DFB68}" destId="{625286C3-E0E8-584E-ADA4-F53B187E46CA}" srcOrd="0" destOrd="0" presId="urn:microsoft.com/office/officeart/2005/8/layout/process5"/>
    <dgm:cxn modelId="{AC4035BE-C31F-E949-A825-AF1D3EBAD2AC}" type="presOf" srcId="{E4D12A08-4B63-744F-ABBF-983DE0129238}" destId="{1668B3A3-42A2-3144-82CA-119BD851B314}" srcOrd="0" destOrd="0" presId="urn:microsoft.com/office/officeart/2005/8/layout/process5"/>
    <dgm:cxn modelId="{F619C7DB-1162-534B-A8DE-2A00A53D2011}" type="presOf" srcId="{CD9D7DC3-8B4B-D142-81F3-A18CF599375F}" destId="{403AE018-27D1-5444-B92F-519964E04460}" srcOrd="1" destOrd="0" presId="urn:microsoft.com/office/officeart/2005/8/layout/process5"/>
    <dgm:cxn modelId="{398107DD-42A5-6D4C-9EC3-DB5FD4C84371}" type="presOf" srcId="{A04601DE-AA22-F24D-84FF-FD0636251A31}" destId="{BB0947AE-5851-CF48-9557-982B2CDEA5DB}" srcOrd="0" destOrd="0" presId="urn:microsoft.com/office/officeart/2005/8/layout/process5"/>
    <dgm:cxn modelId="{13F519DD-947A-2B45-8490-885418509035}" srcId="{E4D12A08-4B63-744F-ABBF-983DE0129238}" destId="{A04601DE-AA22-F24D-84FF-FD0636251A31}" srcOrd="5" destOrd="0" parTransId="{48C2F192-B2C1-5E40-B8C6-F02F4B14E3DB}" sibTransId="{7B28C016-64AE-4E48-8260-1CA12D52E28C}"/>
    <dgm:cxn modelId="{1EF659DF-3D58-E842-A5AA-7476A5F98949}" srcId="{E4D12A08-4B63-744F-ABBF-983DE0129238}" destId="{415BE388-F452-124F-9066-ADDD66F4F0A9}" srcOrd="0" destOrd="0" parTransId="{2D9494C6-CD2C-9045-8EFB-7E10107E40BA}" sibTransId="{CD9D7DC3-8B4B-D142-81F3-A18CF599375F}"/>
    <dgm:cxn modelId="{A76C5BE0-8B30-F14B-8AA5-8C3C35AD28A7}" srcId="{E4D12A08-4B63-744F-ABBF-983DE0129238}" destId="{F318148D-1180-AB46-9CBF-277ABE67D243}" srcOrd="9" destOrd="0" parTransId="{E7EE885C-97F2-0C4D-B102-A33005B024D2}" sibTransId="{A4D96A8F-5B8F-1942-95FB-2184964A125B}"/>
    <dgm:cxn modelId="{173284E2-87EE-2746-B20A-834B906ACFE6}" type="presOf" srcId="{CBDED6F3-B8FA-0649-92EE-AA095AADA0EF}" destId="{A185242E-A9D1-DC4C-BDEB-33EF111E1D6E}" srcOrd="1" destOrd="0" presId="urn:microsoft.com/office/officeart/2005/8/layout/process5"/>
    <dgm:cxn modelId="{7AD650EA-F343-9248-A431-C167342B9833}" type="presOf" srcId="{7B28C016-64AE-4E48-8260-1CA12D52E28C}" destId="{F3EEAC76-4418-CD42-BAB8-29B5DF0F0C96}" srcOrd="1" destOrd="0" presId="urn:microsoft.com/office/officeart/2005/8/layout/process5"/>
    <dgm:cxn modelId="{C14752EA-F811-814C-A781-5021051592BE}" srcId="{E4D12A08-4B63-744F-ABBF-983DE0129238}" destId="{B9B81DC7-DE9D-E145-AB31-83EF98500F12}" srcOrd="3" destOrd="0" parTransId="{C90B3ECA-ECB9-5545-8488-55D2403D8EEF}" sibTransId="{3566FE65-ACC4-F147-BEBF-82DC26DA7708}"/>
    <dgm:cxn modelId="{5BAF59EF-A2F5-A84D-8106-1BACADACDA2F}" srcId="{E4D12A08-4B63-744F-ABBF-983DE0129238}" destId="{18C828B8-3D5B-2A43-96E3-B52B5F8E8E98}" srcOrd="1" destOrd="0" parTransId="{E5DC1AA3-F3FC-8F41-B5C5-0C96D3967AA6}" sibTransId="{434FB134-6098-F846-878B-53FCB60C336B}"/>
    <dgm:cxn modelId="{4CD7DE7A-4F90-EE48-BD3F-DE9DB8A2F839}" type="presParOf" srcId="{1668B3A3-42A2-3144-82CA-119BD851B314}" destId="{FBBB78DD-8058-E841-BF91-FAB4819A8B2B}" srcOrd="0" destOrd="0" presId="urn:microsoft.com/office/officeart/2005/8/layout/process5"/>
    <dgm:cxn modelId="{9F9241BA-133C-844A-A679-0FA7E6E04D34}" type="presParOf" srcId="{1668B3A3-42A2-3144-82CA-119BD851B314}" destId="{F4B7A4E0-A08C-3342-BB00-C62C58678B54}" srcOrd="1" destOrd="0" presId="urn:microsoft.com/office/officeart/2005/8/layout/process5"/>
    <dgm:cxn modelId="{3A31E415-E941-9146-9514-DA057B32861A}" type="presParOf" srcId="{F4B7A4E0-A08C-3342-BB00-C62C58678B54}" destId="{403AE018-27D1-5444-B92F-519964E04460}" srcOrd="0" destOrd="0" presId="urn:microsoft.com/office/officeart/2005/8/layout/process5"/>
    <dgm:cxn modelId="{D3C80474-9562-7040-81C7-005EE85E1783}" type="presParOf" srcId="{1668B3A3-42A2-3144-82CA-119BD851B314}" destId="{2BF41210-C9DD-7F4A-8A0B-1F42B600017E}" srcOrd="2" destOrd="0" presId="urn:microsoft.com/office/officeart/2005/8/layout/process5"/>
    <dgm:cxn modelId="{B3B14CF4-5D6E-9E4B-9253-A64E218AC819}" type="presParOf" srcId="{1668B3A3-42A2-3144-82CA-119BD851B314}" destId="{271D53DD-4A3B-9641-AEC8-15C6291155C3}" srcOrd="3" destOrd="0" presId="urn:microsoft.com/office/officeart/2005/8/layout/process5"/>
    <dgm:cxn modelId="{D030BF52-8C4C-3A4C-91F7-D2C4DF285DDE}" type="presParOf" srcId="{271D53DD-4A3B-9641-AEC8-15C6291155C3}" destId="{D848EB42-91B6-3B47-BAD2-A5E79E7433FD}" srcOrd="0" destOrd="0" presId="urn:microsoft.com/office/officeart/2005/8/layout/process5"/>
    <dgm:cxn modelId="{287F36E1-9EBB-9548-9659-910CCE4414DF}" type="presParOf" srcId="{1668B3A3-42A2-3144-82CA-119BD851B314}" destId="{625286C3-E0E8-584E-ADA4-F53B187E46CA}" srcOrd="4" destOrd="0" presId="urn:microsoft.com/office/officeart/2005/8/layout/process5"/>
    <dgm:cxn modelId="{CFD2B142-149B-F544-B0ED-715F8BBC4629}" type="presParOf" srcId="{1668B3A3-42A2-3144-82CA-119BD851B314}" destId="{00DCAA34-4506-104F-A159-3C5158B46060}" srcOrd="5" destOrd="0" presId="urn:microsoft.com/office/officeart/2005/8/layout/process5"/>
    <dgm:cxn modelId="{A6FB50C4-2D99-7F43-A753-258A74AD9572}" type="presParOf" srcId="{00DCAA34-4506-104F-A159-3C5158B46060}" destId="{83702404-45B2-1746-88F1-BD49B81FEDE5}" srcOrd="0" destOrd="0" presId="urn:microsoft.com/office/officeart/2005/8/layout/process5"/>
    <dgm:cxn modelId="{9D65C2EB-CAF2-D346-9297-DAC644086A6F}" type="presParOf" srcId="{1668B3A3-42A2-3144-82CA-119BD851B314}" destId="{8C932E9A-568E-334A-B982-72FF820039E4}" srcOrd="6" destOrd="0" presId="urn:microsoft.com/office/officeart/2005/8/layout/process5"/>
    <dgm:cxn modelId="{ACAD868C-F9EE-D943-BC50-1C4E61FD5651}" type="presParOf" srcId="{1668B3A3-42A2-3144-82CA-119BD851B314}" destId="{3D5DDCC6-BC62-A64A-85BE-8222A3DA5C53}" srcOrd="7" destOrd="0" presId="urn:microsoft.com/office/officeart/2005/8/layout/process5"/>
    <dgm:cxn modelId="{1B057B08-DAF6-3242-869B-14702101369B}" type="presParOf" srcId="{3D5DDCC6-BC62-A64A-85BE-8222A3DA5C53}" destId="{840D329C-0E20-4A4E-B4ED-71BF0D33239D}" srcOrd="0" destOrd="0" presId="urn:microsoft.com/office/officeart/2005/8/layout/process5"/>
    <dgm:cxn modelId="{6C6B0978-774C-D140-B294-E86CE484A262}" type="presParOf" srcId="{1668B3A3-42A2-3144-82CA-119BD851B314}" destId="{737F87B3-92CC-004A-A5A4-0634C20598D8}" srcOrd="8" destOrd="0" presId="urn:microsoft.com/office/officeart/2005/8/layout/process5"/>
    <dgm:cxn modelId="{863A6326-1B96-034A-99DB-9B0E0BDD0DED}" type="presParOf" srcId="{1668B3A3-42A2-3144-82CA-119BD851B314}" destId="{2671C115-D110-3E47-80B3-0124DDDE9995}" srcOrd="9" destOrd="0" presId="urn:microsoft.com/office/officeart/2005/8/layout/process5"/>
    <dgm:cxn modelId="{D5F364DF-0F05-FB48-8560-BF84C1405E00}" type="presParOf" srcId="{2671C115-D110-3E47-80B3-0124DDDE9995}" destId="{92F3C37A-F54D-4642-95DA-54261CF89793}" srcOrd="0" destOrd="0" presId="urn:microsoft.com/office/officeart/2005/8/layout/process5"/>
    <dgm:cxn modelId="{AA09290A-6C41-3D4A-850A-351BDA768AA9}" type="presParOf" srcId="{1668B3A3-42A2-3144-82CA-119BD851B314}" destId="{BB0947AE-5851-CF48-9557-982B2CDEA5DB}" srcOrd="10" destOrd="0" presId="urn:microsoft.com/office/officeart/2005/8/layout/process5"/>
    <dgm:cxn modelId="{BFBF353E-2589-3849-8DC8-1BB68660F066}" type="presParOf" srcId="{1668B3A3-42A2-3144-82CA-119BD851B314}" destId="{D9E6E394-7B6E-054A-8D19-79305C7D9507}" srcOrd="11" destOrd="0" presId="urn:microsoft.com/office/officeart/2005/8/layout/process5"/>
    <dgm:cxn modelId="{5ED3D5DF-3304-6042-897D-02D51A8C92CC}" type="presParOf" srcId="{D9E6E394-7B6E-054A-8D19-79305C7D9507}" destId="{F3EEAC76-4418-CD42-BAB8-29B5DF0F0C96}" srcOrd="0" destOrd="0" presId="urn:microsoft.com/office/officeart/2005/8/layout/process5"/>
    <dgm:cxn modelId="{E9BBC349-5A17-AA48-AA85-D817BEF8CB0D}" type="presParOf" srcId="{1668B3A3-42A2-3144-82CA-119BD851B314}" destId="{BCB85725-FB8A-5941-ACAF-A7304DCA62EB}" srcOrd="12" destOrd="0" presId="urn:microsoft.com/office/officeart/2005/8/layout/process5"/>
    <dgm:cxn modelId="{C0ED5A26-949D-C34B-8033-236A68619609}" type="presParOf" srcId="{1668B3A3-42A2-3144-82CA-119BD851B314}" destId="{51907CC2-92FB-B64B-9404-8A44FFEAED17}" srcOrd="13" destOrd="0" presId="urn:microsoft.com/office/officeart/2005/8/layout/process5"/>
    <dgm:cxn modelId="{BCF11B00-782E-C041-AB13-3BCC6D3C3FFF}" type="presParOf" srcId="{51907CC2-92FB-B64B-9404-8A44FFEAED17}" destId="{50EFE51C-7EC7-4240-9D08-356ED24321E9}" srcOrd="0" destOrd="0" presId="urn:microsoft.com/office/officeart/2005/8/layout/process5"/>
    <dgm:cxn modelId="{DC609AFF-73FF-8D44-8B08-206356238384}" type="presParOf" srcId="{1668B3A3-42A2-3144-82CA-119BD851B314}" destId="{4F892460-B6C0-3746-9E0E-C1EE2E5735F1}" srcOrd="14" destOrd="0" presId="urn:microsoft.com/office/officeart/2005/8/layout/process5"/>
    <dgm:cxn modelId="{70AAA494-290D-9B47-A175-6D70F3574B84}" type="presParOf" srcId="{1668B3A3-42A2-3144-82CA-119BD851B314}" destId="{E5A8D6A9-3924-B74A-9D3C-EE43D11ED457}" srcOrd="15" destOrd="0" presId="urn:microsoft.com/office/officeart/2005/8/layout/process5"/>
    <dgm:cxn modelId="{DF52FAB8-42E4-8348-9ECB-9684ACECB7FD}" type="presParOf" srcId="{E5A8D6A9-3924-B74A-9D3C-EE43D11ED457}" destId="{F83AC49B-33EB-7E43-BBA3-1D8B7F82E3DA}" srcOrd="0" destOrd="0" presId="urn:microsoft.com/office/officeart/2005/8/layout/process5"/>
    <dgm:cxn modelId="{20A3F088-6BAD-964A-BDE3-23D283DBB12B}" type="presParOf" srcId="{1668B3A3-42A2-3144-82CA-119BD851B314}" destId="{5C531AC0-5DEC-DF43-8EB5-3EE388B19416}" srcOrd="16" destOrd="0" presId="urn:microsoft.com/office/officeart/2005/8/layout/process5"/>
    <dgm:cxn modelId="{5B59740C-9A2F-274E-B252-45AD5CF20095}" type="presParOf" srcId="{1668B3A3-42A2-3144-82CA-119BD851B314}" destId="{CF972354-AADD-2C46-8873-8A767674331C}" srcOrd="17" destOrd="0" presId="urn:microsoft.com/office/officeart/2005/8/layout/process5"/>
    <dgm:cxn modelId="{174247EF-0B64-874E-85D4-4D5CB152E6BB}" type="presParOf" srcId="{CF972354-AADD-2C46-8873-8A767674331C}" destId="{A185242E-A9D1-DC4C-BDEB-33EF111E1D6E}" srcOrd="0" destOrd="0" presId="urn:microsoft.com/office/officeart/2005/8/layout/process5"/>
    <dgm:cxn modelId="{156EB72C-684D-624C-8230-2C2B5ED312BB}" type="presParOf" srcId="{1668B3A3-42A2-3144-82CA-119BD851B314}" destId="{554CDBD2-05A6-694D-89D1-BA5DCD3AB96D}" srcOrd="18"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3636338-C65C-6D49-B7F2-51D2A20C8D05}" type="doc">
      <dgm:prSet loTypeId="urn:microsoft.com/office/officeart/2008/layout/TitlePictureLineup" loCatId="icon" qsTypeId="urn:microsoft.com/office/officeart/2005/8/quickstyle/simple1" qsCatId="simple" csTypeId="urn:microsoft.com/office/officeart/2018/5/colors/Iconchunking_neutralbg_colorful1" csCatId="colorful" phldr="1"/>
      <dgm:spPr/>
      <dgm:t>
        <a:bodyPr/>
        <a:lstStyle/>
        <a:p>
          <a:endParaRPr lang="en-US"/>
        </a:p>
      </dgm:t>
    </dgm:pt>
    <dgm:pt modelId="{84A570D2-DA57-294B-9F77-C5144E803539}">
      <dgm:prSet custT="1"/>
      <dgm:spPr/>
      <dgm:t>
        <a:bodyPr/>
        <a:lstStyle/>
        <a:p>
          <a:r>
            <a:rPr lang="en-US" sz="1600" dirty="0"/>
            <a:t>Lending</a:t>
          </a:r>
        </a:p>
      </dgm:t>
    </dgm:pt>
    <dgm:pt modelId="{81270AFE-5B91-3149-B747-D81AF2CFBCFF}" type="parTrans" cxnId="{1EA579C6-38AB-0F46-8317-65DFADA546DF}">
      <dgm:prSet/>
      <dgm:spPr/>
      <dgm:t>
        <a:bodyPr/>
        <a:lstStyle/>
        <a:p>
          <a:endParaRPr lang="en-US"/>
        </a:p>
      </dgm:t>
    </dgm:pt>
    <dgm:pt modelId="{EC3466B0-AF6C-B041-80AB-5A41A257C410}" type="sibTrans" cxnId="{1EA579C6-38AB-0F46-8317-65DFADA546DF}">
      <dgm:prSet/>
      <dgm:spPr/>
      <dgm:t>
        <a:bodyPr/>
        <a:lstStyle/>
        <a:p>
          <a:endParaRPr lang="en-US"/>
        </a:p>
      </dgm:t>
    </dgm:pt>
    <dgm:pt modelId="{D50AC664-A843-A242-A683-C664F2FC3B8F}">
      <dgm:prSet custT="1"/>
      <dgm:spPr/>
      <dgm:t>
        <a:bodyPr/>
        <a:lstStyle/>
        <a:p>
          <a:r>
            <a:rPr lang="en-US" sz="1600" dirty="0"/>
            <a:t>Crypto Derivatives</a:t>
          </a:r>
        </a:p>
      </dgm:t>
    </dgm:pt>
    <dgm:pt modelId="{FEFAEB80-F99D-9F48-A047-B292734BC060}" type="parTrans" cxnId="{75EBE740-32A2-0941-B9C1-AE8A754B20D9}">
      <dgm:prSet/>
      <dgm:spPr/>
      <dgm:t>
        <a:bodyPr/>
        <a:lstStyle/>
        <a:p>
          <a:endParaRPr lang="en-US"/>
        </a:p>
      </dgm:t>
    </dgm:pt>
    <dgm:pt modelId="{DA33D00A-9C06-C64B-B697-F1F770DAC38B}" type="sibTrans" cxnId="{75EBE740-32A2-0941-B9C1-AE8A754B20D9}">
      <dgm:prSet/>
      <dgm:spPr/>
      <dgm:t>
        <a:bodyPr/>
        <a:lstStyle/>
        <a:p>
          <a:endParaRPr lang="en-US"/>
        </a:p>
      </dgm:t>
    </dgm:pt>
    <dgm:pt modelId="{48895AD2-481E-564E-B259-1B1195D88E76}">
      <dgm:prSet custT="1"/>
      <dgm:spPr/>
      <dgm:t>
        <a:bodyPr/>
        <a:lstStyle/>
        <a:p>
          <a:r>
            <a:rPr lang="en-US" sz="1200" dirty="0"/>
            <a:t>Example: </a:t>
          </a:r>
          <a:r>
            <a:rPr lang="en-US" sz="1200" dirty="0" err="1"/>
            <a:t>dYdX</a:t>
          </a:r>
          <a:r>
            <a:rPr lang="en-US" sz="1200" dirty="0"/>
            <a:t>, </a:t>
          </a:r>
          <a:r>
            <a:rPr lang="en-US" sz="1200" dirty="0" err="1"/>
            <a:t>Synthetix</a:t>
          </a:r>
          <a:endParaRPr lang="en-US" sz="1200" dirty="0"/>
        </a:p>
      </dgm:t>
    </dgm:pt>
    <dgm:pt modelId="{BF719C08-9B63-D14B-A560-1BCCFFBD27DD}" type="parTrans" cxnId="{94C7B670-71F6-BB4F-9F45-F094271A43AE}">
      <dgm:prSet/>
      <dgm:spPr/>
      <dgm:t>
        <a:bodyPr/>
        <a:lstStyle/>
        <a:p>
          <a:endParaRPr lang="en-US"/>
        </a:p>
      </dgm:t>
    </dgm:pt>
    <dgm:pt modelId="{BB402309-D593-BE43-8769-38EA77FFC27E}" type="sibTrans" cxnId="{94C7B670-71F6-BB4F-9F45-F094271A43AE}">
      <dgm:prSet/>
      <dgm:spPr/>
      <dgm:t>
        <a:bodyPr/>
        <a:lstStyle/>
        <a:p>
          <a:endParaRPr lang="en-US"/>
        </a:p>
      </dgm:t>
    </dgm:pt>
    <dgm:pt modelId="{DCBAFDED-BA67-F64D-91FE-E99BBA586CF3}">
      <dgm:prSet custT="1"/>
      <dgm:spPr/>
      <dgm:t>
        <a:bodyPr/>
        <a:lstStyle/>
        <a:p>
          <a:r>
            <a:rPr lang="en-US" sz="1200" dirty="0"/>
            <a:t>Example: Compound or </a:t>
          </a:r>
          <a:r>
            <a:rPr lang="en-US" sz="1200" dirty="0" err="1"/>
            <a:t>Aave</a:t>
          </a:r>
          <a:endParaRPr lang="en-US" sz="1200" dirty="0"/>
        </a:p>
      </dgm:t>
    </dgm:pt>
    <dgm:pt modelId="{4A2279B5-464D-CD42-94AD-13045611DCD6}" type="parTrans" cxnId="{772C5CB9-47AB-E24E-BD12-257B2DC50B5E}">
      <dgm:prSet/>
      <dgm:spPr/>
      <dgm:t>
        <a:bodyPr/>
        <a:lstStyle/>
        <a:p>
          <a:endParaRPr lang="en-US"/>
        </a:p>
      </dgm:t>
    </dgm:pt>
    <dgm:pt modelId="{E2719ADE-CC1B-4A47-BD0B-99D369AA03CA}" type="sibTrans" cxnId="{772C5CB9-47AB-E24E-BD12-257B2DC50B5E}">
      <dgm:prSet/>
      <dgm:spPr/>
      <dgm:t>
        <a:bodyPr/>
        <a:lstStyle/>
        <a:p>
          <a:endParaRPr lang="en-US"/>
        </a:p>
      </dgm:t>
    </dgm:pt>
    <dgm:pt modelId="{4A81D710-0680-9349-923A-7044F124C89C}">
      <dgm:prSet custT="1"/>
      <dgm:spPr/>
      <dgm:t>
        <a:bodyPr/>
        <a:lstStyle/>
        <a:p>
          <a:r>
            <a:rPr lang="en-US" sz="1200" dirty="0"/>
            <a:t>Derives value from the underlying asset and is used avoid the risk of fluctuations in the price of the asset. </a:t>
          </a:r>
        </a:p>
      </dgm:t>
    </dgm:pt>
    <dgm:pt modelId="{C3299858-3DCD-8B44-A65D-7D3204FC3A0A}" type="parTrans" cxnId="{31917E0A-DBE1-F045-94C2-D3E7D9FF1278}">
      <dgm:prSet/>
      <dgm:spPr/>
      <dgm:t>
        <a:bodyPr/>
        <a:lstStyle/>
        <a:p>
          <a:endParaRPr lang="en-US"/>
        </a:p>
      </dgm:t>
    </dgm:pt>
    <dgm:pt modelId="{3B4BB1CA-ED75-C74C-AD48-1C22FBD8D9D8}" type="sibTrans" cxnId="{31917E0A-DBE1-F045-94C2-D3E7D9FF1278}">
      <dgm:prSet/>
      <dgm:spPr/>
      <dgm:t>
        <a:bodyPr/>
        <a:lstStyle/>
        <a:p>
          <a:endParaRPr lang="en-US"/>
        </a:p>
      </dgm:t>
    </dgm:pt>
    <dgm:pt modelId="{177B18FF-A3D5-0A48-9333-B8D16002F1F8}">
      <dgm:prSet custT="1"/>
      <dgm:spPr/>
      <dgm:t>
        <a:bodyPr/>
        <a:lstStyle/>
        <a:p>
          <a:r>
            <a:rPr lang="en-US" sz="1200" dirty="0"/>
            <a:t>You can convert the legal contract (derivative) into a smart contract</a:t>
          </a:r>
        </a:p>
      </dgm:t>
    </dgm:pt>
    <dgm:pt modelId="{EC61ECCE-9B18-624C-A7A8-A80926C11C15}" type="parTrans" cxnId="{B278B3A2-C10C-2942-8061-BF85954EF6A2}">
      <dgm:prSet/>
      <dgm:spPr/>
      <dgm:t>
        <a:bodyPr/>
        <a:lstStyle/>
        <a:p>
          <a:endParaRPr lang="en-US"/>
        </a:p>
      </dgm:t>
    </dgm:pt>
    <dgm:pt modelId="{914941FE-4739-534C-B09C-7CB36608319B}" type="sibTrans" cxnId="{B278B3A2-C10C-2942-8061-BF85954EF6A2}">
      <dgm:prSet/>
      <dgm:spPr/>
      <dgm:t>
        <a:bodyPr/>
        <a:lstStyle/>
        <a:p>
          <a:endParaRPr lang="en-US"/>
        </a:p>
      </dgm:t>
    </dgm:pt>
    <dgm:pt modelId="{E981183A-6F5D-9E42-8912-7F2AC359569E}">
      <dgm:prSet custT="1"/>
      <dgm:spPr/>
      <dgm:t>
        <a:bodyPr/>
        <a:lstStyle/>
        <a:p>
          <a:r>
            <a:rPr lang="en-US" sz="1200" dirty="0"/>
            <a:t>There are flash loans and conventional crypto loans </a:t>
          </a:r>
        </a:p>
      </dgm:t>
    </dgm:pt>
    <dgm:pt modelId="{3AE5C0A1-D5D8-1C4A-8DBE-F0F56484380D}" type="parTrans" cxnId="{92E53F8D-C4FB-7B47-9626-D1F9B32043F7}">
      <dgm:prSet/>
      <dgm:spPr/>
      <dgm:t>
        <a:bodyPr/>
        <a:lstStyle/>
        <a:p>
          <a:endParaRPr lang="en-US"/>
        </a:p>
      </dgm:t>
    </dgm:pt>
    <dgm:pt modelId="{427B93BC-D47F-7E4F-88FB-155543715EC0}" type="sibTrans" cxnId="{92E53F8D-C4FB-7B47-9626-D1F9B32043F7}">
      <dgm:prSet/>
      <dgm:spPr/>
      <dgm:t>
        <a:bodyPr/>
        <a:lstStyle/>
        <a:p>
          <a:endParaRPr lang="en-US"/>
        </a:p>
      </dgm:t>
    </dgm:pt>
    <dgm:pt modelId="{DA1B0AC8-E746-534E-B098-7360EA995AFF}">
      <dgm:prSet custT="1"/>
      <dgm:spPr/>
      <dgm:t>
        <a:bodyPr/>
        <a:lstStyle/>
        <a:p>
          <a:r>
            <a:rPr lang="en-US" sz="1200" dirty="0"/>
            <a:t>Flash loans - Borrowing, action to take with the loan, and the return of the loan amount plus interest is scripted into a single transaction</a:t>
          </a:r>
        </a:p>
      </dgm:t>
    </dgm:pt>
    <dgm:pt modelId="{96B819C7-A5F7-3845-92B3-662FEF5F7C41}" type="parTrans" cxnId="{AE2E74A4-989E-3942-A426-E30F1CEAD656}">
      <dgm:prSet/>
      <dgm:spPr/>
      <dgm:t>
        <a:bodyPr/>
        <a:lstStyle/>
        <a:p>
          <a:endParaRPr lang="en-US"/>
        </a:p>
      </dgm:t>
    </dgm:pt>
    <dgm:pt modelId="{A3C81C6C-AD09-9E4A-9E53-030FB35478A3}" type="sibTrans" cxnId="{AE2E74A4-989E-3942-A426-E30F1CEAD656}">
      <dgm:prSet/>
      <dgm:spPr/>
      <dgm:t>
        <a:bodyPr/>
        <a:lstStyle/>
        <a:p>
          <a:endParaRPr lang="en-US"/>
        </a:p>
      </dgm:t>
    </dgm:pt>
    <dgm:pt modelId="{71567365-A73E-6D45-B393-3C2C747DA69D}">
      <dgm:prSet custT="1"/>
      <dgm:spPr/>
      <dgm:t>
        <a:bodyPr/>
        <a:lstStyle/>
        <a:p>
          <a:r>
            <a:rPr lang="en-US" sz="1600"/>
            <a:t>Liquidity Pools &amp; DEX (Decentralized Exchanges)</a:t>
          </a:r>
        </a:p>
      </dgm:t>
    </dgm:pt>
    <dgm:pt modelId="{BC226D4A-2660-8446-B090-4698E3E2435E}" type="parTrans" cxnId="{8B842E6D-0C86-2C46-A570-266922D102DC}">
      <dgm:prSet/>
      <dgm:spPr/>
      <dgm:t>
        <a:bodyPr/>
        <a:lstStyle/>
        <a:p>
          <a:endParaRPr lang="en-US"/>
        </a:p>
      </dgm:t>
    </dgm:pt>
    <dgm:pt modelId="{3EF6F2C1-AEFC-BC40-B16B-44FF31F3DF38}" type="sibTrans" cxnId="{8B842E6D-0C86-2C46-A570-266922D102DC}">
      <dgm:prSet/>
      <dgm:spPr/>
      <dgm:t>
        <a:bodyPr/>
        <a:lstStyle/>
        <a:p>
          <a:endParaRPr lang="en-US"/>
        </a:p>
      </dgm:t>
    </dgm:pt>
    <dgm:pt modelId="{5196B2A6-055B-CD44-8F7F-D9E220E06577}">
      <dgm:prSet custT="1"/>
      <dgm:spPr/>
      <dgm:t>
        <a:bodyPr/>
        <a:lstStyle/>
        <a:p>
          <a:r>
            <a:rPr lang="en-US" sz="1200" dirty="0"/>
            <a:t>Allow tokens to be liquidated into another token, this is essential for exchanging tokens in an automated fashion and DEX’s (Decentralized Exchanges) </a:t>
          </a:r>
        </a:p>
      </dgm:t>
    </dgm:pt>
    <dgm:pt modelId="{205F6BFD-462F-2A41-ABF9-2DF236098CA5}" type="parTrans" cxnId="{CEE1619D-D2B8-9242-9C99-85556946699F}">
      <dgm:prSet/>
      <dgm:spPr/>
      <dgm:t>
        <a:bodyPr/>
        <a:lstStyle/>
        <a:p>
          <a:endParaRPr lang="en-US"/>
        </a:p>
      </dgm:t>
    </dgm:pt>
    <dgm:pt modelId="{4DC1775C-81D9-9547-ADA9-B04F83C6C69B}" type="sibTrans" cxnId="{CEE1619D-D2B8-9242-9C99-85556946699F}">
      <dgm:prSet/>
      <dgm:spPr/>
      <dgm:t>
        <a:bodyPr/>
        <a:lstStyle/>
        <a:p>
          <a:endParaRPr lang="en-US"/>
        </a:p>
      </dgm:t>
    </dgm:pt>
    <dgm:pt modelId="{914AAAB2-D5C3-2544-996F-B410BBB47762}">
      <dgm:prSet custT="1"/>
      <dgm:spPr/>
      <dgm:t>
        <a:bodyPr/>
        <a:lstStyle/>
        <a:p>
          <a:r>
            <a:rPr lang="en-US" sz="1200" dirty="0"/>
            <a:t>Example: </a:t>
          </a:r>
          <a:r>
            <a:rPr lang="en-US" sz="1200" dirty="0" err="1"/>
            <a:t>Uniswap</a:t>
          </a:r>
          <a:r>
            <a:rPr lang="en-US" sz="1200" dirty="0"/>
            <a:t>, Balancer, Curve</a:t>
          </a:r>
        </a:p>
      </dgm:t>
    </dgm:pt>
    <dgm:pt modelId="{D7C70B01-843F-B243-A69E-CBA7BAD3BD6B}" type="parTrans" cxnId="{CB63691E-834C-F940-AB6E-D16AA1F97BBD}">
      <dgm:prSet/>
      <dgm:spPr/>
      <dgm:t>
        <a:bodyPr/>
        <a:lstStyle/>
        <a:p>
          <a:endParaRPr lang="en-US"/>
        </a:p>
      </dgm:t>
    </dgm:pt>
    <dgm:pt modelId="{7C31F3AD-79E4-3C40-819F-643E5F3D94E2}" type="sibTrans" cxnId="{CB63691E-834C-F940-AB6E-D16AA1F97BBD}">
      <dgm:prSet/>
      <dgm:spPr/>
      <dgm:t>
        <a:bodyPr/>
        <a:lstStyle/>
        <a:p>
          <a:endParaRPr lang="en-US"/>
        </a:p>
      </dgm:t>
    </dgm:pt>
    <dgm:pt modelId="{DDED9AB9-5899-C649-B831-B1D4F6320FDA}">
      <dgm:prSet custT="1"/>
      <dgm:spPr/>
      <dgm:t>
        <a:bodyPr/>
        <a:lstStyle/>
        <a:p>
          <a:r>
            <a:rPr lang="en-US" sz="1600"/>
            <a:t>Staking</a:t>
          </a:r>
        </a:p>
      </dgm:t>
    </dgm:pt>
    <dgm:pt modelId="{1CFBEB31-75C2-A548-B50C-71105508165C}" type="parTrans" cxnId="{63E220A2-6F4C-4441-A407-7ADB50279BE0}">
      <dgm:prSet/>
      <dgm:spPr/>
      <dgm:t>
        <a:bodyPr/>
        <a:lstStyle/>
        <a:p>
          <a:endParaRPr lang="en-US"/>
        </a:p>
      </dgm:t>
    </dgm:pt>
    <dgm:pt modelId="{0C7AE190-1CD4-B549-A74F-2871C963427C}" type="sibTrans" cxnId="{63E220A2-6F4C-4441-A407-7ADB50279BE0}">
      <dgm:prSet/>
      <dgm:spPr/>
      <dgm:t>
        <a:bodyPr/>
        <a:lstStyle/>
        <a:p>
          <a:endParaRPr lang="en-US"/>
        </a:p>
      </dgm:t>
    </dgm:pt>
    <dgm:pt modelId="{60799E6A-3B3C-4F43-A56C-D43F87425659}">
      <dgm:prSet custT="1"/>
      <dgm:spPr/>
      <dgm:t>
        <a:bodyPr/>
        <a:lstStyle/>
        <a:p>
          <a:r>
            <a:rPr lang="en-US" sz="1200" dirty="0"/>
            <a:t>Participants lock in their cryptocurrency to a stake to validate a block in a network using proof of stake (</a:t>
          </a:r>
          <a:r>
            <a:rPr lang="en-US" sz="1200" dirty="0" err="1"/>
            <a:t>PoS</a:t>
          </a:r>
          <a:r>
            <a:rPr lang="en-US" sz="1200" dirty="0"/>
            <a:t>)</a:t>
          </a:r>
        </a:p>
      </dgm:t>
    </dgm:pt>
    <dgm:pt modelId="{82E2F597-52E2-1443-9150-00EF2B8450FA}" type="parTrans" cxnId="{34A12A4A-0E28-AA4E-9415-C6A0302BB172}">
      <dgm:prSet/>
      <dgm:spPr/>
      <dgm:t>
        <a:bodyPr/>
        <a:lstStyle/>
        <a:p>
          <a:endParaRPr lang="en-US"/>
        </a:p>
      </dgm:t>
    </dgm:pt>
    <dgm:pt modelId="{B9B2FC66-641A-304F-88A5-40E214EAB6EF}" type="sibTrans" cxnId="{34A12A4A-0E28-AA4E-9415-C6A0302BB172}">
      <dgm:prSet/>
      <dgm:spPr/>
      <dgm:t>
        <a:bodyPr/>
        <a:lstStyle/>
        <a:p>
          <a:endParaRPr lang="en-US"/>
        </a:p>
      </dgm:t>
    </dgm:pt>
    <dgm:pt modelId="{C4A6C014-A164-6144-A4C0-D4EDD8A5D5E5}">
      <dgm:prSet custT="1"/>
      <dgm:spPr/>
      <dgm:t>
        <a:bodyPr/>
        <a:lstStyle/>
        <a:p>
          <a:r>
            <a:rPr lang="en-US" sz="1200" dirty="0"/>
            <a:t>If they are chosen at random and they validate the block correctly, they are rewarded</a:t>
          </a:r>
        </a:p>
      </dgm:t>
    </dgm:pt>
    <dgm:pt modelId="{2AB78D5F-EBC0-CA44-BAA3-0DFE9A82B890}" type="parTrans" cxnId="{1061044E-4F71-0244-B2C1-3867CC992C66}">
      <dgm:prSet/>
      <dgm:spPr/>
      <dgm:t>
        <a:bodyPr/>
        <a:lstStyle/>
        <a:p>
          <a:endParaRPr lang="en-US"/>
        </a:p>
      </dgm:t>
    </dgm:pt>
    <dgm:pt modelId="{8B00F501-AD0C-CA47-89ED-7CD01867A856}" type="sibTrans" cxnId="{1061044E-4F71-0244-B2C1-3867CC992C66}">
      <dgm:prSet/>
      <dgm:spPr/>
      <dgm:t>
        <a:bodyPr/>
        <a:lstStyle/>
        <a:p>
          <a:endParaRPr lang="en-US"/>
        </a:p>
      </dgm:t>
    </dgm:pt>
    <dgm:pt modelId="{AB409AB0-0682-A140-8C60-0C3F07B65E34}">
      <dgm:prSet custT="1"/>
      <dgm:spPr/>
      <dgm:t>
        <a:bodyPr/>
        <a:lstStyle/>
        <a:p>
          <a:r>
            <a:rPr lang="en-US" sz="1200" dirty="0"/>
            <a:t>Example: Lido</a:t>
          </a:r>
        </a:p>
      </dgm:t>
    </dgm:pt>
    <dgm:pt modelId="{0C329E56-919A-4447-8E3B-76498E24737B}" type="parTrans" cxnId="{745ADA0A-B04A-AC4C-ADB5-210D02A2BC30}">
      <dgm:prSet/>
      <dgm:spPr/>
      <dgm:t>
        <a:bodyPr/>
        <a:lstStyle/>
        <a:p>
          <a:endParaRPr lang="en-US"/>
        </a:p>
      </dgm:t>
    </dgm:pt>
    <dgm:pt modelId="{553C9787-F413-174A-A739-6EB1BD99F55C}" type="sibTrans" cxnId="{745ADA0A-B04A-AC4C-ADB5-210D02A2BC30}">
      <dgm:prSet/>
      <dgm:spPr/>
      <dgm:t>
        <a:bodyPr/>
        <a:lstStyle/>
        <a:p>
          <a:endParaRPr lang="en-US"/>
        </a:p>
      </dgm:t>
    </dgm:pt>
    <dgm:pt modelId="{110EE97C-178E-4948-A418-7512FADB571A}" type="pres">
      <dgm:prSet presAssocID="{33636338-C65C-6D49-B7F2-51D2A20C8D05}" presName="Name0" presStyleCnt="0">
        <dgm:presLayoutVars>
          <dgm:dir/>
        </dgm:presLayoutVars>
      </dgm:prSet>
      <dgm:spPr/>
    </dgm:pt>
    <dgm:pt modelId="{A2E7399A-3126-614A-9AB3-4F0E0CFBC961}" type="pres">
      <dgm:prSet presAssocID="{84A570D2-DA57-294B-9F77-C5144E803539}" presName="composite" presStyleCnt="0"/>
      <dgm:spPr/>
    </dgm:pt>
    <dgm:pt modelId="{721B06E0-8DD0-B94C-9A8C-F5279DD2AA0E}" type="pres">
      <dgm:prSet presAssocID="{84A570D2-DA57-294B-9F77-C5144E803539}" presName="Accent" presStyleLbl="alignAcc1" presStyleIdx="0" presStyleCnt="4"/>
      <dgm:spPr/>
    </dgm:pt>
    <dgm:pt modelId="{D277BF72-0807-FB46-9B11-94D1F7B62ED5}" type="pres">
      <dgm:prSet presAssocID="{84A570D2-DA57-294B-9F77-C5144E803539}" presName="Image"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nk"/>
        </a:ext>
      </dgm:extLst>
    </dgm:pt>
    <dgm:pt modelId="{BEBFF3F3-0A8E-DA48-ACCA-6F9D61BD3F8B}" type="pres">
      <dgm:prSet presAssocID="{84A570D2-DA57-294B-9F77-C5144E803539}" presName="Child" presStyleLbl="revTx" presStyleIdx="0" presStyleCnt="4">
        <dgm:presLayoutVars>
          <dgm:bulletEnabled val="1"/>
        </dgm:presLayoutVars>
      </dgm:prSet>
      <dgm:spPr/>
    </dgm:pt>
    <dgm:pt modelId="{8B0C95D4-7D54-EF43-A92D-9C6B96010F0B}" type="pres">
      <dgm:prSet presAssocID="{84A570D2-DA57-294B-9F77-C5144E803539}" presName="Parent" presStyleLbl="alignNode1" presStyleIdx="0" presStyleCnt="4">
        <dgm:presLayoutVars>
          <dgm:bulletEnabled val="1"/>
        </dgm:presLayoutVars>
      </dgm:prSet>
      <dgm:spPr/>
    </dgm:pt>
    <dgm:pt modelId="{906E6C0F-5CE6-E647-98CA-66B998CA76FD}" type="pres">
      <dgm:prSet presAssocID="{EC3466B0-AF6C-B041-80AB-5A41A257C410}" presName="sibTrans" presStyleCnt="0"/>
      <dgm:spPr/>
    </dgm:pt>
    <dgm:pt modelId="{8954487C-27C4-0F40-8DD8-1B2231D3FBBF}" type="pres">
      <dgm:prSet presAssocID="{D50AC664-A843-A242-A683-C664F2FC3B8F}" presName="composite" presStyleCnt="0"/>
      <dgm:spPr/>
    </dgm:pt>
    <dgm:pt modelId="{70F7811D-E9A1-A64D-9B38-5EB71951C129}" type="pres">
      <dgm:prSet presAssocID="{D50AC664-A843-A242-A683-C664F2FC3B8F}" presName="Accent" presStyleLbl="alignAcc1" presStyleIdx="1" presStyleCnt="4"/>
      <dgm:spPr/>
    </dgm:pt>
    <dgm:pt modelId="{C0A14E57-F3F8-C545-A41A-267FF9B53BA5}" type="pres">
      <dgm:prSet presAssocID="{D50AC664-A843-A242-A683-C664F2FC3B8F}" presName="Image"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oins"/>
        </a:ext>
      </dgm:extLst>
    </dgm:pt>
    <dgm:pt modelId="{479F28D3-A2FC-3F4D-B261-FE88CCF772DD}" type="pres">
      <dgm:prSet presAssocID="{D50AC664-A843-A242-A683-C664F2FC3B8F}" presName="Child" presStyleLbl="revTx" presStyleIdx="1" presStyleCnt="4">
        <dgm:presLayoutVars>
          <dgm:bulletEnabled val="1"/>
        </dgm:presLayoutVars>
      </dgm:prSet>
      <dgm:spPr/>
    </dgm:pt>
    <dgm:pt modelId="{A53377D5-795C-914F-A6CA-81E390C76BF9}" type="pres">
      <dgm:prSet presAssocID="{D50AC664-A843-A242-A683-C664F2FC3B8F}" presName="Parent" presStyleLbl="alignNode1" presStyleIdx="1" presStyleCnt="4">
        <dgm:presLayoutVars>
          <dgm:bulletEnabled val="1"/>
        </dgm:presLayoutVars>
      </dgm:prSet>
      <dgm:spPr/>
    </dgm:pt>
    <dgm:pt modelId="{1ACE808C-7A8C-A24D-A356-CC2C3C4F4628}" type="pres">
      <dgm:prSet presAssocID="{DA33D00A-9C06-C64B-B697-F1F770DAC38B}" presName="sibTrans" presStyleCnt="0"/>
      <dgm:spPr/>
    </dgm:pt>
    <dgm:pt modelId="{0D696AE1-088E-0F49-A701-EA56741A220D}" type="pres">
      <dgm:prSet presAssocID="{71567365-A73E-6D45-B393-3C2C747DA69D}" presName="composite" presStyleCnt="0"/>
      <dgm:spPr/>
    </dgm:pt>
    <dgm:pt modelId="{41D31D01-B7B6-DD44-89BD-0046A1204C3C}" type="pres">
      <dgm:prSet presAssocID="{71567365-A73E-6D45-B393-3C2C747DA69D}" presName="Accent" presStyleLbl="alignAcc1" presStyleIdx="2" presStyleCnt="4"/>
      <dgm:spPr/>
    </dgm:pt>
    <dgm:pt modelId="{5CC2FA18-8051-BD47-AE35-F4AC57B78CBC}" type="pres">
      <dgm:prSet presAssocID="{71567365-A73E-6D45-B393-3C2C747DA69D}" presName="Image"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afe"/>
        </a:ext>
      </dgm:extLst>
    </dgm:pt>
    <dgm:pt modelId="{28899352-E607-624D-8963-6C059EFD2748}" type="pres">
      <dgm:prSet presAssocID="{71567365-A73E-6D45-B393-3C2C747DA69D}" presName="Child" presStyleLbl="revTx" presStyleIdx="2" presStyleCnt="4">
        <dgm:presLayoutVars>
          <dgm:bulletEnabled val="1"/>
        </dgm:presLayoutVars>
      </dgm:prSet>
      <dgm:spPr/>
    </dgm:pt>
    <dgm:pt modelId="{35111305-69B2-AB4D-8CDA-5B4B867ECBFD}" type="pres">
      <dgm:prSet presAssocID="{71567365-A73E-6D45-B393-3C2C747DA69D}" presName="Parent" presStyleLbl="alignNode1" presStyleIdx="2" presStyleCnt="4">
        <dgm:presLayoutVars>
          <dgm:bulletEnabled val="1"/>
        </dgm:presLayoutVars>
      </dgm:prSet>
      <dgm:spPr/>
    </dgm:pt>
    <dgm:pt modelId="{57BC95C8-06F6-9747-A231-48EC00233A24}" type="pres">
      <dgm:prSet presAssocID="{3EF6F2C1-AEFC-BC40-B16B-44FF31F3DF38}" presName="sibTrans" presStyleCnt="0"/>
      <dgm:spPr/>
    </dgm:pt>
    <dgm:pt modelId="{80B6DE74-42C2-F949-AA91-0748A4433529}" type="pres">
      <dgm:prSet presAssocID="{DDED9AB9-5899-C649-B831-B1D4F6320FDA}" presName="composite" presStyleCnt="0"/>
      <dgm:spPr/>
    </dgm:pt>
    <dgm:pt modelId="{154D517E-42A5-5E4F-BBE0-D153CEEC630C}" type="pres">
      <dgm:prSet presAssocID="{DDED9AB9-5899-C649-B831-B1D4F6320FDA}" presName="Accent" presStyleLbl="alignAcc1" presStyleIdx="3" presStyleCnt="4"/>
      <dgm:spPr/>
    </dgm:pt>
    <dgm:pt modelId="{D056EA9C-2F7F-D340-83A3-B769147F8F6A}" type="pres">
      <dgm:prSet presAssocID="{DDED9AB9-5899-C649-B831-B1D4F6320FDA}" presName="Image"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Unlock"/>
        </a:ext>
      </dgm:extLst>
    </dgm:pt>
    <dgm:pt modelId="{3E264B62-6D52-354A-905A-A04E9057E061}" type="pres">
      <dgm:prSet presAssocID="{DDED9AB9-5899-C649-B831-B1D4F6320FDA}" presName="Child" presStyleLbl="revTx" presStyleIdx="3" presStyleCnt="4">
        <dgm:presLayoutVars>
          <dgm:bulletEnabled val="1"/>
        </dgm:presLayoutVars>
      </dgm:prSet>
      <dgm:spPr/>
    </dgm:pt>
    <dgm:pt modelId="{67C4CE50-0651-FC4E-A5B4-1983CC8FF9F1}" type="pres">
      <dgm:prSet presAssocID="{DDED9AB9-5899-C649-B831-B1D4F6320FDA}" presName="Parent" presStyleLbl="alignNode1" presStyleIdx="3" presStyleCnt="4">
        <dgm:presLayoutVars>
          <dgm:bulletEnabled val="1"/>
        </dgm:presLayoutVars>
      </dgm:prSet>
      <dgm:spPr/>
    </dgm:pt>
  </dgm:ptLst>
  <dgm:cxnLst>
    <dgm:cxn modelId="{D6D1AB00-0726-5040-A452-45D5872D65D5}" type="presOf" srcId="{914AAAB2-D5C3-2544-996F-B410BBB47762}" destId="{28899352-E607-624D-8963-6C059EFD2748}" srcOrd="0" destOrd="1" presId="urn:microsoft.com/office/officeart/2008/layout/TitlePictureLineup"/>
    <dgm:cxn modelId="{31917E0A-DBE1-F045-94C2-D3E7D9FF1278}" srcId="{D50AC664-A843-A242-A683-C664F2FC3B8F}" destId="{4A81D710-0680-9349-923A-7044F124C89C}" srcOrd="0" destOrd="0" parTransId="{C3299858-3DCD-8B44-A65D-7D3204FC3A0A}" sibTransId="{3B4BB1CA-ED75-C74C-AD48-1C22FBD8D9D8}"/>
    <dgm:cxn modelId="{745ADA0A-B04A-AC4C-ADB5-210D02A2BC30}" srcId="{DDED9AB9-5899-C649-B831-B1D4F6320FDA}" destId="{AB409AB0-0682-A140-8C60-0C3F07B65E34}" srcOrd="2" destOrd="0" parTransId="{0C329E56-919A-4447-8E3B-76498E24737B}" sibTransId="{553C9787-F413-174A-A739-6EB1BD99F55C}"/>
    <dgm:cxn modelId="{48C24316-C3B2-A740-8210-A1AEB89F5A0E}" type="presOf" srcId="{71567365-A73E-6D45-B393-3C2C747DA69D}" destId="{35111305-69B2-AB4D-8CDA-5B4B867ECBFD}" srcOrd="0" destOrd="0" presId="urn:microsoft.com/office/officeart/2008/layout/TitlePictureLineup"/>
    <dgm:cxn modelId="{CB63691E-834C-F940-AB6E-D16AA1F97BBD}" srcId="{71567365-A73E-6D45-B393-3C2C747DA69D}" destId="{914AAAB2-D5C3-2544-996F-B410BBB47762}" srcOrd="1" destOrd="0" parTransId="{D7C70B01-843F-B243-A69E-CBA7BAD3BD6B}" sibTransId="{7C31F3AD-79E4-3C40-819F-643E5F3D94E2}"/>
    <dgm:cxn modelId="{CBC35B1F-A41D-1648-8B1D-B9E914535278}" type="presOf" srcId="{AB409AB0-0682-A140-8C60-0C3F07B65E34}" destId="{3E264B62-6D52-354A-905A-A04E9057E061}" srcOrd="0" destOrd="2" presId="urn:microsoft.com/office/officeart/2008/layout/TitlePictureLineup"/>
    <dgm:cxn modelId="{5635721F-CA30-EF47-8FE5-124A175900A6}" type="presOf" srcId="{177B18FF-A3D5-0A48-9333-B8D16002F1F8}" destId="{479F28D3-A2FC-3F4D-B261-FE88CCF772DD}" srcOrd="0" destOrd="1" presId="urn:microsoft.com/office/officeart/2008/layout/TitlePictureLineup"/>
    <dgm:cxn modelId="{D21EDC2F-F8EA-3442-AEDD-C276182E2B1D}" type="presOf" srcId="{4A81D710-0680-9349-923A-7044F124C89C}" destId="{479F28D3-A2FC-3F4D-B261-FE88CCF772DD}" srcOrd="0" destOrd="0" presId="urn:microsoft.com/office/officeart/2008/layout/TitlePictureLineup"/>
    <dgm:cxn modelId="{75EBE740-32A2-0941-B9C1-AE8A754B20D9}" srcId="{33636338-C65C-6D49-B7F2-51D2A20C8D05}" destId="{D50AC664-A843-A242-A683-C664F2FC3B8F}" srcOrd="1" destOrd="0" parTransId="{FEFAEB80-F99D-9F48-A047-B292734BC060}" sibTransId="{DA33D00A-9C06-C64B-B697-F1F770DAC38B}"/>
    <dgm:cxn modelId="{20361548-C54B-764F-81F4-85AC9B628A50}" type="presOf" srcId="{48895AD2-481E-564E-B259-1B1195D88E76}" destId="{479F28D3-A2FC-3F4D-B261-FE88CCF772DD}" srcOrd="0" destOrd="2" presId="urn:microsoft.com/office/officeart/2008/layout/TitlePictureLineup"/>
    <dgm:cxn modelId="{34A12A4A-0E28-AA4E-9415-C6A0302BB172}" srcId="{DDED9AB9-5899-C649-B831-B1D4F6320FDA}" destId="{60799E6A-3B3C-4F43-A56C-D43F87425659}" srcOrd="0" destOrd="0" parTransId="{82E2F597-52E2-1443-9150-00EF2B8450FA}" sibTransId="{B9B2FC66-641A-304F-88A5-40E214EAB6EF}"/>
    <dgm:cxn modelId="{1061044E-4F71-0244-B2C1-3867CC992C66}" srcId="{DDED9AB9-5899-C649-B831-B1D4F6320FDA}" destId="{C4A6C014-A164-6144-A4C0-D4EDD8A5D5E5}" srcOrd="1" destOrd="0" parTransId="{2AB78D5F-EBC0-CA44-BAA3-0DFE9A82B890}" sibTransId="{8B00F501-AD0C-CA47-89ED-7CD01867A856}"/>
    <dgm:cxn modelId="{8B842E6D-0C86-2C46-A570-266922D102DC}" srcId="{33636338-C65C-6D49-B7F2-51D2A20C8D05}" destId="{71567365-A73E-6D45-B393-3C2C747DA69D}" srcOrd="2" destOrd="0" parTransId="{BC226D4A-2660-8446-B090-4698E3E2435E}" sibTransId="{3EF6F2C1-AEFC-BC40-B16B-44FF31F3DF38}"/>
    <dgm:cxn modelId="{94C7B670-71F6-BB4F-9F45-F094271A43AE}" srcId="{D50AC664-A843-A242-A683-C664F2FC3B8F}" destId="{48895AD2-481E-564E-B259-1B1195D88E76}" srcOrd="2" destOrd="0" parTransId="{BF719C08-9B63-D14B-A560-1BCCFFBD27DD}" sibTransId="{BB402309-D593-BE43-8769-38EA77FFC27E}"/>
    <dgm:cxn modelId="{5ACB0F89-647C-224C-AF01-648F5B663F4B}" type="presOf" srcId="{5196B2A6-055B-CD44-8F7F-D9E220E06577}" destId="{28899352-E607-624D-8963-6C059EFD2748}" srcOrd="0" destOrd="0" presId="urn:microsoft.com/office/officeart/2008/layout/TitlePictureLineup"/>
    <dgm:cxn modelId="{92E53F8D-C4FB-7B47-9626-D1F9B32043F7}" srcId="{84A570D2-DA57-294B-9F77-C5144E803539}" destId="{E981183A-6F5D-9E42-8912-7F2AC359569E}" srcOrd="1" destOrd="0" parTransId="{3AE5C0A1-D5D8-1C4A-8DBE-F0F56484380D}" sibTransId="{427B93BC-D47F-7E4F-88FB-155543715EC0}"/>
    <dgm:cxn modelId="{686B7990-3F73-974E-8846-56AE358D9DE7}" type="presOf" srcId="{33636338-C65C-6D49-B7F2-51D2A20C8D05}" destId="{110EE97C-178E-4948-A418-7512FADB571A}" srcOrd="0" destOrd="0" presId="urn:microsoft.com/office/officeart/2008/layout/TitlePictureLineup"/>
    <dgm:cxn modelId="{A3F7DE98-2040-BF4F-92A1-76498EF60C16}" type="presOf" srcId="{DCBAFDED-BA67-F64D-91FE-E99BBA586CF3}" destId="{BEBFF3F3-0A8E-DA48-ACCA-6F9D61BD3F8B}" srcOrd="0" destOrd="0" presId="urn:microsoft.com/office/officeart/2008/layout/TitlePictureLineup"/>
    <dgm:cxn modelId="{CEE1619D-D2B8-9242-9C99-85556946699F}" srcId="{71567365-A73E-6D45-B393-3C2C747DA69D}" destId="{5196B2A6-055B-CD44-8F7F-D9E220E06577}" srcOrd="0" destOrd="0" parTransId="{205F6BFD-462F-2A41-ABF9-2DF236098CA5}" sibTransId="{4DC1775C-81D9-9547-ADA9-B04F83C6C69B}"/>
    <dgm:cxn modelId="{63E220A2-6F4C-4441-A407-7ADB50279BE0}" srcId="{33636338-C65C-6D49-B7F2-51D2A20C8D05}" destId="{DDED9AB9-5899-C649-B831-B1D4F6320FDA}" srcOrd="3" destOrd="0" parTransId="{1CFBEB31-75C2-A548-B50C-71105508165C}" sibTransId="{0C7AE190-1CD4-B549-A74F-2871C963427C}"/>
    <dgm:cxn modelId="{B278B3A2-C10C-2942-8061-BF85954EF6A2}" srcId="{D50AC664-A843-A242-A683-C664F2FC3B8F}" destId="{177B18FF-A3D5-0A48-9333-B8D16002F1F8}" srcOrd="1" destOrd="0" parTransId="{EC61ECCE-9B18-624C-A7A8-A80926C11C15}" sibTransId="{914941FE-4739-534C-B09C-7CB36608319B}"/>
    <dgm:cxn modelId="{AE2E74A4-989E-3942-A426-E30F1CEAD656}" srcId="{84A570D2-DA57-294B-9F77-C5144E803539}" destId="{DA1B0AC8-E746-534E-B098-7360EA995AFF}" srcOrd="2" destOrd="0" parTransId="{96B819C7-A5F7-3845-92B3-662FEF5F7C41}" sibTransId="{A3C81C6C-AD09-9E4A-9E53-030FB35478A3}"/>
    <dgm:cxn modelId="{AF1B1CB5-111C-964D-AC56-49D29805DD47}" type="presOf" srcId="{DA1B0AC8-E746-534E-B098-7360EA995AFF}" destId="{BEBFF3F3-0A8E-DA48-ACCA-6F9D61BD3F8B}" srcOrd="0" destOrd="2" presId="urn:microsoft.com/office/officeart/2008/layout/TitlePictureLineup"/>
    <dgm:cxn modelId="{772C5CB9-47AB-E24E-BD12-257B2DC50B5E}" srcId="{84A570D2-DA57-294B-9F77-C5144E803539}" destId="{DCBAFDED-BA67-F64D-91FE-E99BBA586CF3}" srcOrd="0" destOrd="0" parTransId="{4A2279B5-464D-CD42-94AD-13045611DCD6}" sibTransId="{E2719ADE-CC1B-4A47-BD0B-99D369AA03CA}"/>
    <dgm:cxn modelId="{1EA579C6-38AB-0F46-8317-65DFADA546DF}" srcId="{33636338-C65C-6D49-B7F2-51D2A20C8D05}" destId="{84A570D2-DA57-294B-9F77-C5144E803539}" srcOrd="0" destOrd="0" parTransId="{81270AFE-5B91-3149-B747-D81AF2CFBCFF}" sibTransId="{EC3466B0-AF6C-B041-80AB-5A41A257C410}"/>
    <dgm:cxn modelId="{1B9A3FC8-9F84-C041-BDD6-6BFF0C287589}" type="presOf" srcId="{D50AC664-A843-A242-A683-C664F2FC3B8F}" destId="{A53377D5-795C-914F-A6CA-81E390C76BF9}" srcOrd="0" destOrd="0" presId="urn:microsoft.com/office/officeart/2008/layout/TitlePictureLineup"/>
    <dgm:cxn modelId="{836DF0DD-5268-5E43-A253-60977DFE4250}" type="presOf" srcId="{E981183A-6F5D-9E42-8912-7F2AC359569E}" destId="{BEBFF3F3-0A8E-DA48-ACCA-6F9D61BD3F8B}" srcOrd="0" destOrd="1" presId="urn:microsoft.com/office/officeart/2008/layout/TitlePictureLineup"/>
    <dgm:cxn modelId="{8BB919EB-BA27-4F4C-8D6E-ABD9861AECAD}" type="presOf" srcId="{84A570D2-DA57-294B-9F77-C5144E803539}" destId="{8B0C95D4-7D54-EF43-A92D-9C6B96010F0B}" srcOrd="0" destOrd="0" presId="urn:microsoft.com/office/officeart/2008/layout/TitlePictureLineup"/>
    <dgm:cxn modelId="{50F57EEC-4FE2-BC42-8313-48ABE96176E2}" type="presOf" srcId="{C4A6C014-A164-6144-A4C0-D4EDD8A5D5E5}" destId="{3E264B62-6D52-354A-905A-A04E9057E061}" srcOrd="0" destOrd="1" presId="urn:microsoft.com/office/officeart/2008/layout/TitlePictureLineup"/>
    <dgm:cxn modelId="{7AF145F3-E678-8B40-982B-8544AEBD6B4E}" type="presOf" srcId="{DDED9AB9-5899-C649-B831-B1D4F6320FDA}" destId="{67C4CE50-0651-FC4E-A5B4-1983CC8FF9F1}" srcOrd="0" destOrd="0" presId="urn:microsoft.com/office/officeart/2008/layout/TitlePictureLineup"/>
    <dgm:cxn modelId="{B29E82FA-8D9F-D948-BC0D-F5F2F65DE775}" type="presOf" srcId="{60799E6A-3B3C-4F43-A56C-D43F87425659}" destId="{3E264B62-6D52-354A-905A-A04E9057E061}" srcOrd="0" destOrd="0" presId="urn:microsoft.com/office/officeart/2008/layout/TitlePictureLineup"/>
    <dgm:cxn modelId="{01593AD7-F566-0042-A5FD-2276472A20D8}" type="presParOf" srcId="{110EE97C-178E-4948-A418-7512FADB571A}" destId="{A2E7399A-3126-614A-9AB3-4F0E0CFBC961}" srcOrd="0" destOrd="0" presId="urn:microsoft.com/office/officeart/2008/layout/TitlePictureLineup"/>
    <dgm:cxn modelId="{66EDFB76-CD3B-6247-9814-AF55E110FE9A}" type="presParOf" srcId="{A2E7399A-3126-614A-9AB3-4F0E0CFBC961}" destId="{721B06E0-8DD0-B94C-9A8C-F5279DD2AA0E}" srcOrd="0" destOrd="0" presId="urn:microsoft.com/office/officeart/2008/layout/TitlePictureLineup"/>
    <dgm:cxn modelId="{564BE995-7AB4-7245-8C0E-585FB4F6BA5D}" type="presParOf" srcId="{A2E7399A-3126-614A-9AB3-4F0E0CFBC961}" destId="{D277BF72-0807-FB46-9B11-94D1F7B62ED5}" srcOrd="1" destOrd="0" presId="urn:microsoft.com/office/officeart/2008/layout/TitlePictureLineup"/>
    <dgm:cxn modelId="{C2C631B8-8618-704A-A147-975BA1346766}" type="presParOf" srcId="{A2E7399A-3126-614A-9AB3-4F0E0CFBC961}" destId="{BEBFF3F3-0A8E-DA48-ACCA-6F9D61BD3F8B}" srcOrd="2" destOrd="0" presId="urn:microsoft.com/office/officeart/2008/layout/TitlePictureLineup"/>
    <dgm:cxn modelId="{890DFDE8-6923-2044-88BA-363ACD7B9E3B}" type="presParOf" srcId="{A2E7399A-3126-614A-9AB3-4F0E0CFBC961}" destId="{8B0C95D4-7D54-EF43-A92D-9C6B96010F0B}" srcOrd="3" destOrd="0" presId="urn:microsoft.com/office/officeart/2008/layout/TitlePictureLineup"/>
    <dgm:cxn modelId="{0FBF8CA7-8E0A-1742-8692-031760FAB1A0}" type="presParOf" srcId="{110EE97C-178E-4948-A418-7512FADB571A}" destId="{906E6C0F-5CE6-E647-98CA-66B998CA76FD}" srcOrd="1" destOrd="0" presId="urn:microsoft.com/office/officeart/2008/layout/TitlePictureLineup"/>
    <dgm:cxn modelId="{9BFA4A58-1D1F-804A-BF9D-D4E2A66300C7}" type="presParOf" srcId="{110EE97C-178E-4948-A418-7512FADB571A}" destId="{8954487C-27C4-0F40-8DD8-1B2231D3FBBF}" srcOrd="2" destOrd="0" presId="urn:microsoft.com/office/officeart/2008/layout/TitlePictureLineup"/>
    <dgm:cxn modelId="{2C6ACA3C-7562-3C4E-9968-65E56C93EDA2}" type="presParOf" srcId="{8954487C-27C4-0F40-8DD8-1B2231D3FBBF}" destId="{70F7811D-E9A1-A64D-9B38-5EB71951C129}" srcOrd="0" destOrd="0" presId="urn:microsoft.com/office/officeart/2008/layout/TitlePictureLineup"/>
    <dgm:cxn modelId="{E72D0DA7-4369-2940-B42A-9DB01779104E}" type="presParOf" srcId="{8954487C-27C4-0F40-8DD8-1B2231D3FBBF}" destId="{C0A14E57-F3F8-C545-A41A-267FF9B53BA5}" srcOrd="1" destOrd="0" presId="urn:microsoft.com/office/officeart/2008/layout/TitlePictureLineup"/>
    <dgm:cxn modelId="{4C47A08B-AB5B-C449-8357-25E4CF866995}" type="presParOf" srcId="{8954487C-27C4-0F40-8DD8-1B2231D3FBBF}" destId="{479F28D3-A2FC-3F4D-B261-FE88CCF772DD}" srcOrd="2" destOrd="0" presId="urn:microsoft.com/office/officeart/2008/layout/TitlePictureLineup"/>
    <dgm:cxn modelId="{4BE9D631-DCCA-624C-83A3-C8A353CC1354}" type="presParOf" srcId="{8954487C-27C4-0F40-8DD8-1B2231D3FBBF}" destId="{A53377D5-795C-914F-A6CA-81E390C76BF9}" srcOrd="3" destOrd="0" presId="urn:microsoft.com/office/officeart/2008/layout/TitlePictureLineup"/>
    <dgm:cxn modelId="{68CA509A-3A78-A74A-A468-65466D8D9719}" type="presParOf" srcId="{110EE97C-178E-4948-A418-7512FADB571A}" destId="{1ACE808C-7A8C-A24D-A356-CC2C3C4F4628}" srcOrd="3" destOrd="0" presId="urn:microsoft.com/office/officeart/2008/layout/TitlePictureLineup"/>
    <dgm:cxn modelId="{88E1DDF9-FF9D-1644-8BD2-F8FC61CA3174}" type="presParOf" srcId="{110EE97C-178E-4948-A418-7512FADB571A}" destId="{0D696AE1-088E-0F49-A701-EA56741A220D}" srcOrd="4" destOrd="0" presId="urn:microsoft.com/office/officeart/2008/layout/TitlePictureLineup"/>
    <dgm:cxn modelId="{12D16AFA-B631-0D4B-BC28-3D88C5405ABF}" type="presParOf" srcId="{0D696AE1-088E-0F49-A701-EA56741A220D}" destId="{41D31D01-B7B6-DD44-89BD-0046A1204C3C}" srcOrd="0" destOrd="0" presId="urn:microsoft.com/office/officeart/2008/layout/TitlePictureLineup"/>
    <dgm:cxn modelId="{69F30CEF-284A-2747-9EA7-BF260B062F70}" type="presParOf" srcId="{0D696AE1-088E-0F49-A701-EA56741A220D}" destId="{5CC2FA18-8051-BD47-AE35-F4AC57B78CBC}" srcOrd="1" destOrd="0" presId="urn:microsoft.com/office/officeart/2008/layout/TitlePictureLineup"/>
    <dgm:cxn modelId="{95951356-081D-BD41-8265-22C74FEA88C8}" type="presParOf" srcId="{0D696AE1-088E-0F49-A701-EA56741A220D}" destId="{28899352-E607-624D-8963-6C059EFD2748}" srcOrd="2" destOrd="0" presId="urn:microsoft.com/office/officeart/2008/layout/TitlePictureLineup"/>
    <dgm:cxn modelId="{B10849EB-B6F0-B44F-8ACA-4995EDB2D772}" type="presParOf" srcId="{0D696AE1-088E-0F49-A701-EA56741A220D}" destId="{35111305-69B2-AB4D-8CDA-5B4B867ECBFD}" srcOrd="3" destOrd="0" presId="urn:microsoft.com/office/officeart/2008/layout/TitlePictureLineup"/>
    <dgm:cxn modelId="{75C23056-0A6D-A24F-BAC8-009546D09718}" type="presParOf" srcId="{110EE97C-178E-4948-A418-7512FADB571A}" destId="{57BC95C8-06F6-9747-A231-48EC00233A24}" srcOrd="5" destOrd="0" presId="urn:microsoft.com/office/officeart/2008/layout/TitlePictureLineup"/>
    <dgm:cxn modelId="{87394C3F-6113-994A-A415-610C09021B28}" type="presParOf" srcId="{110EE97C-178E-4948-A418-7512FADB571A}" destId="{80B6DE74-42C2-F949-AA91-0748A4433529}" srcOrd="6" destOrd="0" presId="urn:microsoft.com/office/officeart/2008/layout/TitlePictureLineup"/>
    <dgm:cxn modelId="{A147837D-B42B-9B43-B0F4-85438BFA29DC}" type="presParOf" srcId="{80B6DE74-42C2-F949-AA91-0748A4433529}" destId="{154D517E-42A5-5E4F-BBE0-D153CEEC630C}" srcOrd="0" destOrd="0" presId="urn:microsoft.com/office/officeart/2008/layout/TitlePictureLineup"/>
    <dgm:cxn modelId="{3E65DEDA-2955-1745-ABDA-95ED63E2A1CD}" type="presParOf" srcId="{80B6DE74-42C2-F949-AA91-0748A4433529}" destId="{D056EA9C-2F7F-D340-83A3-B769147F8F6A}" srcOrd="1" destOrd="0" presId="urn:microsoft.com/office/officeart/2008/layout/TitlePictureLineup"/>
    <dgm:cxn modelId="{8BAB112D-88BF-5943-847E-7FEA328D68F3}" type="presParOf" srcId="{80B6DE74-42C2-F949-AA91-0748A4433529}" destId="{3E264B62-6D52-354A-905A-A04E9057E061}" srcOrd="2" destOrd="0" presId="urn:microsoft.com/office/officeart/2008/layout/TitlePictureLineup"/>
    <dgm:cxn modelId="{FE2FF2B1-7AC4-7646-9038-5D3774981694}" type="presParOf" srcId="{80B6DE74-42C2-F949-AA91-0748A4433529}" destId="{67C4CE50-0651-FC4E-A5B4-1983CC8FF9F1}" srcOrd="3" destOrd="0" presId="urn:microsoft.com/office/officeart/2008/layout/TitlePictureLineu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0219FDD-0745-CC4E-B94F-F553AD44B0C7}" type="doc">
      <dgm:prSet loTypeId="urn:microsoft.com/office/officeart/2005/8/layout/hList6" loCatId="icon" qsTypeId="urn:microsoft.com/office/officeart/2005/8/quickstyle/simple2" qsCatId="simple" csTypeId="urn:microsoft.com/office/officeart/2005/8/colors/accent2_2" csCatId="accent2" phldr="1"/>
      <dgm:spPr/>
      <dgm:t>
        <a:bodyPr/>
        <a:lstStyle/>
        <a:p>
          <a:endParaRPr lang="en-US"/>
        </a:p>
      </dgm:t>
    </dgm:pt>
    <dgm:pt modelId="{5D93CB6E-4898-8D41-9648-4B19C95C6C00}">
      <dgm:prSet phldrT="[Text]"/>
      <dgm:spPr/>
      <dgm:t>
        <a:bodyPr/>
        <a:lstStyle/>
        <a:p>
          <a:r>
            <a:rPr lang="en-US" b="1" dirty="0"/>
            <a:t>Goal</a:t>
          </a:r>
          <a:endParaRPr lang="en-US" dirty="0"/>
        </a:p>
      </dgm:t>
    </dgm:pt>
    <dgm:pt modelId="{A8B0171A-7413-644E-A0AE-4BF5303CA38C}" type="parTrans" cxnId="{7588F8C4-0AB8-FA43-B73C-A396F169FD01}">
      <dgm:prSet/>
      <dgm:spPr/>
      <dgm:t>
        <a:bodyPr/>
        <a:lstStyle/>
        <a:p>
          <a:endParaRPr lang="en-US"/>
        </a:p>
      </dgm:t>
    </dgm:pt>
    <dgm:pt modelId="{468A42F1-6547-B64F-BE66-A667264FCD15}" type="sibTrans" cxnId="{7588F8C4-0AB8-FA43-B73C-A396F169FD01}">
      <dgm:prSet/>
      <dgm:spPr/>
      <dgm:t>
        <a:bodyPr/>
        <a:lstStyle/>
        <a:p>
          <a:endParaRPr lang="en-US"/>
        </a:p>
      </dgm:t>
    </dgm:pt>
    <dgm:pt modelId="{77BD25F6-687D-284E-960B-CA2552069C41}">
      <dgm:prSet phldrT="[Text]"/>
      <dgm:spPr/>
      <dgm:t>
        <a:bodyPr/>
        <a:lstStyle/>
        <a:p>
          <a:r>
            <a:rPr lang="en-US" b="1" dirty="0"/>
            <a:t>How do they work?</a:t>
          </a:r>
          <a:endParaRPr lang="en-US" b="0" dirty="0"/>
        </a:p>
      </dgm:t>
    </dgm:pt>
    <dgm:pt modelId="{D98A4ED3-85C2-5E4D-9401-1846B2966C7A}" type="parTrans" cxnId="{ECDAA9D4-30DB-4A41-9C90-EA91111E81D2}">
      <dgm:prSet/>
      <dgm:spPr/>
      <dgm:t>
        <a:bodyPr/>
        <a:lstStyle/>
        <a:p>
          <a:endParaRPr lang="en-US"/>
        </a:p>
      </dgm:t>
    </dgm:pt>
    <dgm:pt modelId="{6B067323-2E83-C442-ABB6-41C8D682858A}" type="sibTrans" cxnId="{ECDAA9D4-30DB-4A41-9C90-EA91111E81D2}">
      <dgm:prSet/>
      <dgm:spPr/>
      <dgm:t>
        <a:bodyPr/>
        <a:lstStyle/>
        <a:p>
          <a:endParaRPr lang="en-US"/>
        </a:p>
      </dgm:t>
    </dgm:pt>
    <dgm:pt modelId="{306C5281-53BD-A044-B326-498320BFF308}">
      <dgm:prSet phldrT="[Text]"/>
      <dgm:spPr/>
      <dgm:t>
        <a:bodyPr/>
        <a:lstStyle/>
        <a:p>
          <a:r>
            <a:rPr lang="en-US" b="1" dirty="0"/>
            <a:t>Risks – Impermanent Loss</a:t>
          </a:r>
        </a:p>
      </dgm:t>
    </dgm:pt>
    <dgm:pt modelId="{AF5C05BF-7BD7-044D-9C84-966905B26072}" type="parTrans" cxnId="{8AE20577-0007-3A4B-90E3-378F939B8C0B}">
      <dgm:prSet/>
      <dgm:spPr/>
      <dgm:t>
        <a:bodyPr/>
        <a:lstStyle/>
        <a:p>
          <a:endParaRPr lang="en-US"/>
        </a:p>
      </dgm:t>
    </dgm:pt>
    <dgm:pt modelId="{066746EC-7F22-9D44-AAFE-3CC9B74D6E80}" type="sibTrans" cxnId="{8AE20577-0007-3A4B-90E3-378F939B8C0B}">
      <dgm:prSet/>
      <dgm:spPr/>
      <dgm:t>
        <a:bodyPr/>
        <a:lstStyle/>
        <a:p>
          <a:endParaRPr lang="en-US"/>
        </a:p>
      </dgm:t>
    </dgm:pt>
    <dgm:pt modelId="{C1C80472-04A2-BF44-B573-91D0E56E2639}">
      <dgm:prSet phldrT="[Text]"/>
      <dgm:spPr/>
      <dgm:t>
        <a:bodyPr/>
        <a:lstStyle/>
        <a:p>
          <a:r>
            <a:rPr lang="en-US" dirty="0"/>
            <a:t>Maintain long term liquidity for </a:t>
          </a:r>
          <a:r>
            <a:rPr lang="en-US" dirty="0" err="1"/>
            <a:t>DeFi</a:t>
          </a:r>
          <a:r>
            <a:rPr lang="en-US" dirty="0"/>
            <a:t> products by adjusting the price depending the on the supply on the token </a:t>
          </a:r>
        </a:p>
      </dgm:t>
    </dgm:pt>
    <dgm:pt modelId="{D867E003-D885-3D40-9AC4-DC2F358F6C12}" type="parTrans" cxnId="{E2976B1C-C539-794D-8DA3-2774F26F90A6}">
      <dgm:prSet/>
      <dgm:spPr/>
      <dgm:t>
        <a:bodyPr/>
        <a:lstStyle/>
        <a:p>
          <a:endParaRPr lang="en-US"/>
        </a:p>
      </dgm:t>
    </dgm:pt>
    <dgm:pt modelId="{0EDE01B8-E0FA-424E-BDCD-12E63BDC43CC}" type="sibTrans" cxnId="{E2976B1C-C539-794D-8DA3-2774F26F90A6}">
      <dgm:prSet/>
      <dgm:spPr/>
      <dgm:t>
        <a:bodyPr/>
        <a:lstStyle/>
        <a:p>
          <a:endParaRPr lang="en-US"/>
        </a:p>
      </dgm:t>
    </dgm:pt>
    <dgm:pt modelId="{BFFB9C9C-BFF8-9F4B-984C-C9A76A1BF1A5}">
      <dgm:prSet phldrT="[Text]"/>
      <dgm:spPr/>
      <dgm:t>
        <a:bodyPr/>
        <a:lstStyle/>
        <a:p>
          <a:r>
            <a:rPr lang="en-US" b="0" dirty="0"/>
            <a:t>Pairs of different assets are locked into a smart contract, called an AMM (automated market maker) that uses algorithms like constant product to adjust the price of assets.</a:t>
          </a:r>
        </a:p>
      </dgm:t>
    </dgm:pt>
    <dgm:pt modelId="{286E454B-B389-AC4B-A8AE-D9823E19EB78}" type="parTrans" cxnId="{DA3C5FFE-00B8-5F4E-9418-007A377AD21A}">
      <dgm:prSet/>
      <dgm:spPr/>
      <dgm:t>
        <a:bodyPr/>
        <a:lstStyle/>
        <a:p>
          <a:endParaRPr lang="en-US"/>
        </a:p>
      </dgm:t>
    </dgm:pt>
    <dgm:pt modelId="{37D30EEF-A165-C042-A05D-2201617F6B67}" type="sibTrans" cxnId="{DA3C5FFE-00B8-5F4E-9418-007A377AD21A}">
      <dgm:prSet/>
      <dgm:spPr/>
      <dgm:t>
        <a:bodyPr/>
        <a:lstStyle/>
        <a:p>
          <a:endParaRPr lang="en-US"/>
        </a:p>
      </dgm:t>
    </dgm:pt>
    <dgm:pt modelId="{C3601B05-26A2-7848-AAED-16C67FA33FB7}">
      <dgm:prSet phldrT="[Text]"/>
      <dgm:spPr/>
      <dgm:t>
        <a:bodyPr/>
        <a:lstStyle/>
        <a:p>
          <a:r>
            <a:rPr lang="en-US" dirty="0"/>
            <a:t>Occurs when the price ratio of the tokens diverge from each other</a:t>
          </a:r>
        </a:p>
      </dgm:t>
    </dgm:pt>
    <dgm:pt modelId="{47BD97D9-C3C5-064A-B8E8-318A7A873CDF}" type="parTrans" cxnId="{0085BB9E-F618-DC41-BE3A-32ACD59FA391}">
      <dgm:prSet/>
      <dgm:spPr/>
      <dgm:t>
        <a:bodyPr/>
        <a:lstStyle/>
        <a:p>
          <a:endParaRPr lang="en-US"/>
        </a:p>
      </dgm:t>
    </dgm:pt>
    <dgm:pt modelId="{F0849740-21EB-FE47-A57E-ADA39969DD27}" type="sibTrans" cxnId="{0085BB9E-F618-DC41-BE3A-32ACD59FA391}">
      <dgm:prSet/>
      <dgm:spPr/>
      <dgm:t>
        <a:bodyPr/>
        <a:lstStyle/>
        <a:p>
          <a:endParaRPr lang="en-US"/>
        </a:p>
      </dgm:t>
    </dgm:pt>
    <dgm:pt modelId="{422EEDA5-18D2-3B4E-A4AC-14E86B9E3053}">
      <dgm:prSet phldrT="[Text]"/>
      <dgm:spPr/>
      <dgm:t>
        <a:bodyPr/>
        <a:lstStyle/>
        <a:p>
          <a:r>
            <a:rPr lang="en-US" b="1" dirty="0"/>
            <a:t>Who is providing liquidity?</a:t>
          </a:r>
        </a:p>
      </dgm:t>
    </dgm:pt>
    <dgm:pt modelId="{DFC432AF-FEBC-E948-ADC1-C71F0DD6E169}" type="parTrans" cxnId="{41245245-2A37-804F-AC39-C4BE9C4D10E8}">
      <dgm:prSet/>
      <dgm:spPr/>
      <dgm:t>
        <a:bodyPr/>
        <a:lstStyle/>
        <a:p>
          <a:endParaRPr lang="en-US"/>
        </a:p>
      </dgm:t>
    </dgm:pt>
    <dgm:pt modelId="{C221CCDD-B1E4-9B4F-9703-538D4618923D}" type="sibTrans" cxnId="{41245245-2A37-804F-AC39-C4BE9C4D10E8}">
      <dgm:prSet/>
      <dgm:spPr/>
      <dgm:t>
        <a:bodyPr/>
        <a:lstStyle/>
        <a:p>
          <a:endParaRPr lang="en-US"/>
        </a:p>
      </dgm:t>
    </dgm:pt>
    <dgm:pt modelId="{2630119D-95DC-3345-9474-4BC6AC68F7AA}">
      <dgm:prSet phldrT="[Text]"/>
      <dgm:spPr/>
      <dgm:t>
        <a:bodyPr/>
        <a:lstStyle/>
        <a:p>
          <a:r>
            <a:rPr lang="en-US" b="0" dirty="0"/>
            <a:t>Anyone that is willing to lock in their tokens into AMM smart contract via a DEX platform</a:t>
          </a:r>
        </a:p>
      </dgm:t>
    </dgm:pt>
    <dgm:pt modelId="{4B197689-AFEC-7841-ACCC-7B5467A8BA2D}" type="parTrans" cxnId="{1B494C0E-6C89-4D4A-8C18-CAA4B6954378}">
      <dgm:prSet/>
      <dgm:spPr/>
      <dgm:t>
        <a:bodyPr/>
        <a:lstStyle/>
        <a:p>
          <a:endParaRPr lang="en-US"/>
        </a:p>
      </dgm:t>
    </dgm:pt>
    <dgm:pt modelId="{687BE6D0-7BC3-4E43-A843-CE3FEA069071}" type="sibTrans" cxnId="{1B494C0E-6C89-4D4A-8C18-CAA4B6954378}">
      <dgm:prSet/>
      <dgm:spPr/>
      <dgm:t>
        <a:bodyPr/>
        <a:lstStyle/>
        <a:p>
          <a:endParaRPr lang="en-US"/>
        </a:p>
      </dgm:t>
    </dgm:pt>
    <dgm:pt modelId="{758C6C86-C5ED-BD4F-9F0E-690D44AEF439}">
      <dgm:prSet phldrT="[Text]"/>
      <dgm:spPr/>
      <dgm:t>
        <a:bodyPr/>
        <a:lstStyle/>
        <a:p>
          <a:r>
            <a:rPr lang="en-US" b="0" dirty="0"/>
            <a:t>In exchange, this person gets paid a fee every time their pool is used</a:t>
          </a:r>
        </a:p>
      </dgm:t>
    </dgm:pt>
    <dgm:pt modelId="{B4847B21-53FA-D84C-BC05-794EF82FE59B}" type="parTrans" cxnId="{301D370F-D872-5F4C-BCFE-F5A77905CE39}">
      <dgm:prSet/>
      <dgm:spPr/>
      <dgm:t>
        <a:bodyPr/>
        <a:lstStyle/>
        <a:p>
          <a:endParaRPr lang="en-US"/>
        </a:p>
      </dgm:t>
    </dgm:pt>
    <dgm:pt modelId="{3EE8ECEA-4ECC-A644-8FC8-5154824E9954}" type="sibTrans" cxnId="{301D370F-D872-5F4C-BCFE-F5A77905CE39}">
      <dgm:prSet/>
      <dgm:spPr/>
      <dgm:t>
        <a:bodyPr/>
        <a:lstStyle/>
        <a:p>
          <a:endParaRPr lang="en-US"/>
        </a:p>
      </dgm:t>
    </dgm:pt>
    <dgm:pt modelId="{8A757C0F-9462-3C4C-A3C1-C27348607702}">
      <dgm:prSet phldrT="[Text]"/>
      <dgm:spPr/>
      <dgm:t>
        <a:bodyPr/>
        <a:lstStyle/>
        <a:p>
          <a:r>
            <a:rPr lang="en-US" dirty="0"/>
            <a:t>When you withdraw your liquidity, you will have less of the asset that increased in value and more of the asset that has depreciated</a:t>
          </a:r>
        </a:p>
      </dgm:t>
    </dgm:pt>
    <dgm:pt modelId="{61F36CFE-CFE1-FD42-B1D2-20FCD9FA5EF5}" type="parTrans" cxnId="{15290D1F-16C3-5640-BFC9-1A5BE7D11C69}">
      <dgm:prSet/>
      <dgm:spPr/>
      <dgm:t>
        <a:bodyPr/>
        <a:lstStyle/>
        <a:p>
          <a:endParaRPr lang="en-US"/>
        </a:p>
      </dgm:t>
    </dgm:pt>
    <dgm:pt modelId="{6E344360-C732-F84C-BA45-066C91DAD0B9}" type="sibTrans" cxnId="{15290D1F-16C3-5640-BFC9-1A5BE7D11C69}">
      <dgm:prSet/>
      <dgm:spPr/>
      <dgm:t>
        <a:bodyPr/>
        <a:lstStyle/>
        <a:p>
          <a:endParaRPr lang="en-US"/>
        </a:p>
      </dgm:t>
    </dgm:pt>
    <dgm:pt modelId="{1FBAAD3E-6B57-1C4D-BA05-3037A20DA80C}" type="pres">
      <dgm:prSet presAssocID="{00219FDD-0745-CC4E-B94F-F553AD44B0C7}" presName="Name0" presStyleCnt="0">
        <dgm:presLayoutVars>
          <dgm:dir/>
          <dgm:resizeHandles val="exact"/>
        </dgm:presLayoutVars>
      </dgm:prSet>
      <dgm:spPr/>
    </dgm:pt>
    <dgm:pt modelId="{7CD55246-3C98-3C4B-B10D-FA8B35EE328A}" type="pres">
      <dgm:prSet presAssocID="{5D93CB6E-4898-8D41-9648-4B19C95C6C00}" presName="node" presStyleLbl="node1" presStyleIdx="0" presStyleCnt="4">
        <dgm:presLayoutVars>
          <dgm:bulletEnabled val="1"/>
        </dgm:presLayoutVars>
      </dgm:prSet>
      <dgm:spPr/>
    </dgm:pt>
    <dgm:pt modelId="{3A814F74-1AF3-B54E-A9CE-8ED6562D612E}" type="pres">
      <dgm:prSet presAssocID="{468A42F1-6547-B64F-BE66-A667264FCD15}" presName="sibTrans" presStyleCnt="0"/>
      <dgm:spPr/>
    </dgm:pt>
    <dgm:pt modelId="{02A63DDB-3DFA-1E4A-8124-FB12CCF0E35C}" type="pres">
      <dgm:prSet presAssocID="{77BD25F6-687D-284E-960B-CA2552069C41}" presName="node" presStyleLbl="node1" presStyleIdx="1" presStyleCnt="4">
        <dgm:presLayoutVars>
          <dgm:bulletEnabled val="1"/>
        </dgm:presLayoutVars>
      </dgm:prSet>
      <dgm:spPr/>
    </dgm:pt>
    <dgm:pt modelId="{1F6A855D-89F2-114C-86EF-9C9309839FAC}" type="pres">
      <dgm:prSet presAssocID="{6B067323-2E83-C442-ABB6-41C8D682858A}" presName="sibTrans" presStyleCnt="0"/>
      <dgm:spPr/>
    </dgm:pt>
    <dgm:pt modelId="{A9AD5B49-D22A-534C-AB2B-4931952CABA4}" type="pres">
      <dgm:prSet presAssocID="{422EEDA5-18D2-3B4E-A4AC-14E86B9E3053}" presName="node" presStyleLbl="node1" presStyleIdx="2" presStyleCnt="4">
        <dgm:presLayoutVars>
          <dgm:bulletEnabled val="1"/>
        </dgm:presLayoutVars>
      </dgm:prSet>
      <dgm:spPr/>
    </dgm:pt>
    <dgm:pt modelId="{BED41D20-D834-6942-80C1-992C638B052D}" type="pres">
      <dgm:prSet presAssocID="{C221CCDD-B1E4-9B4F-9703-538D4618923D}" presName="sibTrans" presStyleCnt="0"/>
      <dgm:spPr/>
    </dgm:pt>
    <dgm:pt modelId="{205444A3-27DA-C646-9F1F-59E43DA6A693}" type="pres">
      <dgm:prSet presAssocID="{306C5281-53BD-A044-B326-498320BFF308}" presName="node" presStyleLbl="node1" presStyleIdx="3" presStyleCnt="4">
        <dgm:presLayoutVars>
          <dgm:bulletEnabled val="1"/>
        </dgm:presLayoutVars>
      </dgm:prSet>
      <dgm:spPr/>
    </dgm:pt>
  </dgm:ptLst>
  <dgm:cxnLst>
    <dgm:cxn modelId="{12FED003-C896-E641-A0BD-D55327CE3802}" type="presOf" srcId="{5D93CB6E-4898-8D41-9648-4B19C95C6C00}" destId="{7CD55246-3C98-3C4B-B10D-FA8B35EE328A}" srcOrd="0" destOrd="0" presId="urn:microsoft.com/office/officeart/2005/8/layout/hList6"/>
    <dgm:cxn modelId="{DFC48206-017D-884B-93D1-F0F8F47C0E4D}" type="presOf" srcId="{758C6C86-C5ED-BD4F-9F0E-690D44AEF439}" destId="{A9AD5B49-D22A-534C-AB2B-4931952CABA4}" srcOrd="0" destOrd="2" presId="urn:microsoft.com/office/officeart/2005/8/layout/hList6"/>
    <dgm:cxn modelId="{1B494C0E-6C89-4D4A-8C18-CAA4B6954378}" srcId="{422EEDA5-18D2-3B4E-A4AC-14E86B9E3053}" destId="{2630119D-95DC-3345-9474-4BC6AC68F7AA}" srcOrd="0" destOrd="0" parTransId="{4B197689-AFEC-7841-ACCC-7B5467A8BA2D}" sibTransId="{687BE6D0-7BC3-4E43-A843-CE3FEA069071}"/>
    <dgm:cxn modelId="{301D370F-D872-5F4C-BCFE-F5A77905CE39}" srcId="{422EEDA5-18D2-3B4E-A4AC-14E86B9E3053}" destId="{758C6C86-C5ED-BD4F-9F0E-690D44AEF439}" srcOrd="1" destOrd="0" parTransId="{B4847B21-53FA-D84C-BC05-794EF82FE59B}" sibTransId="{3EE8ECEA-4ECC-A644-8FC8-5154824E9954}"/>
    <dgm:cxn modelId="{E2976B1C-C539-794D-8DA3-2774F26F90A6}" srcId="{5D93CB6E-4898-8D41-9648-4B19C95C6C00}" destId="{C1C80472-04A2-BF44-B573-91D0E56E2639}" srcOrd="0" destOrd="0" parTransId="{D867E003-D885-3D40-9AC4-DC2F358F6C12}" sibTransId="{0EDE01B8-E0FA-424E-BDCD-12E63BDC43CC}"/>
    <dgm:cxn modelId="{15290D1F-16C3-5640-BFC9-1A5BE7D11C69}" srcId="{306C5281-53BD-A044-B326-498320BFF308}" destId="{8A757C0F-9462-3C4C-A3C1-C27348607702}" srcOrd="1" destOrd="0" parTransId="{61F36CFE-CFE1-FD42-B1D2-20FCD9FA5EF5}" sibTransId="{6E344360-C732-F84C-BA45-066C91DAD0B9}"/>
    <dgm:cxn modelId="{41245245-2A37-804F-AC39-C4BE9C4D10E8}" srcId="{00219FDD-0745-CC4E-B94F-F553AD44B0C7}" destId="{422EEDA5-18D2-3B4E-A4AC-14E86B9E3053}" srcOrd="2" destOrd="0" parTransId="{DFC432AF-FEBC-E948-ADC1-C71F0DD6E169}" sibTransId="{C221CCDD-B1E4-9B4F-9703-538D4618923D}"/>
    <dgm:cxn modelId="{29FD6155-646B-7249-9AFB-CDE84DA4982A}" type="presOf" srcId="{C1C80472-04A2-BF44-B573-91D0E56E2639}" destId="{7CD55246-3C98-3C4B-B10D-FA8B35EE328A}" srcOrd="0" destOrd="1" presId="urn:microsoft.com/office/officeart/2005/8/layout/hList6"/>
    <dgm:cxn modelId="{2DAAE461-1CFB-F840-82C5-B8042561A312}" type="presOf" srcId="{2630119D-95DC-3345-9474-4BC6AC68F7AA}" destId="{A9AD5B49-D22A-534C-AB2B-4931952CABA4}" srcOrd="0" destOrd="1" presId="urn:microsoft.com/office/officeart/2005/8/layout/hList6"/>
    <dgm:cxn modelId="{92CF8563-0008-614A-B392-992261D6D5B6}" type="presOf" srcId="{422EEDA5-18D2-3B4E-A4AC-14E86B9E3053}" destId="{A9AD5B49-D22A-534C-AB2B-4931952CABA4}" srcOrd="0" destOrd="0" presId="urn:microsoft.com/office/officeart/2005/8/layout/hList6"/>
    <dgm:cxn modelId="{8AE20577-0007-3A4B-90E3-378F939B8C0B}" srcId="{00219FDD-0745-CC4E-B94F-F553AD44B0C7}" destId="{306C5281-53BD-A044-B326-498320BFF308}" srcOrd="3" destOrd="0" parTransId="{AF5C05BF-7BD7-044D-9C84-966905B26072}" sibTransId="{066746EC-7F22-9D44-AAFE-3CC9B74D6E80}"/>
    <dgm:cxn modelId="{DE082287-CA43-A24E-AAF0-20C89524DFAC}" type="presOf" srcId="{77BD25F6-687D-284E-960B-CA2552069C41}" destId="{02A63DDB-3DFA-1E4A-8124-FB12CCF0E35C}" srcOrd="0" destOrd="0" presId="urn:microsoft.com/office/officeart/2005/8/layout/hList6"/>
    <dgm:cxn modelId="{27E33389-2A3F-C641-BE8B-68DDD442D22A}" type="presOf" srcId="{306C5281-53BD-A044-B326-498320BFF308}" destId="{205444A3-27DA-C646-9F1F-59E43DA6A693}" srcOrd="0" destOrd="0" presId="urn:microsoft.com/office/officeart/2005/8/layout/hList6"/>
    <dgm:cxn modelId="{E5C5C08D-AA42-A446-BE71-2712EF9E4FFF}" type="presOf" srcId="{8A757C0F-9462-3C4C-A3C1-C27348607702}" destId="{205444A3-27DA-C646-9F1F-59E43DA6A693}" srcOrd="0" destOrd="2" presId="urn:microsoft.com/office/officeart/2005/8/layout/hList6"/>
    <dgm:cxn modelId="{0085BB9E-F618-DC41-BE3A-32ACD59FA391}" srcId="{306C5281-53BD-A044-B326-498320BFF308}" destId="{C3601B05-26A2-7848-AAED-16C67FA33FB7}" srcOrd="0" destOrd="0" parTransId="{47BD97D9-C3C5-064A-B8E8-318A7A873CDF}" sibTransId="{F0849740-21EB-FE47-A57E-ADA39969DD27}"/>
    <dgm:cxn modelId="{EC70E3A0-810C-8E4F-ACF3-0FD107B549EB}" type="presOf" srcId="{00219FDD-0745-CC4E-B94F-F553AD44B0C7}" destId="{1FBAAD3E-6B57-1C4D-BA05-3037A20DA80C}" srcOrd="0" destOrd="0" presId="urn:microsoft.com/office/officeart/2005/8/layout/hList6"/>
    <dgm:cxn modelId="{B12194B4-A8DD-E44B-989F-83A55FA675A8}" type="presOf" srcId="{C3601B05-26A2-7848-AAED-16C67FA33FB7}" destId="{205444A3-27DA-C646-9F1F-59E43DA6A693}" srcOrd="0" destOrd="1" presId="urn:microsoft.com/office/officeart/2005/8/layout/hList6"/>
    <dgm:cxn modelId="{C32D6BC0-F2F1-B94F-8184-250FB2BE1F27}" type="presOf" srcId="{BFFB9C9C-BFF8-9F4B-984C-C9A76A1BF1A5}" destId="{02A63DDB-3DFA-1E4A-8124-FB12CCF0E35C}" srcOrd="0" destOrd="1" presId="urn:microsoft.com/office/officeart/2005/8/layout/hList6"/>
    <dgm:cxn modelId="{7588F8C4-0AB8-FA43-B73C-A396F169FD01}" srcId="{00219FDD-0745-CC4E-B94F-F553AD44B0C7}" destId="{5D93CB6E-4898-8D41-9648-4B19C95C6C00}" srcOrd="0" destOrd="0" parTransId="{A8B0171A-7413-644E-A0AE-4BF5303CA38C}" sibTransId="{468A42F1-6547-B64F-BE66-A667264FCD15}"/>
    <dgm:cxn modelId="{ECDAA9D4-30DB-4A41-9C90-EA91111E81D2}" srcId="{00219FDD-0745-CC4E-B94F-F553AD44B0C7}" destId="{77BD25F6-687D-284E-960B-CA2552069C41}" srcOrd="1" destOrd="0" parTransId="{D98A4ED3-85C2-5E4D-9401-1846B2966C7A}" sibTransId="{6B067323-2E83-C442-ABB6-41C8D682858A}"/>
    <dgm:cxn modelId="{DA3C5FFE-00B8-5F4E-9418-007A377AD21A}" srcId="{77BD25F6-687D-284E-960B-CA2552069C41}" destId="{BFFB9C9C-BFF8-9F4B-984C-C9A76A1BF1A5}" srcOrd="0" destOrd="0" parTransId="{286E454B-B389-AC4B-A8AE-D9823E19EB78}" sibTransId="{37D30EEF-A165-C042-A05D-2201617F6B67}"/>
    <dgm:cxn modelId="{7A4688D2-9903-FC40-92F0-8CD50BBD4161}" type="presParOf" srcId="{1FBAAD3E-6B57-1C4D-BA05-3037A20DA80C}" destId="{7CD55246-3C98-3C4B-B10D-FA8B35EE328A}" srcOrd="0" destOrd="0" presId="urn:microsoft.com/office/officeart/2005/8/layout/hList6"/>
    <dgm:cxn modelId="{4ECCC96E-7875-B245-A0A9-E59C0BF73433}" type="presParOf" srcId="{1FBAAD3E-6B57-1C4D-BA05-3037A20DA80C}" destId="{3A814F74-1AF3-B54E-A9CE-8ED6562D612E}" srcOrd="1" destOrd="0" presId="urn:microsoft.com/office/officeart/2005/8/layout/hList6"/>
    <dgm:cxn modelId="{8F43CF1D-183B-0045-B78C-4AED02C66077}" type="presParOf" srcId="{1FBAAD3E-6B57-1C4D-BA05-3037A20DA80C}" destId="{02A63DDB-3DFA-1E4A-8124-FB12CCF0E35C}" srcOrd="2" destOrd="0" presId="urn:microsoft.com/office/officeart/2005/8/layout/hList6"/>
    <dgm:cxn modelId="{7C0BBD6E-8EA1-DD49-AE88-DCFAD5B1E8C3}" type="presParOf" srcId="{1FBAAD3E-6B57-1C4D-BA05-3037A20DA80C}" destId="{1F6A855D-89F2-114C-86EF-9C9309839FAC}" srcOrd="3" destOrd="0" presId="urn:microsoft.com/office/officeart/2005/8/layout/hList6"/>
    <dgm:cxn modelId="{1D4E0903-A474-ED48-96C6-77FEDB3476D2}" type="presParOf" srcId="{1FBAAD3E-6B57-1C4D-BA05-3037A20DA80C}" destId="{A9AD5B49-D22A-534C-AB2B-4931952CABA4}" srcOrd="4" destOrd="0" presId="urn:microsoft.com/office/officeart/2005/8/layout/hList6"/>
    <dgm:cxn modelId="{D53E3382-C303-454D-9006-B4762BA3B0F4}" type="presParOf" srcId="{1FBAAD3E-6B57-1C4D-BA05-3037A20DA80C}" destId="{BED41D20-D834-6942-80C1-992C638B052D}" srcOrd="5" destOrd="0" presId="urn:microsoft.com/office/officeart/2005/8/layout/hList6"/>
    <dgm:cxn modelId="{3B625FD1-CF16-5849-834D-E7E8280B5F56}" type="presParOf" srcId="{1FBAAD3E-6B57-1C4D-BA05-3037A20DA80C}" destId="{205444A3-27DA-C646-9F1F-59E43DA6A693}"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5F6234B-8F90-5541-AB4E-62933A105456}" type="doc">
      <dgm:prSet loTypeId="urn:microsoft.com/office/officeart/2005/8/layout/lProcess2" loCatId="icon" qsTypeId="urn:microsoft.com/office/officeart/2005/8/quickstyle/simple1" qsCatId="simple" csTypeId="urn:microsoft.com/office/officeart/2005/8/colors/accent0_2" csCatId="mainScheme" phldr="1"/>
      <dgm:spPr/>
      <dgm:t>
        <a:bodyPr/>
        <a:lstStyle/>
        <a:p>
          <a:endParaRPr lang="en-US"/>
        </a:p>
      </dgm:t>
    </dgm:pt>
    <dgm:pt modelId="{E80C7633-3C7D-5C45-9F54-AA7093C4EB48}">
      <dgm:prSet phldrT="[Text]" custT="1"/>
      <dgm:spPr/>
      <dgm:t>
        <a:bodyPr/>
        <a:lstStyle/>
        <a:p>
          <a:r>
            <a:rPr lang="en-US" sz="5400" dirty="0"/>
            <a:t>Security</a:t>
          </a:r>
          <a:endParaRPr lang="en-US" sz="6500" dirty="0"/>
        </a:p>
      </dgm:t>
    </dgm:pt>
    <dgm:pt modelId="{50855B57-BBAA-654E-83C8-B31AB33D41B7}" type="parTrans" cxnId="{32D8C4CA-8A2D-9842-9FE8-E28052977E9C}">
      <dgm:prSet/>
      <dgm:spPr/>
      <dgm:t>
        <a:bodyPr/>
        <a:lstStyle/>
        <a:p>
          <a:endParaRPr lang="en-US"/>
        </a:p>
      </dgm:t>
    </dgm:pt>
    <dgm:pt modelId="{9753AA43-D3DE-2D40-A077-1E41A28C2B9C}" type="sibTrans" cxnId="{32D8C4CA-8A2D-9842-9FE8-E28052977E9C}">
      <dgm:prSet/>
      <dgm:spPr/>
      <dgm:t>
        <a:bodyPr/>
        <a:lstStyle/>
        <a:p>
          <a:endParaRPr lang="en-US"/>
        </a:p>
      </dgm:t>
    </dgm:pt>
    <dgm:pt modelId="{C069DD82-09B9-3C49-8230-ABB08283707E}">
      <dgm:prSet phldrT="[Text]"/>
      <dgm:spPr/>
      <dgm:t>
        <a:bodyPr/>
        <a:lstStyle/>
        <a:p>
          <a:r>
            <a:rPr lang="en-US" dirty="0"/>
            <a:t>Examples: Stocks, Bonds</a:t>
          </a:r>
        </a:p>
      </dgm:t>
    </dgm:pt>
    <dgm:pt modelId="{F8F5BB31-08EA-D44E-803F-E797CEEA85E0}" type="parTrans" cxnId="{6BB5B132-6086-7047-86EE-83B7E0A1AE0A}">
      <dgm:prSet/>
      <dgm:spPr/>
      <dgm:t>
        <a:bodyPr/>
        <a:lstStyle/>
        <a:p>
          <a:endParaRPr lang="en-US"/>
        </a:p>
      </dgm:t>
    </dgm:pt>
    <dgm:pt modelId="{8D7FF4C5-9DB4-B443-AB9F-F671BDE2E261}" type="sibTrans" cxnId="{6BB5B132-6086-7047-86EE-83B7E0A1AE0A}">
      <dgm:prSet/>
      <dgm:spPr/>
      <dgm:t>
        <a:bodyPr/>
        <a:lstStyle/>
        <a:p>
          <a:endParaRPr lang="en-US"/>
        </a:p>
      </dgm:t>
    </dgm:pt>
    <dgm:pt modelId="{DB6FBDA5-14FB-E043-9BB1-0F25FC90F612}">
      <dgm:prSet phldrT="[Text]"/>
      <dgm:spPr/>
      <dgm:t>
        <a:bodyPr/>
        <a:lstStyle/>
        <a:p>
          <a:r>
            <a:rPr lang="en-US" dirty="0"/>
            <a:t>SEC Jurisdiction</a:t>
          </a:r>
        </a:p>
      </dgm:t>
    </dgm:pt>
    <dgm:pt modelId="{9EC91CAC-1918-1F4C-B8CB-315B488F76BB}" type="parTrans" cxnId="{9D19294A-717D-7E4D-8878-5A1D2681ED91}">
      <dgm:prSet/>
      <dgm:spPr/>
      <dgm:t>
        <a:bodyPr/>
        <a:lstStyle/>
        <a:p>
          <a:endParaRPr lang="en-US"/>
        </a:p>
      </dgm:t>
    </dgm:pt>
    <dgm:pt modelId="{CFA79C85-6094-324A-9522-6113A7F3DBFF}" type="sibTrans" cxnId="{9D19294A-717D-7E4D-8878-5A1D2681ED91}">
      <dgm:prSet/>
      <dgm:spPr/>
      <dgm:t>
        <a:bodyPr/>
        <a:lstStyle/>
        <a:p>
          <a:endParaRPr lang="en-US"/>
        </a:p>
      </dgm:t>
    </dgm:pt>
    <dgm:pt modelId="{D52A0797-2AA7-9445-96BD-94B042D3BAF4}">
      <dgm:prSet phldrT="[Text]" custT="1"/>
      <dgm:spPr/>
      <dgm:t>
        <a:bodyPr/>
        <a:lstStyle/>
        <a:p>
          <a:r>
            <a:rPr lang="en-US" sz="5400" dirty="0"/>
            <a:t>Commodity</a:t>
          </a:r>
          <a:endParaRPr lang="en-US" sz="6500" dirty="0"/>
        </a:p>
      </dgm:t>
    </dgm:pt>
    <dgm:pt modelId="{C4237365-FAAE-6746-A655-023D579B363D}" type="parTrans" cxnId="{525D7978-FAC9-4A44-AFDC-0A7E5FB24D08}">
      <dgm:prSet/>
      <dgm:spPr/>
      <dgm:t>
        <a:bodyPr/>
        <a:lstStyle/>
        <a:p>
          <a:endParaRPr lang="en-US"/>
        </a:p>
      </dgm:t>
    </dgm:pt>
    <dgm:pt modelId="{AFDF6917-ED18-AA46-806C-1E260B74DE6E}" type="sibTrans" cxnId="{525D7978-FAC9-4A44-AFDC-0A7E5FB24D08}">
      <dgm:prSet/>
      <dgm:spPr/>
      <dgm:t>
        <a:bodyPr/>
        <a:lstStyle/>
        <a:p>
          <a:endParaRPr lang="en-US"/>
        </a:p>
      </dgm:t>
    </dgm:pt>
    <dgm:pt modelId="{61E2AFE4-7F01-CC4C-B2AC-2ECF6B88A623}">
      <dgm:prSet phldrT="[Text]"/>
      <dgm:spPr/>
      <dgm:t>
        <a:bodyPr/>
        <a:lstStyle/>
        <a:p>
          <a:r>
            <a:rPr lang="en-US" dirty="0"/>
            <a:t>Ex: Oranges, Cotton</a:t>
          </a:r>
        </a:p>
      </dgm:t>
    </dgm:pt>
    <dgm:pt modelId="{DFFD48F8-46B5-6446-B454-06B8E369159A}" type="parTrans" cxnId="{E4EECF7B-9E93-4548-9BFE-6BA45ABA7DFF}">
      <dgm:prSet/>
      <dgm:spPr/>
      <dgm:t>
        <a:bodyPr/>
        <a:lstStyle/>
        <a:p>
          <a:endParaRPr lang="en-US"/>
        </a:p>
      </dgm:t>
    </dgm:pt>
    <dgm:pt modelId="{9AB14526-72E0-9C49-B4C1-C5107B70F75C}" type="sibTrans" cxnId="{E4EECF7B-9E93-4548-9BFE-6BA45ABA7DFF}">
      <dgm:prSet/>
      <dgm:spPr/>
      <dgm:t>
        <a:bodyPr/>
        <a:lstStyle/>
        <a:p>
          <a:endParaRPr lang="en-US"/>
        </a:p>
      </dgm:t>
    </dgm:pt>
    <dgm:pt modelId="{52868BBD-5D57-6B46-8F7B-9BDF0446FEC0}">
      <dgm:prSet phldrT="[Text]"/>
      <dgm:spPr/>
      <dgm:t>
        <a:bodyPr/>
        <a:lstStyle/>
        <a:p>
          <a:r>
            <a:rPr lang="en-US" dirty="0"/>
            <a:t>CFTC Jurisdiction</a:t>
          </a:r>
        </a:p>
      </dgm:t>
    </dgm:pt>
    <dgm:pt modelId="{01F9725C-D1FA-E842-A25F-1017A7E457BF}" type="parTrans" cxnId="{5EF392BA-1BC3-6E4A-B154-BA9CA852D1FC}">
      <dgm:prSet/>
      <dgm:spPr/>
      <dgm:t>
        <a:bodyPr/>
        <a:lstStyle/>
        <a:p>
          <a:endParaRPr lang="en-US"/>
        </a:p>
      </dgm:t>
    </dgm:pt>
    <dgm:pt modelId="{CF9C1380-65CA-F748-AE74-D2CAD7C4F4CE}" type="sibTrans" cxnId="{5EF392BA-1BC3-6E4A-B154-BA9CA852D1FC}">
      <dgm:prSet/>
      <dgm:spPr/>
      <dgm:t>
        <a:bodyPr/>
        <a:lstStyle/>
        <a:p>
          <a:endParaRPr lang="en-US"/>
        </a:p>
      </dgm:t>
    </dgm:pt>
    <dgm:pt modelId="{3884E5AC-22BB-6941-AFDB-1A0317D59CCC}">
      <dgm:prSet phldrT="[Text]"/>
      <dgm:spPr/>
      <dgm:t>
        <a:bodyPr/>
        <a:lstStyle/>
        <a:p>
          <a:r>
            <a:rPr lang="en-US" b="1" dirty="0"/>
            <a:t>Cryptos</a:t>
          </a:r>
          <a:r>
            <a:rPr lang="en-US" dirty="0"/>
            <a:t>: </a:t>
          </a:r>
          <a:r>
            <a:rPr lang="en-US" dirty="0" err="1"/>
            <a:t>Cardano</a:t>
          </a:r>
          <a:r>
            <a:rPr lang="en-US" dirty="0"/>
            <a:t>, Solana, Polygon, Cosmos, NEAR, </a:t>
          </a:r>
          <a:r>
            <a:rPr lang="en-US" dirty="0" err="1"/>
            <a:t>Filecoin</a:t>
          </a:r>
          <a:r>
            <a:rPr lang="en-US" dirty="0"/>
            <a:t>, and </a:t>
          </a:r>
          <a:r>
            <a:rPr lang="en-US" dirty="0" err="1"/>
            <a:t>Algorand</a:t>
          </a:r>
          <a:endParaRPr lang="en-US" dirty="0"/>
        </a:p>
      </dgm:t>
    </dgm:pt>
    <dgm:pt modelId="{FFBB4DDA-5E16-774F-A60E-5A470CD34499}" type="parTrans" cxnId="{75156BF0-4633-6A4B-A15D-6D768ED9AB3F}">
      <dgm:prSet/>
      <dgm:spPr/>
      <dgm:t>
        <a:bodyPr/>
        <a:lstStyle/>
        <a:p>
          <a:endParaRPr lang="en-US"/>
        </a:p>
      </dgm:t>
    </dgm:pt>
    <dgm:pt modelId="{4B71DB73-FEC4-5F40-A8E1-1FF7D64EE731}" type="sibTrans" cxnId="{75156BF0-4633-6A4B-A15D-6D768ED9AB3F}">
      <dgm:prSet/>
      <dgm:spPr/>
      <dgm:t>
        <a:bodyPr/>
        <a:lstStyle/>
        <a:p>
          <a:endParaRPr lang="en-US"/>
        </a:p>
      </dgm:t>
    </dgm:pt>
    <dgm:pt modelId="{BB90623F-888B-1E43-A83B-AD0079F03288}">
      <dgm:prSet phldrT="[Text]"/>
      <dgm:spPr/>
      <dgm:t>
        <a:bodyPr/>
        <a:lstStyle/>
        <a:p>
          <a:r>
            <a:rPr lang="en-US" b="1" dirty="0"/>
            <a:t>Cryptos</a:t>
          </a:r>
          <a:r>
            <a:rPr lang="en-US" dirty="0"/>
            <a:t>: Bitcoin and Ethereum</a:t>
          </a:r>
        </a:p>
      </dgm:t>
    </dgm:pt>
    <dgm:pt modelId="{1C2AA218-EB0C-8846-B71C-A2DE502B5DCC}" type="parTrans" cxnId="{AF3C7719-4F00-4148-AE35-AB368DBD4C87}">
      <dgm:prSet/>
      <dgm:spPr/>
      <dgm:t>
        <a:bodyPr/>
        <a:lstStyle/>
        <a:p>
          <a:endParaRPr lang="en-US"/>
        </a:p>
      </dgm:t>
    </dgm:pt>
    <dgm:pt modelId="{7B6F0F75-83B5-FC47-8BE4-F9E15CAF9073}" type="sibTrans" cxnId="{AF3C7719-4F00-4148-AE35-AB368DBD4C87}">
      <dgm:prSet/>
      <dgm:spPr/>
      <dgm:t>
        <a:bodyPr/>
        <a:lstStyle/>
        <a:p>
          <a:endParaRPr lang="en-US"/>
        </a:p>
      </dgm:t>
    </dgm:pt>
    <dgm:pt modelId="{E9AC8651-D47C-D645-B671-028217E3951C}">
      <dgm:prSet phldrT="[Text]"/>
      <dgm:spPr/>
      <dgm:t>
        <a:bodyPr/>
        <a:lstStyle/>
        <a:p>
          <a:r>
            <a:rPr lang="en-US" dirty="0"/>
            <a:t>Can only be traded in SEC approved exchanges</a:t>
          </a:r>
        </a:p>
      </dgm:t>
    </dgm:pt>
    <dgm:pt modelId="{8C1574CC-E504-0843-A924-0EAFF46663B6}" type="parTrans" cxnId="{D570F847-60AB-FE44-BDAB-3946F1274445}">
      <dgm:prSet/>
      <dgm:spPr/>
      <dgm:t>
        <a:bodyPr/>
        <a:lstStyle/>
        <a:p>
          <a:endParaRPr lang="en-US"/>
        </a:p>
      </dgm:t>
    </dgm:pt>
    <dgm:pt modelId="{F877AC70-2D3C-8C4D-B3B6-2B7A45B88DF6}" type="sibTrans" cxnId="{D570F847-60AB-FE44-BDAB-3946F1274445}">
      <dgm:prSet/>
      <dgm:spPr/>
      <dgm:t>
        <a:bodyPr/>
        <a:lstStyle/>
        <a:p>
          <a:endParaRPr lang="en-US"/>
        </a:p>
      </dgm:t>
    </dgm:pt>
    <dgm:pt modelId="{A80ACB48-6189-194A-AB69-88843BA751E2}">
      <dgm:prSet phldrT="[Text]"/>
      <dgm:spPr/>
      <dgm:t>
        <a:bodyPr/>
        <a:lstStyle/>
        <a:p>
          <a:r>
            <a:rPr lang="en-US" dirty="0"/>
            <a:t>Can be traded anywhere, including DEX's</a:t>
          </a:r>
        </a:p>
      </dgm:t>
    </dgm:pt>
    <dgm:pt modelId="{AD1630EE-C2C9-2240-9488-17812F416E65}" type="parTrans" cxnId="{39A119F4-09ED-1B4A-96A7-415811917BEF}">
      <dgm:prSet/>
      <dgm:spPr/>
      <dgm:t>
        <a:bodyPr/>
        <a:lstStyle/>
        <a:p>
          <a:endParaRPr lang="en-US"/>
        </a:p>
      </dgm:t>
    </dgm:pt>
    <dgm:pt modelId="{CAA1D2A7-A48A-9F44-B572-27ACCB2546FF}" type="sibTrans" cxnId="{39A119F4-09ED-1B4A-96A7-415811917BEF}">
      <dgm:prSet/>
      <dgm:spPr/>
      <dgm:t>
        <a:bodyPr/>
        <a:lstStyle/>
        <a:p>
          <a:endParaRPr lang="en-US"/>
        </a:p>
      </dgm:t>
    </dgm:pt>
    <dgm:pt modelId="{0FCEF05A-C97E-734D-A6E8-0C70308F621C}" type="pres">
      <dgm:prSet presAssocID="{35F6234B-8F90-5541-AB4E-62933A105456}" presName="theList" presStyleCnt="0">
        <dgm:presLayoutVars>
          <dgm:dir/>
          <dgm:animLvl val="lvl"/>
          <dgm:resizeHandles val="exact"/>
        </dgm:presLayoutVars>
      </dgm:prSet>
      <dgm:spPr/>
    </dgm:pt>
    <dgm:pt modelId="{397EF4C2-9534-6843-A00F-07F85C56F3A6}" type="pres">
      <dgm:prSet presAssocID="{E80C7633-3C7D-5C45-9F54-AA7093C4EB48}" presName="compNode" presStyleCnt="0"/>
      <dgm:spPr/>
    </dgm:pt>
    <dgm:pt modelId="{93663479-A2EF-CD4E-BB5D-F55C897016F3}" type="pres">
      <dgm:prSet presAssocID="{E80C7633-3C7D-5C45-9F54-AA7093C4EB48}" presName="aNode" presStyleLbl="bgShp" presStyleIdx="0" presStyleCnt="2"/>
      <dgm:spPr/>
    </dgm:pt>
    <dgm:pt modelId="{37F7A2BC-C535-894A-BE2F-3C72064C8F16}" type="pres">
      <dgm:prSet presAssocID="{E80C7633-3C7D-5C45-9F54-AA7093C4EB48}" presName="textNode" presStyleLbl="bgShp" presStyleIdx="0" presStyleCnt="2"/>
      <dgm:spPr/>
    </dgm:pt>
    <dgm:pt modelId="{1287B4BA-FB86-414C-A52D-DD321D9087C5}" type="pres">
      <dgm:prSet presAssocID="{E80C7633-3C7D-5C45-9F54-AA7093C4EB48}" presName="compChildNode" presStyleCnt="0"/>
      <dgm:spPr/>
    </dgm:pt>
    <dgm:pt modelId="{6BB30E10-4BE5-C743-82A4-AE3D6B1B39AE}" type="pres">
      <dgm:prSet presAssocID="{E80C7633-3C7D-5C45-9F54-AA7093C4EB48}" presName="theInnerList" presStyleCnt="0"/>
      <dgm:spPr/>
    </dgm:pt>
    <dgm:pt modelId="{0BDBA703-A38D-FB4A-B6B9-18AD5AE5489A}" type="pres">
      <dgm:prSet presAssocID="{C069DD82-09B9-3C49-8230-ABB08283707E}" presName="childNode" presStyleLbl="node1" presStyleIdx="0" presStyleCnt="8">
        <dgm:presLayoutVars>
          <dgm:bulletEnabled val="1"/>
        </dgm:presLayoutVars>
      </dgm:prSet>
      <dgm:spPr/>
    </dgm:pt>
    <dgm:pt modelId="{27F6501B-9351-BE41-AB0D-440D2D190775}" type="pres">
      <dgm:prSet presAssocID="{C069DD82-09B9-3C49-8230-ABB08283707E}" presName="aSpace2" presStyleCnt="0"/>
      <dgm:spPr/>
    </dgm:pt>
    <dgm:pt modelId="{0A3358A1-3D81-A942-A659-22D856075EF9}" type="pres">
      <dgm:prSet presAssocID="{DB6FBDA5-14FB-E043-9BB1-0F25FC90F612}" presName="childNode" presStyleLbl="node1" presStyleIdx="1" presStyleCnt="8">
        <dgm:presLayoutVars>
          <dgm:bulletEnabled val="1"/>
        </dgm:presLayoutVars>
      </dgm:prSet>
      <dgm:spPr/>
    </dgm:pt>
    <dgm:pt modelId="{14236690-A7AA-7849-B4A8-934A5C32BF1B}" type="pres">
      <dgm:prSet presAssocID="{DB6FBDA5-14FB-E043-9BB1-0F25FC90F612}" presName="aSpace2" presStyleCnt="0"/>
      <dgm:spPr/>
    </dgm:pt>
    <dgm:pt modelId="{107FD570-181D-CD4C-8C13-C989BCC24D79}" type="pres">
      <dgm:prSet presAssocID="{E9AC8651-D47C-D645-B671-028217E3951C}" presName="childNode" presStyleLbl="node1" presStyleIdx="2" presStyleCnt="8">
        <dgm:presLayoutVars>
          <dgm:bulletEnabled val="1"/>
        </dgm:presLayoutVars>
      </dgm:prSet>
      <dgm:spPr/>
    </dgm:pt>
    <dgm:pt modelId="{927461F5-934B-1040-87B1-0333F9C932D2}" type="pres">
      <dgm:prSet presAssocID="{E9AC8651-D47C-D645-B671-028217E3951C}" presName="aSpace2" presStyleCnt="0"/>
      <dgm:spPr/>
    </dgm:pt>
    <dgm:pt modelId="{1390CE79-BB00-B04E-969E-2DD8CAD9BE5E}" type="pres">
      <dgm:prSet presAssocID="{3884E5AC-22BB-6941-AFDB-1A0317D59CCC}" presName="childNode" presStyleLbl="node1" presStyleIdx="3" presStyleCnt="8">
        <dgm:presLayoutVars>
          <dgm:bulletEnabled val="1"/>
        </dgm:presLayoutVars>
      </dgm:prSet>
      <dgm:spPr/>
    </dgm:pt>
    <dgm:pt modelId="{89330C5B-C52A-D14B-9B36-102F02AF4D79}" type="pres">
      <dgm:prSet presAssocID="{E80C7633-3C7D-5C45-9F54-AA7093C4EB48}" presName="aSpace" presStyleCnt="0"/>
      <dgm:spPr/>
    </dgm:pt>
    <dgm:pt modelId="{8B506170-0C3A-724D-B73F-176972AD5A3E}" type="pres">
      <dgm:prSet presAssocID="{D52A0797-2AA7-9445-96BD-94B042D3BAF4}" presName="compNode" presStyleCnt="0"/>
      <dgm:spPr/>
    </dgm:pt>
    <dgm:pt modelId="{E1CE09C2-B141-914E-9238-01CDB98E6953}" type="pres">
      <dgm:prSet presAssocID="{D52A0797-2AA7-9445-96BD-94B042D3BAF4}" presName="aNode" presStyleLbl="bgShp" presStyleIdx="1" presStyleCnt="2"/>
      <dgm:spPr/>
    </dgm:pt>
    <dgm:pt modelId="{C4E91D41-75D8-D946-9FEF-AD1D730BE4BA}" type="pres">
      <dgm:prSet presAssocID="{D52A0797-2AA7-9445-96BD-94B042D3BAF4}" presName="textNode" presStyleLbl="bgShp" presStyleIdx="1" presStyleCnt="2"/>
      <dgm:spPr/>
    </dgm:pt>
    <dgm:pt modelId="{B164D93F-D34E-4949-B662-11D11CCFDC5D}" type="pres">
      <dgm:prSet presAssocID="{D52A0797-2AA7-9445-96BD-94B042D3BAF4}" presName="compChildNode" presStyleCnt="0"/>
      <dgm:spPr/>
    </dgm:pt>
    <dgm:pt modelId="{939A4074-410D-124C-8A1B-8AA4EC89C19A}" type="pres">
      <dgm:prSet presAssocID="{D52A0797-2AA7-9445-96BD-94B042D3BAF4}" presName="theInnerList" presStyleCnt="0"/>
      <dgm:spPr/>
    </dgm:pt>
    <dgm:pt modelId="{BB32B0E4-EA14-134D-9FA2-6288C8A10F3E}" type="pres">
      <dgm:prSet presAssocID="{61E2AFE4-7F01-CC4C-B2AC-2ECF6B88A623}" presName="childNode" presStyleLbl="node1" presStyleIdx="4" presStyleCnt="8">
        <dgm:presLayoutVars>
          <dgm:bulletEnabled val="1"/>
        </dgm:presLayoutVars>
      </dgm:prSet>
      <dgm:spPr/>
    </dgm:pt>
    <dgm:pt modelId="{E6188F43-B73E-E143-A3ED-13D5C5AA571D}" type="pres">
      <dgm:prSet presAssocID="{61E2AFE4-7F01-CC4C-B2AC-2ECF6B88A623}" presName="aSpace2" presStyleCnt="0"/>
      <dgm:spPr/>
    </dgm:pt>
    <dgm:pt modelId="{6F1AA66C-DFD6-7345-BFDB-76BD2254A67F}" type="pres">
      <dgm:prSet presAssocID="{52868BBD-5D57-6B46-8F7B-9BDF0446FEC0}" presName="childNode" presStyleLbl="node1" presStyleIdx="5" presStyleCnt="8">
        <dgm:presLayoutVars>
          <dgm:bulletEnabled val="1"/>
        </dgm:presLayoutVars>
      </dgm:prSet>
      <dgm:spPr/>
    </dgm:pt>
    <dgm:pt modelId="{FAE5A8DE-67D2-834B-8FB3-C8FB21C6E472}" type="pres">
      <dgm:prSet presAssocID="{52868BBD-5D57-6B46-8F7B-9BDF0446FEC0}" presName="aSpace2" presStyleCnt="0"/>
      <dgm:spPr/>
    </dgm:pt>
    <dgm:pt modelId="{834D534F-3200-724A-8F92-F50208FAFE65}" type="pres">
      <dgm:prSet presAssocID="{A80ACB48-6189-194A-AB69-88843BA751E2}" presName="childNode" presStyleLbl="node1" presStyleIdx="6" presStyleCnt="8">
        <dgm:presLayoutVars>
          <dgm:bulletEnabled val="1"/>
        </dgm:presLayoutVars>
      </dgm:prSet>
      <dgm:spPr/>
    </dgm:pt>
    <dgm:pt modelId="{D990130D-309A-584E-BA5B-42E74E05B6F7}" type="pres">
      <dgm:prSet presAssocID="{A80ACB48-6189-194A-AB69-88843BA751E2}" presName="aSpace2" presStyleCnt="0"/>
      <dgm:spPr/>
    </dgm:pt>
    <dgm:pt modelId="{C9C273FC-3E02-A449-98FB-0A2040BD254C}" type="pres">
      <dgm:prSet presAssocID="{BB90623F-888B-1E43-A83B-AD0079F03288}" presName="childNode" presStyleLbl="node1" presStyleIdx="7" presStyleCnt="8">
        <dgm:presLayoutVars>
          <dgm:bulletEnabled val="1"/>
        </dgm:presLayoutVars>
      </dgm:prSet>
      <dgm:spPr/>
    </dgm:pt>
  </dgm:ptLst>
  <dgm:cxnLst>
    <dgm:cxn modelId="{28CC5209-8BE8-1E4C-B152-EFBED7491042}" type="presOf" srcId="{A80ACB48-6189-194A-AB69-88843BA751E2}" destId="{834D534F-3200-724A-8F92-F50208FAFE65}" srcOrd="0" destOrd="0" presId="urn:microsoft.com/office/officeart/2005/8/layout/lProcess2"/>
    <dgm:cxn modelId="{AF3C7719-4F00-4148-AE35-AB368DBD4C87}" srcId="{D52A0797-2AA7-9445-96BD-94B042D3BAF4}" destId="{BB90623F-888B-1E43-A83B-AD0079F03288}" srcOrd="3" destOrd="0" parTransId="{1C2AA218-EB0C-8846-B71C-A2DE502B5DCC}" sibTransId="{7B6F0F75-83B5-FC47-8BE4-F9E15CAF9073}"/>
    <dgm:cxn modelId="{8E6BAC28-9A96-D740-812F-2C5D421E630A}" type="presOf" srcId="{E9AC8651-D47C-D645-B671-028217E3951C}" destId="{107FD570-181D-CD4C-8C13-C989BCC24D79}" srcOrd="0" destOrd="0" presId="urn:microsoft.com/office/officeart/2005/8/layout/lProcess2"/>
    <dgm:cxn modelId="{6BB5B132-6086-7047-86EE-83B7E0A1AE0A}" srcId="{E80C7633-3C7D-5C45-9F54-AA7093C4EB48}" destId="{C069DD82-09B9-3C49-8230-ABB08283707E}" srcOrd="0" destOrd="0" parTransId="{F8F5BB31-08EA-D44E-803F-E797CEEA85E0}" sibTransId="{8D7FF4C5-9DB4-B443-AB9F-F671BDE2E261}"/>
    <dgm:cxn modelId="{9B986638-0CDF-DA4D-B620-E574C20B97A7}" type="presOf" srcId="{D52A0797-2AA7-9445-96BD-94B042D3BAF4}" destId="{C4E91D41-75D8-D946-9FEF-AD1D730BE4BA}" srcOrd="1" destOrd="0" presId="urn:microsoft.com/office/officeart/2005/8/layout/lProcess2"/>
    <dgm:cxn modelId="{B086813A-8037-9146-8D42-451E540EA9DA}" type="presOf" srcId="{35F6234B-8F90-5541-AB4E-62933A105456}" destId="{0FCEF05A-C97E-734D-A6E8-0C70308F621C}" srcOrd="0" destOrd="0" presId="urn:microsoft.com/office/officeart/2005/8/layout/lProcess2"/>
    <dgm:cxn modelId="{D570F847-60AB-FE44-BDAB-3946F1274445}" srcId="{E80C7633-3C7D-5C45-9F54-AA7093C4EB48}" destId="{E9AC8651-D47C-D645-B671-028217E3951C}" srcOrd="2" destOrd="0" parTransId="{8C1574CC-E504-0843-A924-0EAFF46663B6}" sibTransId="{F877AC70-2D3C-8C4D-B3B6-2B7A45B88DF6}"/>
    <dgm:cxn modelId="{9D19294A-717D-7E4D-8878-5A1D2681ED91}" srcId="{E80C7633-3C7D-5C45-9F54-AA7093C4EB48}" destId="{DB6FBDA5-14FB-E043-9BB1-0F25FC90F612}" srcOrd="1" destOrd="0" parTransId="{9EC91CAC-1918-1F4C-B8CB-315B488F76BB}" sibTransId="{CFA79C85-6094-324A-9522-6113A7F3DBFF}"/>
    <dgm:cxn modelId="{80500069-AE63-124D-8573-31687C17665D}" type="presOf" srcId="{52868BBD-5D57-6B46-8F7B-9BDF0446FEC0}" destId="{6F1AA66C-DFD6-7345-BFDB-76BD2254A67F}" srcOrd="0" destOrd="0" presId="urn:microsoft.com/office/officeart/2005/8/layout/lProcess2"/>
    <dgm:cxn modelId="{D9A1C26D-1386-D946-A6BC-09F2F0D477BD}" type="presOf" srcId="{61E2AFE4-7F01-CC4C-B2AC-2ECF6B88A623}" destId="{BB32B0E4-EA14-134D-9FA2-6288C8A10F3E}" srcOrd="0" destOrd="0" presId="urn:microsoft.com/office/officeart/2005/8/layout/lProcess2"/>
    <dgm:cxn modelId="{525D7978-FAC9-4A44-AFDC-0A7E5FB24D08}" srcId="{35F6234B-8F90-5541-AB4E-62933A105456}" destId="{D52A0797-2AA7-9445-96BD-94B042D3BAF4}" srcOrd="1" destOrd="0" parTransId="{C4237365-FAAE-6746-A655-023D579B363D}" sibTransId="{AFDF6917-ED18-AA46-806C-1E260B74DE6E}"/>
    <dgm:cxn modelId="{E4EECF7B-9E93-4548-9BFE-6BA45ABA7DFF}" srcId="{D52A0797-2AA7-9445-96BD-94B042D3BAF4}" destId="{61E2AFE4-7F01-CC4C-B2AC-2ECF6B88A623}" srcOrd="0" destOrd="0" parTransId="{DFFD48F8-46B5-6446-B454-06B8E369159A}" sibTransId="{9AB14526-72E0-9C49-B4C1-C5107B70F75C}"/>
    <dgm:cxn modelId="{2300008D-38DC-384C-AE3F-44E97EE4CA11}" type="presOf" srcId="{E80C7633-3C7D-5C45-9F54-AA7093C4EB48}" destId="{93663479-A2EF-CD4E-BB5D-F55C897016F3}" srcOrd="0" destOrd="0" presId="urn:microsoft.com/office/officeart/2005/8/layout/lProcess2"/>
    <dgm:cxn modelId="{2CE70295-41ED-E744-B21B-6452AE194FB4}" type="presOf" srcId="{3884E5AC-22BB-6941-AFDB-1A0317D59CCC}" destId="{1390CE79-BB00-B04E-969E-2DD8CAD9BE5E}" srcOrd="0" destOrd="0" presId="urn:microsoft.com/office/officeart/2005/8/layout/lProcess2"/>
    <dgm:cxn modelId="{410C6D9F-02A2-BD4C-A9F2-D53171B98602}" type="presOf" srcId="{C069DD82-09B9-3C49-8230-ABB08283707E}" destId="{0BDBA703-A38D-FB4A-B6B9-18AD5AE5489A}" srcOrd="0" destOrd="0" presId="urn:microsoft.com/office/officeart/2005/8/layout/lProcess2"/>
    <dgm:cxn modelId="{1B0AFAA2-084F-0B43-B2AA-25ED1B83621E}" type="presOf" srcId="{DB6FBDA5-14FB-E043-9BB1-0F25FC90F612}" destId="{0A3358A1-3D81-A942-A659-22D856075EF9}" srcOrd="0" destOrd="0" presId="urn:microsoft.com/office/officeart/2005/8/layout/lProcess2"/>
    <dgm:cxn modelId="{F2FB90A5-7C5F-5443-9272-0FE25A3ABD78}" type="presOf" srcId="{E80C7633-3C7D-5C45-9F54-AA7093C4EB48}" destId="{37F7A2BC-C535-894A-BE2F-3C72064C8F16}" srcOrd="1" destOrd="0" presId="urn:microsoft.com/office/officeart/2005/8/layout/lProcess2"/>
    <dgm:cxn modelId="{BCBD51B5-3F7A-6A44-9D48-E6160C5F6E6F}" type="presOf" srcId="{BB90623F-888B-1E43-A83B-AD0079F03288}" destId="{C9C273FC-3E02-A449-98FB-0A2040BD254C}" srcOrd="0" destOrd="0" presId="urn:microsoft.com/office/officeart/2005/8/layout/lProcess2"/>
    <dgm:cxn modelId="{5EF392BA-1BC3-6E4A-B154-BA9CA852D1FC}" srcId="{D52A0797-2AA7-9445-96BD-94B042D3BAF4}" destId="{52868BBD-5D57-6B46-8F7B-9BDF0446FEC0}" srcOrd="1" destOrd="0" parTransId="{01F9725C-D1FA-E842-A25F-1017A7E457BF}" sibTransId="{CF9C1380-65CA-F748-AE74-D2CAD7C4F4CE}"/>
    <dgm:cxn modelId="{FFA28DC2-2C89-6441-920A-5703AFF2AC47}" type="presOf" srcId="{D52A0797-2AA7-9445-96BD-94B042D3BAF4}" destId="{E1CE09C2-B141-914E-9238-01CDB98E6953}" srcOrd="0" destOrd="0" presId="urn:microsoft.com/office/officeart/2005/8/layout/lProcess2"/>
    <dgm:cxn modelId="{32D8C4CA-8A2D-9842-9FE8-E28052977E9C}" srcId="{35F6234B-8F90-5541-AB4E-62933A105456}" destId="{E80C7633-3C7D-5C45-9F54-AA7093C4EB48}" srcOrd="0" destOrd="0" parTransId="{50855B57-BBAA-654E-83C8-B31AB33D41B7}" sibTransId="{9753AA43-D3DE-2D40-A077-1E41A28C2B9C}"/>
    <dgm:cxn modelId="{75156BF0-4633-6A4B-A15D-6D768ED9AB3F}" srcId="{E80C7633-3C7D-5C45-9F54-AA7093C4EB48}" destId="{3884E5AC-22BB-6941-AFDB-1A0317D59CCC}" srcOrd="3" destOrd="0" parTransId="{FFBB4DDA-5E16-774F-A60E-5A470CD34499}" sibTransId="{4B71DB73-FEC4-5F40-A8E1-1FF7D64EE731}"/>
    <dgm:cxn modelId="{39A119F4-09ED-1B4A-96A7-415811917BEF}" srcId="{D52A0797-2AA7-9445-96BD-94B042D3BAF4}" destId="{A80ACB48-6189-194A-AB69-88843BA751E2}" srcOrd="2" destOrd="0" parTransId="{AD1630EE-C2C9-2240-9488-17812F416E65}" sibTransId="{CAA1D2A7-A48A-9F44-B572-27ACCB2546FF}"/>
    <dgm:cxn modelId="{E8BBD405-6079-3E45-BDFC-5B045D0D3B3D}" type="presParOf" srcId="{0FCEF05A-C97E-734D-A6E8-0C70308F621C}" destId="{397EF4C2-9534-6843-A00F-07F85C56F3A6}" srcOrd="0" destOrd="0" presId="urn:microsoft.com/office/officeart/2005/8/layout/lProcess2"/>
    <dgm:cxn modelId="{4B84107E-447C-DB42-941A-35BF2FD4640B}" type="presParOf" srcId="{397EF4C2-9534-6843-A00F-07F85C56F3A6}" destId="{93663479-A2EF-CD4E-BB5D-F55C897016F3}" srcOrd="0" destOrd="0" presId="urn:microsoft.com/office/officeart/2005/8/layout/lProcess2"/>
    <dgm:cxn modelId="{8DA352DB-0F5C-954C-A126-F6DD88B1B4C9}" type="presParOf" srcId="{397EF4C2-9534-6843-A00F-07F85C56F3A6}" destId="{37F7A2BC-C535-894A-BE2F-3C72064C8F16}" srcOrd="1" destOrd="0" presId="urn:microsoft.com/office/officeart/2005/8/layout/lProcess2"/>
    <dgm:cxn modelId="{2CA3DACC-CB8F-F04B-BE0E-4770AF529595}" type="presParOf" srcId="{397EF4C2-9534-6843-A00F-07F85C56F3A6}" destId="{1287B4BA-FB86-414C-A52D-DD321D9087C5}" srcOrd="2" destOrd="0" presId="urn:microsoft.com/office/officeart/2005/8/layout/lProcess2"/>
    <dgm:cxn modelId="{EC222F37-87E3-3B4B-9F84-1998FC274B1F}" type="presParOf" srcId="{1287B4BA-FB86-414C-A52D-DD321D9087C5}" destId="{6BB30E10-4BE5-C743-82A4-AE3D6B1B39AE}" srcOrd="0" destOrd="0" presId="urn:microsoft.com/office/officeart/2005/8/layout/lProcess2"/>
    <dgm:cxn modelId="{5E0C08EC-2415-414E-86DB-E2259EF0ADAD}" type="presParOf" srcId="{6BB30E10-4BE5-C743-82A4-AE3D6B1B39AE}" destId="{0BDBA703-A38D-FB4A-B6B9-18AD5AE5489A}" srcOrd="0" destOrd="0" presId="urn:microsoft.com/office/officeart/2005/8/layout/lProcess2"/>
    <dgm:cxn modelId="{98C39F8F-70FB-8A49-BF47-9B2B147CE0D7}" type="presParOf" srcId="{6BB30E10-4BE5-C743-82A4-AE3D6B1B39AE}" destId="{27F6501B-9351-BE41-AB0D-440D2D190775}" srcOrd="1" destOrd="0" presId="urn:microsoft.com/office/officeart/2005/8/layout/lProcess2"/>
    <dgm:cxn modelId="{3369B7AC-D460-5946-A39F-786BF0626F9A}" type="presParOf" srcId="{6BB30E10-4BE5-C743-82A4-AE3D6B1B39AE}" destId="{0A3358A1-3D81-A942-A659-22D856075EF9}" srcOrd="2" destOrd="0" presId="urn:microsoft.com/office/officeart/2005/8/layout/lProcess2"/>
    <dgm:cxn modelId="{8811B985-2FB6-C348-854B-02E3BE6CF690}" type="presParOf" srcId="{6BB30E10-4BE5-C743-82A4-AE3D6B1B39AE}" destId="{14236690-A7AA-7849-B4A8-934A5C32BF1B}" srcOrd="3" destOrd="0" presId="urn:microsoft.com/office/officeart/2005/8/layout/lProcess2"/>
    <dgm:cxn modelId="{AF8D7AF0-3B38-2142-A5BC-A6BE4A43B0DC}" type="presParOf" srcId="{6BB30E10-4BE5-C743-82A4-AE3D6B1B39AE}" destId="{107FD570-181D-CD4C-8C13-C989BCC24D79}" srcOrd="4" destOrd="0" presId="urn:microsoft.com/office/officeart/2005/8/layout/lProcess2"/>
    <dgm:cxn modelId="{274080A8-6685-F948-85AA-618646ACC298}" type="presParOf" srcId="{6BB30E10-4BE5-C743-82A4-AE3D6B1B39AE}" destId="{927461F5-934B-1040-87B1-0333F9C932D2}" srcOrd="5" destOrd="0" presId="urn:microsoft.com/office/officeart/2005/8/layout/lProcess2"/>
    <dgm:cxn modelId="{8C69CD03-3CEE-9A48-9FD7-A841F7878F55}" type="presParOf" srcId="{6BB30E10-4BE5-C743-82A4-AE3D6B1B39AE}" destId="{1390CE79-BB00-B04E-969E-2DD8CAD9BE5E}" srcOrd="6" destOrd="0" presId="urn:microsoft.com/office/officeart/2005/8/layout/lProcess2"/>
    <dgm:cxn modelId="{480E5E88-F122-D74B-A693-A82E6B50736D}" type="presParOf" srcId="{0FCEF05A-C97E-734D-A6E8-0C70308F621C}" destId="{89330C5B-C52A-D14B-9B36-102F02AF4D79}" srcOrd="1" destOrd="0" presId="urn:microsoft.com/office/officeart/2005/8/layout/lProcess2"/>
    <dgm:cxn modelId="{B454834C-7071-DF4B-8104-C4C834159A07}" type="presParOf" srcId="{0FCEF05A-C97E-734D-A6E8-0C70308F621C}" destId="{8B506170-0C3A-724D-B73F-176972AD5A3E}" srcOrd="2" destOrd="0" presId="urn:microsoft.com/office/officeart/2005/8/layout/lProcess2"/>
    <dgm:cxn modelId="{C283952B-B64F-CC4A-BAAF-71D96426F423}" type="presParOf" srcId="{8B506170-0C3A-724D-B73F-176972AD5A3E}" destId="{E1CE09C2-B141-914E-9238-01CDB98E6953}" srcOrd="0" destOrd="0" presId="urn:microsoft.com/office/officeart/2005/8/layout/lProcess2"/>
    <dgm:cxn modelId="{B01EDEAD-6912-FB4A-8377-A7E88867EE14}" type="presParOf" srcId="{8B506170-0C3A-724D-B73F-176972AD5A3E}" destId="{C4E91D41-75D8-D946-9FEF-AD1D730BE4BA}" srcOrd="1" destOrd="0" presId="urn:microsoft.com/office/officeart/2005/8/layout/lProcess2"/>
    <dgm:cxn modelId="{AC416EE8-3091-C64F-85F1-0555BA5689FF}" type="presParOf" srcId="{8B506170-0C3A-724D-B73F-176972AD5A3E}" destId="{B164D93F-D34E-4949-B662-11D11CCFDC5D}" srcOrd="2" destOrd="0" presId="urn:microsoft.com/office/officeart/2005/8/layout/lProcess2"/>
    <dgm:cxn modelId="{FF6DA4FF-7D3B-0245-9685-43178B88D235}" type="presParOf" srcId="{B164D93F-D34E-4949-B662-11D11CCFDC5D}" destId="{939A4074-410D-124C-8A1B-8AA4EC89C19A}" srcOrd="0" destOrd="0" presId="urn:microsoft.com/office/officeart/2005/8/layout/lProcess2"/>
    <dgm:cxn modelId="{B25A8371-C2C9-9043-9F2B-7B3C978CFE21}" type="presParOf" srcId="{939A4074-410D-124C-8A1B-8AA4EC89C19A}" destId="{BB32B0E4-EA14-134D-9FA2-6288C8A10F3E}" srcOrd="0" destOrd="0" presId="urn:microsoft.com/office/officeart/2005/8/layout/lProcess2"/>
    <dgm:cxn modelId="{B9BAA9D7-A133-7245-B607-C8187E43F2C0}" type="presParOf" srcId="{939A4074-410D-124C-8A1B-8AA4EC89C19A}" destId="{E6188F43-B73E-E143-A3ED-13D5C5AA571D}" srcOrd="1" destOrd="0" presId="urn:microsoft.com/office/officeart/2005/8/layout/lProcess2"/>
    <dgm:cxn modelId="{5B8DC668-9BBF-0344-AB36-2A4C7D17D851}" type="presParOf" srcId="{939A4074-410D-124C-8A1B-8AA4EC89C19A}" destId="{6F1AA66C-DFD6-7345-BFDB-76BD2254A67F}" srcOrd="2" destOrd="0" presId="urn:microsoft.com/office/officeart/2005/8/layout/lProcess2"/>
    <dgm:cxn modelId="{E3F52DD9-B130-424D-A9D1-62EF668A2E8B}" type="presParOf" srcId="{939A4074-410D-124C-8A1B-8AA4EC89C19A}" destId="{FAE5A8DE-67D2-834B-8FB3-C8FB21C6E472}" srcOrd="3" destOrd="0" presId="urn:microsoft.com/office/officeart/2005/8/layout/lProcess2"/>
    <dgm:cxn modelId="{C556AB57-EA52-7541-ABF5-FD4EF1B0F824}" type="presParOf" srcId="{939A4074-410D-124C-8A1B-8AA4EC89C19A}" destId="{834D534F-3200-724A-8F92-F50208FAFE65}" srcOrd="4" destOrd="0" presId="urn:microsoft.com/office/officeart/2005/8/layout/lProcess2"/>
    <dgm:cxn modelId="{01E67D05-43B6-2249-8746-702821DEB1ED}" type="presParOf" srcId="{939A4074-410D-124C-8A1B-8AA4EC89C19A}" destId="{D990130D-309A-584E-BA5B-42E74E05B6F7}" srcOrd="5" destOrd="0" presId="urn:microsoft.com/office/officeart/2005/8/layout/lProcess2"/>
    <dgm:cxn modelId="{964518A8-F844-AB4F-BE93-CD88F29BB575}" type="presParOf" srcId="{939A4074-410D-124C-8A1B-8AA4EC89C19A}" destId="{C9C273FC-3E02-A449-98FB-0A2040BD254C}" srcOrd="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3636338-C65C-6D49-B7F2-51D2A20C8D05}" type="doc">
      <dgm:prSet loTypeId="urn:microsoft.com/office/officeart/2005/8/layout/vList2" loCatId="" qsTypeId="urn:microsoft.com/office/officeart/2005/8/quickstyle/simple1" qsCatId="simple" csTypeId="urn:microsoft.com/office/officeart/2005/8/colors/accent0_1" csCatId="mainScheme" phldr="1"/>
      <dgm:spPr/>
      <dgm:t>
        <a:bodyPr/>
        <a:lstStyle/>
        <a:p>
          <a:endParaRPr lang="en-US"/>
        </a:p>
      </dgm:t>
    </dgm:pt>
    <dgm:pt modelId="{481CBC7F-4567-BE4B-B205-697642CE3E65}">
      <dgm:prSet/>
      <dgm:spPr/>
      <dgm:t>
        <a:bodyPr/>
        <a:lstStyle/>
        <a:p>
          <a:r>
            <a:rPr lang="en-US" dirty="0"/>
            <a:t>SEC is classifying some crypto assets and products as securities (Investment Contracts)</a:t>
          </a:r>
        </a:p>
      </dgm:t>
    </dgm:pt>
    <dgm:pt modelId="{5E92023B-D54A-FC45-BFF5-896F4F3AE7BA}" type="sibTrans" cxnId="{C55D46D8-248C-6247-BC33-19FD4E6136C3}">
      <dgm:prSet/>
      <dgm:spPr/>
      <dgm:t>
        <a:bodyPr/>
        <a:lstStyle/>
        <a:p>
          <a:endParaRPr lang="en-US"/>
        </a:p>
      </dgm:t>
    </dgm:pt>
    <dgm:pt modelId="{08E4C33B-2F1D-2A4A-AE2A-A6C35030F18D}" type="parTrans" cxnId="{C55D46D8-248C-6247-BC33-19FD4E6136C3}">
      <dgm:prSet/>
      <dgm:spPr/>
      <dgm:t>
        <a:bodyPr/>
        <a:lstStyle/>
        <a:p>
          <a:endParaRPr lang="en-US"/>
        </a:p>
      </dgm:t>
    </dgm:pt>
    <dgm:pt modelId="{5060F145-A73C-4247-A169-E232E2EBDC5C}">
      <dgm:prSet/>
      <dgm:spPr/>
      <dgm:t>
        <a:bodyPr/>
        <a:lstStyle/>
        <a:p>
          <a:r>
            <a:rPr lang="en-US" dirty="0"/>
            <a:t>An asset is determined to be a security based on the 1946 </a:t>
          </a:r>
          <a:r>
            <a:rPr lang="en-US" b="1" dirty="0"/>
            <a:t>Howey Test</a:t>
          </a:r>
        </a:p>
      </dgm:t>
    </dgm:pt>
    <dgm:pt modelId="{26E8C4C7-15D2-0245-B4DD-119B36FC5D4F}" type="parTrans" cxnId="{ED70D744-35A3-404A-A85C-E13631823858}">
      <dgm:prSet/>
      <dgm:spPr/>
      <dgm:t>
        <a:bodyPr/>
        <a:lstStyle/>
        <a:p>
          <a:endParaRPr lang="en-US"/>
        </a:p>
      </dgm:t>
    </dgm:pt>
    <dgm:pt modelId="{9CF13441-A97B-544C-9305-A9A9921E1D49}" type="sibTrans" cxnId="{ED70D744-35A3-404A-A85C-E13631823858}">
      <dgm:prSet/>
      <dgm:spPr/>
      <dgm:t>
        <a:bodyPr/>
        <a:lstStyle/>
        <a:p>
          <a:endParaRPr lang="en-US"/>
        </a:p>
      </dgm:t>
    </dgm:pt>
    <dgm:pt modelId="{69283305-A4BC-2143-8877-AD48B1D1D908}">
      <dgm:prSet/>
      <dgm:spPr/>
      <dgm:t>
        <a:bodyPr/>
        <a:lstStyle/>
        <a:p>
          <a:r>
            <a:rPr lang="en-US" dirty="0"/>
            <a:t>SEC is suing Coinbase and </a:t>
          </a:r>
          <a:r>
            <a:rPr lang="en-US" dirty="0" err="1"/>
            <a:t>Binance</a:t>
          </a:r>
          <a:r>
            <a:rPr lang="en-US" dirty="0"/>
            <a:t> for handing securities (as an exchange, broker, and clearing agency) without SEC registration</a:t>
          </a:r>
        </a:p>
      </dgm:t>
    </dgm:pt>
    <dgm:pt modelId="{1EAB4672-ECDD-AD40-88B1-058CBC9216D6}" type="parTrans" cxnId="{E3C38B37-AA04-F946-A269-9C10AFCD06F3}">
      <dgm:prSet/>
      <dgm:spPr/>
      <dgm:t>
        <a:bodyPr/>
        <a:lstStyle/>
        <a:p>
          <a:endParaRPr lang="en-US"/>
        </a:p>
      </dgm:t>
    </dgm:pt>
    <dgm:pt modelId="{F1D01756-6E80-2742-B58C-3195EC7DA2DD}" type="sibTrans" cxnId="{E3C38B37-AA04-F946-A269-9C10AFCD06F3}">
      <dgm:prSet/>
      <dgm:spPr/>
      <dgm:t>
        <a:bodyPr/>
        <a:lstStyle/>
        <a:p>
          <a:endParaRPr lang="en-US"/>
        </a:p>
      </dgm:t>
    </dgm:pt>
    <dgm:pt modelId="{933C9CDF-32BF-F542-97B3-30BEE0DDE46D}">
      <dgm:prSet/>
      <dgm:spPr/>
      <dgm:t>
        <a:bodyPr/>
        <a:lstStyle/>
        <a:p>
          <a:r>
            <a:rPr lang="en-US" dirty="0"/>
            <a:t>Dependent on their ICO (Initial Coin Offering)</a:t>
          </a:r>
        </a:p>
      </dgm:t>
    </dgm:pt>
    <dgm:pt modelId="{1B7122B3-F80F-D24D-95C7-B797127D8CE5}" type="parTrans" cxnId="{804B21FB-147A-C745-AF3C-DA356CC643EE}">
      <dgm:prSet/>
      <dgm:spPr/>
      <dgm:t>
        <a:bodyPr/>
        <a:lstStyle/>
        <a:p>
          <a:endParaRPr lang="en-US"/>
        </a:p>
      </dgm:t>
    </dgm:pt>
    <dgm:pt modelId="{ACFF470A-1540-A541-B984-D254FA0CA25C}" type="sibTrans" cxnId="{804B21FB-147A-C745-AF3C-DA356CC643EE}">
      <dgm:prSet/>
      <dgm:spPr/>
      <dgm:t>
        <a:bodyPr/>
        <a:lstStyle/>
        <a:p>
          <a:endParaRPr lang="en-US"/>
        </a:p>
      </dgm:t>
    </dgm:pt>
    <dgm:pt modelId="{648CF00F-02DB-B24E-A479-EBB788FC6A32}">
      <dgm:prSet/>
      <dgm:spPr/>
      <dgm:t>
        <a:bodyPr/>
        <a:lstStyle/>
        <a:p>
          <a:r>
            <a:rPr lang="en-US" dirty="0"/>
            <a:t>Court rule that the (Ripple) XRP token is not a security when sold to the public, but could be treated as one regarding past sales to institutional clients</a:t>
          </a:r>
        </a:p>
      </dgm:t>
    </dgm:pt>
    <dgm:pt modelId="{8052C772-0263-F24A-88CB-EC68845EA51F}" type="parTrans" cxnId="{29965536-C870-F04F-B2F4-55C4AA3C5406}">
      <dgm:prSet/>
      <dgm:spPr/>
      <dgm:t>
        <a:bodyPr/>
        <a:lstStyle/>
        <a:p>
          <a:endParaRPr lang="en-US"/>
        </a:p>
      </dgm:t>
    </dgm:pt>
    <dgm:pt modelId="{D868D8A6-9765-F04F-9259-6418869E2F47}" type="sibTrans" cxnId="{29965536-C870-F04F-B2F4-55C4AA3C5406}">
      <dgm:prSet/>
      <dgm:spPr/>
      <dgm:t>
        <a:bodyPr/>
        <a:lstStyle/>
        <a:p>
          <a:endParaRPr lang="en-US"/>
        </a:p>
      </dgm:t>
    </dgm:pt>
    <dgm:pt modelId="{531256C4-5D65-E54F-975A-AEB0170F5C44}" type="pres">
      <dgm:prSet presAssocID="{33636338-C65C-6D49-B7F2-51D2A20C8D05}" presName="linear" presStyleCnt="0">
        <dgm:presLayoutVars>
          <dgm:animLvl val="lvl"/>
          <dgm:resizeHandles val="exact"/>
        </dgm:presLayoutVars>
      </dgm:prSet>
      <dgm:spPr/>
    </dgm:pt>
    <dgm:pt modelId="{121872A9-53D3-B945-84FC-B6612D1DF209}" type="pres">
      <dgm:prSet presAssocID="{69283305-A4BC-2143-8877-AD48B1D1D908}" presName="parentText" presStyleLbl="node1" presStyleIdx="0" presStyleCnt="4">
        <dgm:presLayoutVars>
          <dgm:chMax val="0"/>
          <dgm:bulletEnabled val="1"/>
        </dgm:presLayoutVars>
      </dgm:prSet>
      <dgm:spPr/>
    </dgm:pt>
    <dgm:pt modelId="{41E04417-B7FB-A146-8544-7D6DA79C8E07}" type="pres">
      <dgm:prSet presAssocID="{F1D01756-6E80-2742-B58C-3195EC7DA2DD}" presName="spacer" presStyleCnt="0"/>
      <dgm:spPr/>
    </dgm:pt>
    <dgm:pt modelId="{B5A7D51E-82BF-CC40-BB25-0FB4B48CB093}" type="pres">
      <dgm:prSet presAssocID="{648CF00F-02DB-B24E-A479-EBB788FC6A32}" presName="parentText" presStyleLbl="node1" presStyleIdx="1" presStyleCnt="4">
        <dgm:presLayoutVars>
          <dgm:chMax val="0"/>
          <dgm:bulletEnabled val="1"/>
        </dgm:presLayoutVars>
      </dgm:prSet>
      <dgm:spPr/>
    </dgm:pt>
    <dgm:pt modelId="{8D5A9040-1F1F-AD47-85C5-8D21C1215450}" type="pres">
      <dgm:prSet presAssocID="{D868D8A6-9765-F04F-9259-6418869E2F47}" presName="spacer" presStyleCnt="0"/>
      <dgm:spPr/>
    </dgm:pt>
    <dgm:pt modelId="{1806BAC1-A5DB-DD42-A72B-2E3E4654FD7C}" type="pres">
      <dgm:prSet presAssocID="{481CBC7F-4567-BE4B-B205-697642CE3E65}" presName="parentText" presStyleLbl="node1" presStyleIdx="2" presStyleCnt="4">
        <dgm:presLayoutVars>
          <dgm:chMax val="0"/>
          <dgm:bulletEnabled val="1"/>
        </dgm:presLayoutVars>
      </dgm:prSet>
      <dgm:spPr/>
    </dgm:pt>
    <dgm:pt modelId="{3F199F9C-EE39-2343-993C-93B1380562E5}" type="pres">
      <dgm:prSet presAssocID="{481CBC7F-4567-BE4B-B205-697642CE3E65}" presName="childText" presStyleLbl="revTx" presStyleIdx="0" presStyleCnt="1">
        <dgm:presLayoutVars>
          <dgm:bulletEnabled val="1"/>
        </dgm:presLayoutVars>
      </dgm:prSet>
      <dgm:spPr/>
    </dgm:pt>
    <dgm:pt modelId="{9F8C1A7C-0377-A243-B473-A53CF09F1268}" type="pres">
      <dgm:prSet presAssocID="{5060F145-A73C-4247-A169-E232E2EBDC5C}" presName="parentText" presStyleLbl="node1" presStyleIdx="3" presStyleCnt="4">
        <dgm:presLayoutVars>
          <dgm:chMax val="0"/>
          <dgm:bulletEnabled val="1"/>
        </dgm:presLayoutVars>
      </dgm:prSet>
      <dgm:spPr/>
    </dgm:pt>
  </dgm:ptLst>
  <dgm:cxnLst>
    <dgm:cxn modelId="{D18B6907-64FB-4242-AA78-D15A0E9856AE}" type="presOf" srcId="{933C9CDF-32BF-F542-97B3-30BEE0DDE46D}" destId="{3F199F9C-EE39-2343-993C-93B1380562E5}" srcOrd="0" destOrd="0" presId="urn:microsoft.com/office/officeart/2005/8/layout/vList2"/>
    <dgm:cxn modelId="{29965536-C870-F04F-B2F4-55C4AA3C5406}" srcId="{33636338-C65C-6D49-B7F2-51D2A20C8D05}" destId="{648CF00F-02DB-B24E-A479-EBB788FC6A32}" srcOrd="1" destOrd="0" parTransId="{8052C772-0263-F24A-88CB-EC68845EA51F}" sibTransId="{D868D8A6-9765-F04F-9259-6418869E2F47}"/>
    <dgm:cxn modelId="{E3C38B37-AA04-F946-A269-9C10AFCD06F3}" srcId="{33636338-C65C-6D49-B7F2-51D2A20C8D05}" destId="{69283305-A4BC-2143-8877-AD48B1D1D908}" srcOrd="0" destOrd="0" parTransId="{1EAB4672-ECDD-AD40-88B1-058CBC9216D6}" sibTransId="{F1D01756-6E80-2742-B58C-3195EC7DA2DD}"/>
    <dgm:cxn modelId="{ED70D744-35A3-404A-A85C-E13631823858}" srcId="{33636338-C65C-6D49-B7F2-51D2A20C8D05}" destId="{5060F145-A73C-4247-A169-E232E2EBDC5C}" srcOrd="3" destOrd="0" parTransId="{26E8C4C7-15D2-0245-B4DD-119B36FC5D4F}" sibTransId="{9CF13441-A97B-544C-9305-A9A9921E1D49}"/>
    <dgm:cxn modelId="{A922D27E-0543-F648-A7F6-DDA4FAE56EE3}" type="presOf" srcId="{33636338-C65C-6D49-B7F2-51D2A20C8D05}" destId="{531256C4-5D65-E54F-975A-AEB0170F5C44}" srcOrd="0" destOrd="0" presId="urn:microsoft.com/office/officeart/2005/8/layout/vList2"/>
    <dgm:cxn modelId="{18BE4A93-7420-1744-AFD0-DBBACAE223A2}" type="presOf" srcId="{648CF00F-02DB-B24E-A479-EBB788FC6A32}" destId="{B5A7D51E-82BF-CC40-BB25-0FB4B48CB093}" srcOrd="0" destOrd="0" presId="urn:microsoft.com/office/officeart/2005/8/layout/vList2"/>
    <dgm:cxn modelId="{198A17AD-62EE-654D-9E50-F8CFCD311447}" type="presOf" srcId="{69283305-A4BC-2143-8877-AD48B1D1D908}" destId="{121872A9-53D3-B945-84FC-B6612D1DF209}" srcOrd="0" destOrd="0" presId="urn:microsoft.com/office/officeart/2005/8/layout/vList2"/>
    <dgm:cxn modelId="{C55D46D8-248C-6247-BC33-19FD4E6136C3}" srcId="{33636338-C65C-6D49-B7F2-51D2A20C8D05}" destId="{481CBC7F-4567-BE4B-B205-697642CE3E65}" srcOrd="2" destOrd="0" parTransId="{08E4C33B-2F1D-2A4A-AE2A-A6C35030F18D}" sibTransId="{5E92023B-D54A-FC45-BFF5-896F4F3AE7BA}"/>
    <dgm:cxn modelId="{F641C5DC-582B-DF47-9E3F-7AD56014D384}" type="presOf" srcId="{481CBC7F-4567-BE4B-B205-697642CE3E65}" destId="{1806BAC1-A5DB-DD42-A72B-2E3E4654FD7C}" srcOrd="0" destOrd="0" presId="urn:microsoft.com/office/officeart/2005/8/layout/vList2"/>
    <dgm:cxn modelId="{DEF7B0DE-5034-404C-84CF-470F02B3F530}" type="presOf" srcId="{5060F145-A73C-4247-A169-E232E2EBDC5C}" destId="{9F8C1A7C-0377-A243-B473-A53CF09F1268}" srcOrd="0" destOrd="0" presId="urn:microsoft.com/office/officeart/2005/8/layout/vList2"/>
    <dgm:cxn modelId="{804B21FB-147A-C745-AF3C-DA356CC643EE}" srcId="{481CBC7F-4567-BE4B-B205-697642CE3E65}" destId="{933C9CDF-32BF-F542-97B3-30BEE0DDE46D}" srcOrd="0" destOrd="0" parTransId="{1B7122B3-F80F-D24D-95C7-B797127D8CE5}" sibTransId="{ACFF470A-1540-A541-B984-D254FA0CA25C}"/>
    <dgm:cxn modelId="{F8B163DA-A673-F544-BB40-8CE8653CDE33}" type="presParOf" srcId="{531256C4-5D65-E54F-975A-AEB0170F5C44}" destId="{121872A9-53D3-B945-84FC-B6612D1DF209}" srcOrd="0" destOrd="0" presId="urn:microsoft.com/office/officeart/2005/8/layout/vList2"/>
    <dgm:cxn modelId="{CE9925CA-E98B-5C44-9822-BF1C9B62D3EA}" type="presParOf" srcId="{531256C4-5D65-E54F-975A-AEB0170F5C44}" destId="{41E04417-B7FB-A146-8544-7D6DA79C8E07}" srcOrd="1" destOrd="0" presId="urn:microsoft.com/office/officeart/2005/8/layout/vList2"/>
    <dgm:cxn modelId="{63A16FE7-B25E-6E40-9228-0ACC24D38524}" type="presParOf" srcId="{531256C4-5D65-E54F-975A-AEB0170F5C44}" destId="{B5A7D51E-82BF-CC40-BB25-0FB4B48CB093}" srcOrd="2" destOrd="0" presId="urn:microsoft.com/office/officeart/2005/8/layout/vList2"/>
    <dgm:cxn modelId="{2EDA6B0B-15E3-5A44-96E4-6F0B0403CDD1}" type="presParOf" srcId="{531256C4-5D65-E54F-975A-AEB0170F5C44}" destId="{8D5A9040-1F1F-AD47-85C5-8D21C1215450}" srcOrd="3" destOrd="0" presId="urn:microsoft.com/office/officeart/2005/8/layout/vList2"/>
    <dgm:cxn modelId="{49123AAA-5624-4D46-A282-2FF57EEA90A2}" type="presParOf" srcId="{531256C4-5D65-E54F-975A-AEB0170F5C44}" destId="{1806BAC1-A5DB-DD42-A72B-2E3E4654FD7C}" srcOrd="4" destOrd="0" presId="urn:microsoft.com/office/officeart/2005/8/layout/vList2"/>
    <dgm:cxn modelId="{3E7A5A39-C16C-C74A-AB9B-A482EA66C584}" type="presParOf" srcId="{531256C4-5D65-E54F-975A-AEB0170F5C44}" destId="{3F199F9C-EE39-2343-993C-93B1380562E5}" srcOrd="5" destOrd="0" presId="urn:microsoft.com/office/officeart/2005/8/layout/vList2"/>
    <dgm:cxn modelId="{5026B178-8CB0-6C40-99FB-A78E08117AC8}" type="presParOf" srcId="{531256C4-5D65-E54F-975A-AEB0170F5C44}" destId="{9F8C1A7C-0377-A243-B473-A53CF09F1268}"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4.xml><?xml version="1.0" encoding="utf-8"?>
<dgm:dataModel xmlns:dgm="http://schemas.openxmlformats.org/drawingml/2006/diagram" xmlns:a="http://schemas.openxmlformats.org/drawingml/2006/main">
  <dgm:ptLst>
    <dgm:pt modelId="{33636338-C65C-6D49-B7F2-51D2A20C8D05}" type="doc">
      <dgm:prSet loTypeId="urn:microsoft.com/office/officeart/2005/8/layout/vList2" loCatId="" qsTypeId="urn:microsoft.com/office/officeart/2005/8/quickstyle/simple1" qsCatId="simple" csTypeId="urn:microsoft.com/office/officeart/2005/8/colors/accent0_1" csCatId="mainScheme" phldr="1"/>
      <dgm:spPr/>
      <dgm:t>
        <a:bodyPr/>
        <a:lstStyle/>
        <a:p>
          <a:endParaRPr lang="en-US"/>
        </a:p>
      </dgm:t>
    </dgm:pt>
    <dgm:pt modelId="{4535E819-7509-2349-B8A7-760E74C5FF11}">
      <dgm:prSet/>
      <dgm:spPr/>
      <dgm:t>
        <a:bodyPr/>
        <a:lstStyle/>
        <a:p>
          <a:pPr>
            <a:buFont typeface="+mj-lt"/>
            <a:buAutoNum type="arabicPeriod"/>
          </a:pPr>
          <a:r>
            <a:rPr lang="en-US" dirty="0"/>
            <a:t>Is there is an expectation of profits from the investment?</a:t>
          </a:r>
        </a:p>
      </dgm:t>
    </dgm:pt>
    <dgm:pt modelId="{D84EF0D8-808B-B94E-A505-BC6DB272C37B}" type="parTrans" cxnId="{EAE9A443-834D-8D46-9DA2-E2349BFC37F8}">
      <dgm:prSet/>
      <dgm:spPr/>
      <dgm:t>
        <a:bodyPr/>
        <a:lstStyle/>
        <a:p>
          <a:endParaRPr lang="en-US"/>
        </a:p>
      </dgm:t>
    </dgm:pt>
    <dgm:pt modelId="{15653F68-ED59-2244-A9B4-3D56386B29DE}" type="sibTrans" cxnId="{EAE9A443-834D-8D46-9DA2-E2349BFC37F8}">
      <dgm:prSet/>
      <dgm:spPr/>
      <dgm:t>
        <a:bodyPr/>
        <a:lstStyle/>
        <a:p>
          <a:endParaRPr lang="en-US"/>
        </a:p>
      </dgm:t>
    </dgm:pt>
    <dgm:pt modelId="{34A222C4-F60C-BE43-B39A-A2FA91609EE4}">
      <dgm:prSet/>
      <dgm:spPr/>
      <dgm:t>
        <a:bodyPr/>
        <a:lstStyle/>
        <a:p>
          <a:pPr>
            <a:buFont typeface="+mj-lt"/>
            <a:buAutoNum type="arabicPeriod"/>
          </a:pPr>
          <a:r>
            <a:rPr lang="en-US" dirty="0"/>
            <a:t>Is the investment of money in a common enterprise?</a:t>
          </a:r>
        </a:p>
      </dgm:t>
    </dgm:pt>
    <dgm:pt modelId="{490F1902-9EAF-7C45-8A43-BA4D9299E8FD}" type="parTrans" cxnId="{A757A80B-86C0-B145-87CB-E60A8A14F7BC}">
      <dgm:prSet/>
      <dgm:spPr/>
      <dgm:t>
        <a:bodyPr/>
        <a:lstStyle/>
        <a:p>
          <a:endParaRPr lang="en-US"/>
        </a:p>
      </dgm:t>
    </dgm:pt>
    <dgm:pt modelId="{1BAEF008-911C-CF46-8BA5-C7B26DEFF63C}" type="sibTrans" cxnId="{A757A80B-86C0-B145-87CB-E60A8A14F7BC}">
      <dgm:prSet/>
      <dgm:spPr/>
      <dgm:t>
        <a:bodyPr/>
        <a:lstStyle/>
        <a:p>
          <a:endParaRPr lang="en-US"/>
        </a:p>
      </dgm:t>
    </dgm:pt>
    <dgm:pt modelId="{49833BC2-EC52-444F-B906-3B50B57AE731}">
      <dgm:prSet/>
      <dgm:spPr/>
      <dgm:t>
        <a:bodyPr/>
        <a:lstStyle/>
        <a:p>
          <a:pPr>
            <a:buFont typeface="+mj-lt"/>
            <a:buAutoNum type="arabicPeriod"/>
          </a:pPr>
          <a:r>
            <a:rPr lang="en-US" dirty="0"/>
            <a:t>Do any of the profits comes from the efforts of a promoter or third party?</a:t>
          </a:r>
        </a:p>
      </dgm:t>
    </dgm:pt>
    <dgm:pt modelId="{732D86B0-E2E8-864A-A8CA-1A255A785A8F}" type="parTrans" cxnId="{19CE85FC-8626-564A-B66D-02E49C4EFA40}">
      <dgm:prSet/>
      <dgm:spPr/>
      <dgm:t>
        <a:bodyPr/>
        <a:lstStyle/>
        <a:p>
          <a:endParaRPr lang="en-US"/>
        </a:p>
      </dgm:t>
    </dgm:pt>
    <dgm:pt modelId="{65277BB4-97AF-214A-8916-CED96CD2B1A2}" type="sibTrans" cxnId="{19CE85FC-8626-564A-B66D-02E49C4EFA40}">
      <dgm:prSet/>
      <dgm:spPr/>
      <dgm:t>
        <a:bodyPr/>
        <a:lstStyle/>
        <a:p>
          <a:endParaRPr lang="en-US"/>
        </a:p>
      </dgm:t>
    </dgm:pt>
    <dgm:pt modelId="{2374EA74-CFD4-D544-BC5E-5883C2987DC8}">
      <dgm:prSet/>
      <dgm:spPr/>
      <dgm:t>
        <a:bodyPr/>
        <a:lstStyle/>
        <a:p>
          <a:r>
            <a:rPr lang="en-US" dirty="0"/>
            <a:t>Is it an investment of money?</a:t>
          </a:r>
        </a:p>
      </dgm:t>
    </dgm:pt>
    <dgm:pt modelId="{C198E871-54C6-494B-9A09-6A9A17411AEA}" type="parTrans" cxnId="{FFDD1FDF-51F2-B747-A740-30B388352EEB}">
      <dgm:prSet/>
      <dgm:spPr/>
      <dgm:t>
        <a:bodyPr/>
        <a:lstStyle/>
        <a:p>
          <a:endParaRPr lang="en-US"/>
        </a:p>
      </dgm:t>
    </dgm:pt>
    <dgm:pt modelId="{17ADEC7D-F247-6F4F-A38E-874526D2877D}" type="sibTrans" cxnId="{FFDD1FDF-51F2-B747-A740-30B388352EEB}">
      <dgm:prSet/>
      <dgm:spPr/>
      <dgm:t>
        <a:bodyPr/>
        <a:lstStyle/>
        <a:p>
          <a:endParaRPr lang="en-US"/>
        </a:p>
      </dgm:t>
    </dgm:pt>
    <dgm:pt modelId="{531256C4-5D65-E54F-975A-AEB0170F5C44}" type="pres">
      <dgm:prSet presAssocID="{33636338-C65C-6D49-B7F2-51D2A20C8D05}" presName="linear" presStyleCnt="0">
        <dgm:presLayoutVars>
          <dgm:animLvl val="lvl"/>
          <dgm:resizeHandles val="exact"/>
        </dgm:presLayoutVars>
      </dgm:prSet>
      <dgm:spPr/>
    </dgm:pt>
    <dgm:pt modelId="{24B1B7D4-FCA5-6D43-AD2D-32B57B147895}" type="pres">
      <dgm:prSet presAssocID="{2374EA74-CFD4-D544-BC5E-5883C2987DC8}" presName="parentText" presStyleLbl="node1" presStyleIdx="0" presStyleCnt="4">
        <dgm:presLayoutVars>
          <dgm:chMax val="0"/>
          <dgm:bulletEnabled val="1"/>
        </dgm:presLayoutVars>
      </dgm:prSet>
      <dgm:spPr/>
    </dgm:pt>
    <dgm:pt modelId="{CFA6F3B1-4DFE-9E47-9FF1-6AFEA4652DC2}" type="pres">
      <dgm:prSet presAssocID="{17ADEC7D-F247-6F4F-A38E-874526D2877D}" presName="spacer" presStyleCnt="0"/>
      <dgm:spPr/>
    </dgm:pt>
    <dgm:pt modelId="{58208E8D-A4F8-1F47-9187-67E66D809AB4}" type="pres">
      <dgm:prSet presAssocID="{4535E819-7509-2349-B8A7-760E74C5FF11}" presName="parentText" presStyleLbl="node1" presStyleIdx="1" presStyleCnt="4">
        <dgm:presLayoutVars>
          <dgm:chMax val="0"/>
          <dgm:bulletEnabled val="1"/>
        </dgm:presLayoutVars>
      </dgm:prSet>
      <dgm:spPr/>
    </dgm:pt>
    <dgm:pt modelId="{33A65119-2221-DF48-AE87-302D97904396}" type="pres">
      <dgm:prSet presAssocID="{15653F68-ED59-2244-A9B4-3D56386B29DE}" presName="spacer" presStyleCnt="0"/>
      <dgm:spPr/>
    </dgm:pt>
    <dgm:pt modelId="{2D00D53D-B2C8-D74D-9C54-1BE35B89A393}" type="pres">
      <dgm:prSet presAssocID="{34A222C4-F60C-BE43-B39A-A2FA91609EE4}" presName="parentText" presStyleLbl="node1" presStyleIdx="2" presStyleCnt="4">
        <dgm:presLayoutVars>
          <dgm:chMax val="0"/>
          <dgm:bulletEnabled val="1"/>
        </dgm:presLayoutVars>
      </dgm:prSet>
      <dgm:spPr/>
    </dgm:pt>
    <dgm:pt modelId="{66613EA5-93B1-2A4F-B61B-0E092ACAC4A2}" type="pres">
      <dgm:prSet presAssocID="{1BAEF008-911C-CF46-8BA5-C7B26DEFF63C}" presName="spacer" presStyleCnt="0"/>
      <dgm:spPr/>
    </dgm:pt>
    <dgm:pt modelId="{9C3E510B-3378-A841-96F7-C31CE83747CF}" type="pres">
      <dgm:prSet presAssocID="{49833BC2-EC52-444F-B906-3B50B57AE731}" presName="parentText" presStyleLbl="node1" presStyleIdx="3" presStyleCnt="4">
        <dgm:presLayoutVars>
          <dgm:chMax val="0"/>
          <dgm:bulletEnabled val="1"/>
        </dgm:presLayoutVars>
      </dgm:prSet>
      <dgm:spPr/>
    </dgm:pt>
  </dgm:ptLst>
  <dgm:cxnLst>
    <dgm:cxn modelId="{A757A80B-86C0-B145-87CB-E60A8A14F7BC}" srcId="{33636338-C65C-6D49-B7F2-51D2A20C8D05}" destId="{34A222C4-F60C-BE43-B39A-A2FA91609EE4}" srcOrd="2" destOrd="0" parTransId="{490F1902-9EAF-7C45-8A43-BA4D9299E8FD}" sibTransId="{1BAEF008-911C-CF46-8BA5-C7B26DEFF63C}"/>
    <dgm:cxn modelId="{EAE9A443-834D-8D46-9DA2-E2349BFC37F8}" srcId="{33636338-C65C-6D49-B7F2-51D2A20C8D05}" destId="{4535E819-7509-2349-B8A7-760E74C5FF11}" srcOrd="1" destOrd="0" parTransId="{D84EF0D8-808B-B94E-A505-BC6DB272C37B}" sibTransId="{15653F68-ED59-2244-A9B4-3D56386B29DE}"/>
    <dgm:cxn modelId="{A20C8D63-1D74-E84C-9260-6D353F4D78D6}" type="presOf" srcId="{4535E819-7509-2349-B8A7-760E74C5FF11}" destId="{58208E8D-A4F8-1F47-9187-67E66D809AB4}" srcOrd="0" destOrd="0" presId="urn:microsoft.com/office/officeart/2005/8/layout/vList2"/>
    <dgm:cxn modelId="{9A68E877-068A-F54C-9042-323C9F01F388}" type="presOf" srcId="{34A222C4-F60C-BE43-B39A-A2FA91609EE4}" destId="{2D00D53D-B2C8-D74D-9C54-1BE35B89A393}" srcOrd="0" destOrd="0" presId="urn:microsoft.com/office/officeart/2005/8/layout/vList2"/>
    <dgm:cxn modelId="{A922D27E-0543-F648-A7F6-DDA4FAE56EE3}" type="presOf" srcId="{33636338-C65C-6D49-B7F2-51D2A20C8D05}" destId="{531256C4-5D65-E54F-975A-AEB0170F5C44}" srcOrd="0" destOrd="0" presId="urn:microsoft.com/office/officeart/2005/8/layout/vList2"/>
    <dgm:cxn modelId="{1356FB9C-A143-014C-8316-FB5AAC09BDA8}" type="presOf" srcId="{49833BC2-EC52-444F-B906-3B50B57AE731}" destId="{9C3E510B-3378-A841-96F7-C31CE83747CF}" srcOrd="0" destOrd="0" presId="urn:microsoft.com/office/officeart/2005/8/layout/vList2"/>
    <dgm:cxn modelId="{FFDD1FDF-51F2-B747-A740-30B388352EEB}" srcId="{33636338-C65C-6D49-B7F2-51D2A20C8D05}" destId="{2374EA74-CFD4-D544-BC5E-5883C2987DC8}" srcOrd="0" destOrd="0" parTransId="{C198E871-54C6-494B-9A09-6A9A17411AEA}" sibTransId="{17ADEC7D-F247-6F4F-A38E-874526D2877D}"/>
    <dgm:cxn modelId="{61298EFA-FEC3-D64E-9466-56F66F08B486}" type="presOf" srcId="{2374EA74-CFD4-D544-BC5E-5883C2987DC8}" destId="{24B1B7D4-FCA5-6D43-AD2D-32B57B147895}" srcOrd="0" destOrd="0" presId="urn:microsoft.com/office/officeart/2005/8/layout/vList2"/>
    <dgm:cxn modelId="{19CE85FC-8626-564A-B66D-02E49C4EFA40}" srcId="{33636338-C65C-6D49-B7F2-51D2A20C8D05}" destId="{49833BC2-EC52-444F-B906-3B50B57AE731}" srcOrd="3" destOrd="0" parTransId="{732D86B0-E2E8-864A-A8CA-1A255A785A8F}" sibTransId="{65277BB4-97AF-214A-8916-CED96CD2B1A2}"/>
    <dgm:cxn modelId="{5AA35C5F-D9A8-C845-993F-3BD302E4E740}" type="presParOf" srcId="{531256C4-5D65-E54F-975A-AEB0170F5C44}" destId="{24B1B7D4-FCA5-6D43-AD2D-32B57B147895}" srcOrd="0" destOrd="0" presId="urn:microsoft.com/office/officeart/2005/8/layout/vList2"/>
    <dgm:cxn modelId="{E6E447BF-DC06-344B-89F6-6F9F59ECCA4D}" type="presParOf" srcId="{531256C4-5D65-E54F-975A-AEB0170F5C44}" destId="{CFA6F3B1-4DFE-9E47-9FF1-6AFEA4652DC2}" srcOrd="1" destOrd="0" presId="urn:microsoft.com/office/officeart/2005/8/layout/vList2"/>
    <dgm:cxn modelId="{72B3B3E7-4C0A-7C4C-B349-08326FBB20DC}" type="presParOf" srcId="{531256C4-5D65-E54F-975A-AEB0170F5C44}" destId="{58208E8D-A4F8-1F47-9187-67E66D809AB4}" srcOrd="2" destOrd="0" presId="urn:microsoft.com/office/officeart/2005/8/layout/vList2"/>
    <dgm:cxn modelId="{40B840E4-2786-854D-8D58-90A34403DB95}" type="presParOf" srcId="{531256C4-5D65-E54F-975A-AEB0170F5C44}" destId="{33A65119-2221-DF48-AE87-302D97904396}" srcOrd="3" destOrd="0" presId="urn:microsoft.com/office/officeart/2005/8/layout/vList2"/>
    <dgm:cxn modelId="{D088DE3F-A328-684A-B6ED-4E660EAA1403}" type="presParOf" srcId="{531256C4-5D65-E54F-975A-AEB0170F5C44}" destId="{2D00D53D-B2C8-D74D-9C54-1BE35B89A393}" srcOrd="4" destOrd="0" presId="urn:microsoft.com/office/officeart/2005/8/layout/vList2"/>
    <dgm:cxn modelId="{0C111DA6-B8C5-7742-B62A-7461D4105A10}" type="presParOf" srcId="{531256C4-5D65-E54F-975A-AEB0170F5C44}" destId="{66613EA5-93B1-2A4F-B61B-0E092ACAC4A2}" srcOrd="5" destOrd="0" presId="urn:microsoft.com/office/officeart/2005/8/layout/vList2"/>
    <dgm:cxn modelId="{3C8A5039-C47F-F144-999F-F119D86D89AE}" type="presParOf" srcId="{531256C4-5D65-E54F-975A-AEB0170F5C44}" destId="{9C3E510B-3378-A841-96F7-C31CE83747CF}"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5.xml><?xml version="1.0" encoding="utf-8"?>
<dgm:dataModel xmlns:dgm="http://schemas.openxmlformats.org/drawingml/2006/diagram" xmlns:a="http://schemas.openxmlformats.org/drawingml/2006/main">
  <dgm:ptLst>
    <dgm:pt modelId="{E5E52003-01CE-8448-8522-AF9D5D03D2DF}" type="doc">
      <dgm:prSet loTypeId="urn:microsoft.com/office/officeart/2005/8/layout/vList2" loCatId="" qsTypeId="urn:microsoft.com/office/officeart/2005/8/quickstyle/simple1" qsCatId="simple" csTypeId="urn:microsoft.com/office/officeart/2005/8/colors/accent0_1" csCatId="mainScheme" phldr="1"/>
      <dgm:spPr/>
      <dgm:t>
        <a:bodyPr/>
        <a:lstStyle/>
        <a:p>
          <a:endParaRPr lang="en-US"/>
        </a:p>
      </dgm:t>
    </dgm:pt>
    <dgm:pt modelId="{569A2DFF-63E6-384D-A8AC-5AD66EF9EE05}">
      <dgm:prSet/>
      <dgm:spPr/>
      <dgm:t>
        <a:bodyPr/>
        <a:lstStyle/>
        <a:p>
          <a:r>
            <a:rPr lang="en-US" dirty="0"/>
            <a:t>Ripple and two of its executives (Christian Larsen and Bradley </a:t>
          </a:r>
          <a:r>
            <a:rPr lang="en-US" dirty="0" err="1"/>
            <a:t>Garlinghouse</a:t>
          </a:r>
          <a:r>
            <a:rPr lang="en-US" dirty="0"/>
            <a:t>) raised $1.3 billion through an unregistered offering of digital asset securities</a:t>
          </a:r>
        </a:p>
      </dgm:t>
    </dgm:pt>
    <dgm:pt modelId="{603AB5C7-2F0E-1E43-A472-511706FE2F6E}" type="parTrans" cxnId="{B744A83B-8042-F04F-B17C-3BF3D545F6B2}">
      <dgm:prSet/>
      <dgm:spPr/>
      <dgm:t>
        <a:bodyPr/>
        <a:lstStyle/>
        <a:p>
          <a:endParaRPr lang="en-US"/>
        </a:p>
      </dgm:t>
    </dgm:pt>
    <dgm:pt modelId="{9ABFB288-A519-0E4E-98E6-10C5D6C8D256}" type="sibTrans" cxnId="{B744A83B-8042-F04F-B17C-3BF3D545F6B2}">
      <dgm:prSet/>
      <dgm:spPr/>
      <dgm:t>
        <a:bodyPr/>
        <a:lstStyle/>
        <a:p>
          <a:endParaRPr lang="en-US"/>
        </a:p>
      </dgm:t>
    </dgm:pt>
    <dgm:pt modelId="{F27CCF6F-BA08-7D4F-8FBD-B6ABC2AC7BB9}">
      <dgm:prSet/>
      <dgm:spPr/>
      <dgm:t>
        <a:bodyPr/>
        <a:lstStyle/>
        <a:p>
          <a:r>
            <a:rPr lang="en-US" dirty="0"/>
            <a:t>Violating Section 5 of the Securities Act of 1933 (Securities Act).</a:t>
          </a:r>
        </a:p>
      </dgm:t>
    </dgm:pt>
    <dgm:pt modelId="{7EE85260-1606-994D-B255-CB02409B0AFA}" type="parTrans" cxnId="{59373935-3641-384B-AD89-A8C28927117E}">
      <dgm:prSet/>
      <dgm:spPr/>
      <dgm:t>
        <a:bodyPr/>
        <a:lstStyle/>
        <a:p>
          <a:endParaRPr lang="en-US"/>
        </a:p>
      </dgm:t>
    </dgm:pt>
    <dgm:pt modelId="{53696291-DE23-7740-831F-239CE24325A0}" type="sibTrans" cxnId="{59373935-3641-384B-AD89-A8C28927117E}">
      <dgm:prSet/>
      <dgm:spPr/>
      <dgm:t>
        <a:bodyPr/>
        <a:lstStyle/>
        <a:p>
          <a:endParaRPr lang="en-US"/>
        </a:p>
      </dgm:t>
    </dgm:pt>
    <dgm:pt modelId="{DF96A384-2569-C246-8290-B061B17A8167}">
      <dgm:prSet/>
      <dgm:spPr/>
      <dgm:t>
        <a:bodyPr/>
        <a:lstStyle/>
        <a:p>
          <a:r>
            <a:rPr lang="en-US" dirty="0"/>
            <a:t>Categories for XRP Token Sales</a:t>
          </a:r>
        </a:p>
      </dgm:t>
    </dgm:pt>
    <dgm:pt modelId="{3FD85ED2-8B40-3A4B-90C6-16316F310899}" type="parTrans" cxnId="{D6C84D82-9AD2-E343-81E0-8E518847E3BB}">
      <dgm:prSet/>
      <dgm:spPr/>
      <dgm:t>
        <a:bodyPr/>
        <a:lstStyle/>
        <a:p>
          <a:endParaRPr lang="en-US"/>
        </a:p>
      </dgm:t>
    </dgm:pt>
    <dgm:pt modelId="{140EFCB8-9632-5646-8E61-32D21C8DB954}" type="sibTrans" cxnId="{D6C84D82-9AD2-E343-81E0-8E518847E3BB}">
      <dgm:prSet/>
      <dgm:spPr/>
      <dgm:t>
        <a:bodyPr/>
        <a:lstStyle/>
        <a:p>
          <a:endParaRPr lang="en-US"/>
        </a:p>
      </dgm:t>
    </dgm:pt>
    <dgm:pt modelId="{D0654D59-55C3-4243-B769-C857DFD26BE4}">
      <dgm:prSet/>
      <dgm:spPr/>
      <dgm:t>
        <a:bodyPr/>
        <a:lstStyle/>
        <a:p>
          <a:pPr>
            <a:buFont typeface="+mj-lt"/>
            <a:buAutoNum type="arabicPeriod"/>
          </a:pPr>
          <a:r>
            <a:rPr lang="en-US" dirty="0"/>
            <a:t>Sales of XRP directly to institutional investors (Institutional Sales)</a:t>
          </a:r>
        </a:p>
      </dgm:t>
    </dgm:pt>
    <dgm:pt modelId="{E7F9B7E0-2A5A-6C43-BD8A-46D0060442A8}" type="parTrans" cxnId="{D97BE1F7-6511-6B4E-9724-1C4942230A2C}">
      <dgm:prSet/>
      <dgm:spPr/>
      <dgm:t>
        <a:bodyPr/>
        <a:lstStyle/>
        <a:p>
          <a:endParaRPr lang="en-US"/>
        </a:p>
      </dgm:t>
    </dgm:pt>
    <dgm:pt modelId="{C2B343EB-1ADC-BC4D-BB01-0AF90AD51E4D}" type="sibTrans" cxnId="{D97BE1F7-6511-6B4E-9724-1C4942230A2C}">
      <dgm:prSet/>
      <dgm:spPr/>
      <dgm:t>
        <a:bodyPr/>
        <a:lstStyle/>
        <a:p>
          <a:endParaRPr lang="en-US"/>
        </a:p>
      </dgm:t>
    </dgm:pt>
    <dgm:pt modelId="{24B73835-5F11-7D4B-AB64-437E84F3234E}">
      <dgm:prSet/>
      <dgm:spPr/>
      <dgm:t>
        <a:bodyPr/>
        <a:lstStyle/>
        <a:p>
          <a:pPr>
            <a:buFont typeface="+mj-lt"/>
            <a:buAutoNum type="arabicPeriod"/>
          </a:pPr>
          <a:r>
            <a:rPr lang="en-US"/>
            <a:t>Algorithmic sales of XRP on digital asset trading platforms (Programmatic Sales)</a:t>
          </a:r>
        </a:p>
      </dgm:t>
    </dgm:pt>
    <dgm:pt modelId="{85B3EC8B-C1B0-034D-8423-53AFD1D2C5D2}" type="parTrans" cxnId="{5134ECFD-6C76-9C4B-B452-DFDA627EA7D2}">
      <dgm:prSet/>
      <dgm:spPr/>
      <dgm:t>
        <a:bodyPr/>
        <a:lstStyle/>
        <a:p>
          <a:endParaRPr lang="en-US"/>
        </a:p>
      </dgm:t>
    </dgm:pt>
    <dgm:pt modelId="{E924E9E4-4D94-8045-A9BD-46F4B1F5305F}" type="sibTrans" cxnId="{5134ECFD-6C76-9C4B-B452-DFDA627EA7D2}">
      <dgm:prSet/>
      <dgm:spPr/>
      <dgm:t>
        <a:bodyPr/>
        <a:lstStyle/>
        <a:p>
          <a:endParaRPr lang="en-US"/>
        </a:p>
      </dgm:t>
    </dgm:pt>
    <dgm:pt modelId="{C929AF49-3B1E-664B-936E-8EF2637C3BBE}">
      <dgm:prSet/>
      <dgm:spPr/>
      <dgm:t>
        <a:bodyPr/>
        <a:lstStyle/>
        <a:p>
          <a:pPr>
            <a:buFont typeface="+mj-lt"/>
            <a:buAutoNum type="arabicPeriod"/>
          </a:pPr>
          <a:r>
            <a:rPr lang="en-US" dirty="0"/>
            <a:t>XRP distributions to Ripple employees and third parties (Other Distributions)</a:t>
          </a:r>
        </a:p>
      </dgm:t>
    </dgm:pt>
    <dgm:pt modelId="{F6651372-0012-474D-A6E0-76EB1951F057}" type="parTrans" cxnId="{40303729-F509-5444-84D5-845ABAEFAEAF}">
      <dgm:prSet/>
      <dgm:spPr/>
      <dgm:t>
        <a:bodyPr/>
        <a:lstStyle/>
        <a:p>
          <a:endParaRPr lang="en-US"/>
        </a:p>
      </dgm:t>
    </dgm:pt>
    <dgm:pt modelId="{A0D640FB-EB7D-B74A-882A-AC07D71554A7}" type="sibTrans" cxnId="{40303729-F509-5444-84D5-845ABAEFAEAF}">
      <dgm:prSet/>
      <dgm:spPr/>
      <dgm:t>
        <a:bodyPr/>
        <a:lstStyle/>
        <a:p>
          <a:endParaRPr lang="en-US"/>
        </a:p>
      </dgm:t>
    </dgm:pt>
    <dgm:pt modelId="{962E8EC7-7D7C-EC4A-A862-7511A5FB6752}">
      <dgm:prSet/>
      <dgm:spPr/>
      <dgm:t>
        <a:bodyPr/>
        <a:lstStyle/>
        <a:p>
          <a:pPr>
            <a:buFont typeface="+mj-lt"/>
            <a:buAutoNum type="arabicPeriod"/>
          </a:pPr>
          <a:r>
            <a:rPr lang="en-US" dirty="0"/>
            <a:t>Sales of XRP by </a:t>
          </a:r>
          <a:r>
            <a:rPr lang="en-US" dirty="0" err="1"/>
            <a:t>Garlinghouse</a:t>
          </a:r>
          <a:r>
            <a:rPr lang="en-US" dirty="0"/>
            <a:t> and Larsen on various digital asset trading platforms</a:t>
          </a:r>
        </a:p>
      </dgm:t>
    </dgm:pt>
    <dgm:pt modelId="{A88C63E0-18FF-7C47-A55F-717F02262A78}" type="parTrans" cxnId="{0FECCE24-3058-A049-9949-2F6D826E2299}">
      <dgm:prSet/>
      <dgm:spPr/>
      <dgm:t>
        <a:bodyPr/>
        <a:lstStyle/>
        <a:p>
          <a:endParaRPr lang="en-US"/>
        </a:p>
      </dgm:t>
    </dgm:pt>
    <dgm:pt modelId="{06DDDB7F-A7CF-F748-BFF7-C2CE6BCAF8CD}" type="sibTrans" cxnId="{0FECCE24-3058-A049-9949-2F6D826E2299}">
      <dgm:prSet/>
      <dgm:spPr/>
      <dgm:t>
        <a:bodyPr/>
        <a:lstStyle/>
        <a:p>
          <a:endParaRPr lang="en-US"/>
        </a:p>
      </dgm:t>
    </dgm:pt>
    <dgm:pt modelId="{2B077C2F-7A91-4642-9AFE-994086892C45}">
      <dgm:prSet/>
      <dgm:spPr/>
      <dgm:t>
        <a:bodyPr/>
        <a:lstStyle/>
        <a:p>
          <a:pPr>
            <a:buFont typeface="+mj-lt"/>
            <a:buAutoNum type="arabicPeriod"/>
          </a:pPr>
          <a:r>
            <a:rPr lang="en-US" dirty="0"/>
            <a:t>The court focused on: </a:t>
          </a:r>
        </a:p>
      </dgm:t>
    </dgm:pt>
    <dgm:pt modelId="{E141CD0D-5AA2-A443-BC54-E29BAD2C8F05}" type="parTrans" cxnId="{FBBF4CF3-EC8A-F245-B652-B7B4174D3EEA}">
      <dgm:prSet/>
      <dgm:spPr/>
      <dgm:t>
        <a:bodyPr/>
        <a:lstStyle/>
        <a:p>
          <a:endParaRPr lang="en-US"/>
        </a:p>
      </dgm:t>
    </dgm:pt>
    <dgm:pt modelId="{BDE572C7-3F95-2745-87C1-88B620B2B7A1}" type="sibTrans" cxnId="{FBBF4CF3-EC8A-F245-B652-B7B4174D3EEA}">
      <dgm:prSet/>
      <dgm:spPr/>
      <dgm:t>
        <a:bodyPr/>
        <a:lstStyle/>
        <a:p>
          <a:endParaRPr lang="en-US"/>
        </a:p>
      </dgm:t>
    </dgm:pt>
    <dgm:pt modelId="{D07FC0EB-C106-AA4A-ACBD-7B1BE5168009}">
      <dgm:prSet/>
      <dgm:spPr/>
      <dgm:t>
        <a:bodyPr/>
        <a:lstStyle/>
        <a:p>
          <a:pPr>
            <a:buFont typeface="+mj-lt"/>
            <a:buAutoNum type="arabicPeriod"/>
          </a:pPr>
          <a:r>
            <a:rPr lang="en-US" dirty="0"/>
            <a:t>Did the four categories of XRP transactions constitute securities transactions based on the </a:t>
          </a:r>
          <a:r>
            <a:rPr lang="en-US" i="1" dirty="0"/>
            <a:t>Howey</a:t>
          </a:r>
          <a:r>
            <a:rPr lang="en-US" dirty="0"/>
            <a:t> test for establishing an investment contract security?</a:t>
          </a:r>
          <a:r>
            <a:rPr lang="en-US" baseline="30000" dirty="0">
              <a:hlinkClick xmlns:r="http://schemas.openxmlformats.org/officeDocument/2006/relationships" r:id="rId1"/>
            </a:rPr>
            <a:t>1</a:t>
          </a:r>
          <a:endParaRPr lang="en-US" dirty="0"/>
        </a:p>
      </dgm:t>
    </dgm:pt>
    <dgm:pt modelId="{5CA16AC6-E8D9-9340-8721-9E080AEDA986}" type="parTrans" cxnId="{0831E1D6-95DD-F647-9356-A60D383CC2D7}">
      <dgm:prSet/>
      <dgm:spPr/>
      <dgm:t>
        <a:bodyPr/>
        <a:lstStyle/>
        <a:p>
          <a:endParaRPr lang="en-US"/>
        </a:p>
      </dgm:t>
    </dgm:pt>
    <dgm:pt modelId="{9F04A86B-C238-FD43-8984-335D5560A4A8}" type="sibTrans" cxnId="{0831E1D6-95DD-F647-9356-A60D383CC2D7}">
      <dgm:prSet/>
      <dgm:spPr/>
      <dgm:t>
        <a:bodyPr/>
        <a:lstStyle/>
        <a:p>
          <a:endParaRPr lang="en-US"/>
        </a:p>
      </dgm:t>
    </dgm:pt>
    <dgm:pt modelId="{F167DEC0-54A6-3A43-9E85-4F42A5463A0B}">
      <dgm:prSet/>
      <dgm:spPr/>
      <dgm:t>
        <a:bodyPr/>
        <a:lstStyle/>
        <a:p>
          <a:pPr>
            <a:buFont typeface="+mj-lt"/>
            <a:buAutoNum type="arabicPeriod"/>
          </a:pPr>
          <a:r>
            <a:rPr lang="en-US" dirty="0"/>
            <a:t>Did the defendants have "fair notice" about what conduct they were required or forbidden to take?</a:t>
          </a:r>
        </a:p>
      </dgm:t>
    </dgm:pt>
    <dgm:pt modelId="{933DF184-04BC-4647-850A-87EAEA62F121}" type="parTrans" cxnId="{3207C021-04E5-BA41-8FD4-20F45C044FB7}">
      <dgm:prSet/>
      <dgm:spPr/>
      <dgm:t>
        <a:bodyPr/>
        <a:lstStyle/>
        <a:p>
          <a:endParaRPr lang="en-US"/>
        </a:p>
      </dgm:t>
    </dgm:pt>
    <dgm:pt modelId="{0AEAC99C-F544-6846-8353-58A9A6B34115}" type="sibTrans" cxnId="{3207C021-04E5-BA41-8FD4-20F45C044FB7}">
      <dgm:prSet/>
      <dgm:spPr/>
      <dgm:t>
        <a:bodyPr/>
        <a:lstStyle/>
        <a:p>
          <a:endParaRPr lang="en-US"/>
        </a:p>
      </dgm:t>
    </dgm:pt>
    <dgm:pt modelId="{B3EA0B12-6E9A-E244-95A9-ED4BB1A56BE5}" type="pres">
      <dgm:prSet presAssocID="{E5E52003-01CE-8448-8522-AF9D5D03D2DF}" presName="linear" presStyleCnt="0">
        <dgm:presLayoutVars>
          <dgm:animLvl val="lvl"/>
          <dgm:resizeHandles val="exact"/>
        </dgm:presLayoutVars>
      </dgm:prSet>
      <dgm:spPr/>
    </dgm:pt>
    <dgm:pt modelId="{B7822069-0E91-CD4A-8EF3-A7972BA52511}" type="pres">
      <dgm:prSet presAssocID="{569A2DFF-63E6-384D-A8AC-5AD66EF9EE05}" presName="parentText" presStyleLbl="node1" presStyleIdx="0" presStyleCnt="3">
        <dgm:presLayoutVars>
          <dgm:chMax val="0"/>
          <dgm:bulletEnabled val="1"/>
        </dgm:presLayoutVars>
      </dgm:prSet>
      <dgm:spPr/>
    </dgm:pt>
    <dgm:pt modelId="{7CF5EB88-829C-8C43-9F1D-6099F6B5AE2D}" type="pres">
      <dgm:prSet presAssocID="{569A2DFF-63E6-384D-A8AC-5AD66EF9EE05}" presName="childText" presStyleLbl="revTx" presStyleIdx="0" presStyleCnt="3">
        <dgm:presLayoutVars>
          <dgm:bulletEnabled val="1"/>
        </dgm:presLayoutVars>
      </dgm:prSet>
      <dgm:spPr/>
    </dgm:pt>
    <dgm:pt modelId="{0D710844-5929-2C46-9FCA-30B0AB3D91D1}" type="pres">
      <dgm:prSet presAssocID="{DF96A384-2569-C246-8290-B061B17A8167}" presName="parentText" presStyleLbl="node1" presStyleIdx="1" presStyleCnt="3">
        <dgm:presLayoutVars>
          <dgm:chMax val="0"/>
          <dgm:bulletEnabled val="1"/>
        </dgm:presLayoutVars>
      </dgm:prSet>
      <dgm:spPr/>
    </dgm:pt>
    <dgm:pt modelId="{DEBDA67F-E303-E643-84AC-1D3A65C775F9}" type="pres">
      <dgm:prSet presAssocID="{DF96A384-2569-C246-8290-B061B17A8167}" presName="childText" presStyleLbl="revTx" presStyleIdx="1" presStyleCnt="3">
        <dgm:presLayoutVars>
          <dgm:bulletEnabled val="1"/>
        </dgm:presLayoutVars>
      </dgm:prSet>
      <dgm:spPr/>
    </dgm:pt>
    <dgm:pt modelId="{35912FF0-BE1C-124F-BA72-CDD420B2CFAC}" type="pres">
      <dgm:prSet presAssocID="{2B077C2F-7A91-4642-9AFE-994086892C45}" presName="parentText" presStyleLbl="node1" presStyleIdx="2" presStyleCnt="3">
        <dgm:presLayoutVars>
          <dgm:chMax val="0"/>
          <dgm:bulletEnabled val="1"/>
        </dgm:presLayoutVars>
      </dgm:prSet>
      <dgm:spPr/>
    </dgm:pt>
    <dgm:pt modelId="{6411CA46-7259-954C-989D-95EEA48C6904}" type="pres">
      <dgm:prSet presAssocID="{2B077C2F-7A91-4642-9AFE-994086892C45}" presName="childText" presStyleLbl="revTx" presStyleIdx="2" presStyleCnt="3">
        <dgm:presLayoutVars>
          <dgm:bulletEnabled val="1"/>
        </dgm:presLayoutVars>
      </dgm:prSet>
      <dgm:spPr/>
    </dgm:pt>
  </dgm:ptLst>
  <dgm:cxnLst>
    <dgm:cxn modelId="{3207C021-04E5-BA41-8FD4-20F45C044FB7}" srcId="{2B077C2F-7A91-4642-9AFE-994086892C45}" destId="{F167DEC0-54A6-3A43-9E85-4F42A5463A0B}" srcOrd="1" destOrd="0" parTransId="{933DF184-04BC-4647-850A-87EAEA62F121}" sibTransId="{0AEAC99C-F544-6846-8353-58A9A6B34115}"/>
    <dgm:cxn modelId="{EAE69223-C400-2D49-B6C6-3715BFE97BC2}" type="presOf" srcId="{24B73835-5F11-7D4B-AB64-437E84F3234E}" destId="{DEBDA67F-E303-E643-84AC-1D3A65C775F9}" srcOrd="0" destOrd="1" presId="urn:microsoft.com/office/officeart/2005/8/layout/vList2"/>
    <dgm:cxn modelId="{0FECCE24-3058-A049-9949-2F6D826E2299}" srcId="{DF96A384-2569-C246-8290-B061B17A8167}" destId="{962E8EC7-7D7C-EC4A-A862-7511A5FB6752}" srcOrd="3" destOrd="0" parTransId="{A88C63E0-18FF-7C47-A55F-717F02262A78}" sibTransId="{06DDDB7F-A7CF-F748-BFF7-C2CE6BCAF8CD}"/>
    <dgm:cxn modelId="{40303729-F509-5444-84D5-845ABAEFAEAF}" srcId="{DF96A384-2569-C246-8290-B061B17A8167}" destId="{C929AF49-3B1E-664B-936E-8EF2637C3BBE}" srcOrd="2" destOrd="0" parTransId="{F6651372-0012-474D-A6E0-76EB1951F057}" sibTransId="{A0D640FB-EB7D-B74A-882A-AC07D71554A7}"/>
    <dgm:cxn modelId="{910F5032-6154-644A-A51B-4E692BCAF766}" type="presOf" srcId="{962E8EC7-7D7C-EC4A-A862-7511A5FB6752}" destId="{DEBDA67F-E303-E643-84AC-1D3A65C775F9}" srcOrd="0" destOrd="3" presId="urn:microsoft.com/office/officeart/2005/8/layout/vList2"/>
    <dgm:cxn modelId="{59373935-3641-384B-AD89-A8C28927117E}" srcId="{569A2DFF-63E6-384D-A8AC-5AD66EF9EE05}" destId="{F27CCF6F-BA08-7D4F-8FBD-B6ABC2AC7BB9}" srcOrd="0" destOrd="0" parTransId="{7EE85260-1606-994D-B255-CB02409B0AFA}" sibTransId="{53696291-DE23-7740-831F-239CE24325A0}"/>
    <dgm:cxn modelId="{FD374A37-46E0-904A-A20F-DBC9B9FD95AC}" type="presOf" srcId="{C929AF49-3B1E-664B-936E-8EF2637C3BBE}" destId="{DEBDA67F-E303-E643-84AC-1D3A65C775F9}" srcOrd="0" destOrd="2" presId="urn:microsoft.com/office/officeart/2005/8/layout/vList2"/>
    <dgm:cxn modelId="{B744A83B-8042-F04F-B17C-3BF3D545F6B2}" srcId="{E5E52003-01CE-8448-8522-AF9D5D03D2DF}" destId="{569A2DFF-63E6-384D-A8AC-5AD66EF9EE05}" srcOrd="0" destOrd="0" parTransId="{603AB5C7-2F0E-1E43-A472-511706FE2F6E}" sibTransId="{9ABFB288-A519-0E4E-98E6-10C5D6C8D256}"/>
    <dgm:cxn modelId="{E018C158-F421-804E-B2A8-A047D4D5DEB8}" type="presOf" srcId="{E5E52003-01CE-8448-8522-AF9D5D03D2DF}" destId="{B3EA0B12-6E9A-E244-95A9-ED4BB1A56BE5}" srcOrd="0" destOrd="0" presId="urn:microsoft.com/office/officeart/2005/8/layout/vList2"/>
    <dgm:cxn modelId="{B82B5D80-83F3-C743-992B-48ED02DFFA20}" type="presOf" srcId="{F167DEC0-54A6-3A43-9E85-4F42A5463A0B}" destId="{6411CA46-7259-954C-989D-95EEA48C6904}" srcOrd="0" destOrd="1" presId="urn:microsoft.com/office/officeart/2005/8/layout/vList2"/>
    <dgm:cxn modelId="{D6C84D82-9AD2-E343-81E0-8E518847E3BB}" srcId="{E5E52003-01CE-8448-8522-AF9D5D03D2DF}" destId="{DF96A384-2569-C246-8290-B061B17A8167}" srcOrd="1" destOrd="0" parTransId="{3FD85ED2-8B40-3A4B-90C6-16316F310899}" sibTransId="{140EFCB8-9632-5646-8E61-32D21C8DB954}"/>
    <dgm:cxn modelId="{2681908D-C33A-8343-AD58-5C9905512CE9}" type="presOf" srcId="{569A2DFF-63E6-384D-A8AC-5AD66EF9EE05}" destId="{B7822069-0E91-CD4A-8EF3-A7972BA52511}" srcOrd="0" destOrd="0" presId="urn:microsoft.com/office/officeart/2005/8/layout/vList2"/>
    <dgm:cxn modelId="{7BD57A92-3A9E-D24B-AF4A-1CB21C3F7A3C}" type="presOf" srcId="{D0654D59-55C3-4243-B769-C857DFD26BE4}" destId="{DEBDA67F-E303-E643-84AC-1D3A65C775F9}" srcOrd="0" destOrd="0" presId="urn:microsoft.com/office/officeart/2005/8/layout/vList2"/>
    <dgm:cxn modelId="{AD34A296-74DC-5540-98E1-BF6C8A46FE88}" type="presOf" srcId="{DF96A384-2569-C246-8290-B061B17A8167}" destId="{0D710844-5929-2C46-9FCA-30B0AB3D91D1}" srcOrd="0" destOrd="0" presId="urn:microsoft.com/office/officeart/2005/8/layout/vList2"/>
    <dgm:cxn modelId="{7D259AB3-9CD3-DA4B-AE9D-59885FA8BB23}" type="presOf" srcId="{2B077C2F-7A91-4642-9AFE-994086892C45}" destId="{35912FF0-BE1C-124F-BA72-CDD420B2CFAC}" srcOrd="0" destOrd="0" presId="urn:microsoft.com/office/officeart/2005/8/layout/vList2"/>
    <dgm:cxn modelId="{7D2875B6-CE0C-0E41-91C4-5A97AA1B859E}" type="presOf" srcId="{F27CCF6F-BA08-7D4F-8FBD-B6ABC2AC7BB9}" destId="{7CF5EB88-829C-8C43-9F1D-6099F6B5AE2D}" srcOrd="0" destOrd="0" presId="urn:microsoft.com/office/officeart/2005/8/layout/vList2"/>
    <dgm:cxn modelId="{0831E1D6-95DD-F647-9356-A60D383CC2D7}" srcId="{2B077C2F-7A91-4642-9AFE-994086892C45}" destId="{D07FC0EB-C106-AA4A-ACBD-7B1BE5168009}" srcOrd="0" destOrd="0" parTransId="{5CA16AC6-E8D9-9340-8721-9E080AEDA986}" sibTransId="{9F04A86B-C238-FD43-8984-335D5560A4A8}"/>
    <dgm:cxn modelId="{47BBA5DF-AAB1-7E41-80BD-1AFAC0E10A25}" type="presOf" srcId="{D07FC0EB-C106-AA4A-ACBD-7B1BE5168009}" destId="{6411CA46-7259-954C-989D-95EEA48C6904}" srcOrd="0" destOrd="0" presId="urn:microsoft.com/office/officeart/2005/8/layout/vList2"/>
    <dgm:cxn modelId="{FBBF4CF3-EC8A-F245-B652-B7B4174D3EEA}" srcId="{E5E52003-01CE-8448-8522-AF9D5D03D2DF}" destId="{2B077C2F-7A91-4642-9AFE-994086892C45}" srcOrd="2" destOrd="0" parTransId="{E141CD0D-5AA2-A443-BC54-E29BAD2C8F05}" sibTransId="{BDE572C7-3F95-2745-87C1-88B620B2B7A1}"/>
    <dgm:cxn modelId="{D97BE1F7-6511-6B4E-9724-1C4942230A2C}" srcId="{DF96A384-2569-C246-8290-B061B17A8167}" destId="{D0654D59-55C3-4243-B769-C857DFD26BE4}" srcOrd="0" destOrd="0" parTransId="{E7F9B7E0-2A5A-6C43-BD8A-46D0060442A8}" sibTransId="{C2B343EB-1ADC-BC4D-BB01-0AF90AD51E4D}"/>
    <dgm:cxn modelId="{5134ECFD-6C76-9C4B-B452-DFDA627EA7D2}" srcId="{DF96A384-2569-C246-8290-B061B17A8167}" destId="{24B73835-5F11-7D4B-AB64-437E84F3234E}" srcOrd="1" destOrd="0" parTransId="{85B3EC8B-C1B0-034D-8423-53AFD1D2C5D2}" sibTransId="{E924E9E4-4D94-8045-A9BD-46F4B1F5305F}"/>
    <dgm:cxn modelId="{9DA844A8-6732-1244-B47C-A263FACDD37A}" type="presParOf" srcId="{B3EA0B12-6E9A-E244-95A9-ED4BB1A56BE5}" destId="{B7822069-0E91-CD4A-8EF3-A7972BA52511}" srcOrd="0" destOrd="0" presId="urn:microsoft.com/office/officeart/2005/8/layout/vList2"/>
    <dgm:cxn modelId="{7A2ACD5F-503A-D748-B793-4B0A5E7C3BDE}" type="presParOf" srcId="{B3EA0B12-6E9A-E244-95A9-ED4BB1A56BE5}" destId="{7CF5EB88-829C-8C43-9F1D-6099F6B5AE2D}" srcOrd="1" destOrd="0" presId="urn:microsoft.com/office/officeart/2005/8/layout/vList2"/>
    <dgm:cxn modelId="{F40585D2-99DD-DB40-A06B-40E983894010}" type="presParOf" srcId="{B3EA0B12-6E9A-E244-95A9-ED4BB1A56BE5}" destId="{0D710844-5929-2C46-9FCA-30B0AB3D91D1}" srcOrd="2" destOrd="0" presId="urn:microsoft.com/office/officeart/2005/8/layout/vList2"/>
    <dgm:cxn modelId="{FE4697CD-D5F7-694D-BA2A-6626AD506B0A}" type="presParOf" srcId="{B3EA0B12-6E9A-E244-95A9-ED4BB1A56BE5}" destId="{DEBDA67F-E303-E643-84AC-1D3A65C775F9}" srcOrd="3" destOrd="0" presId="urn:microsoft.com/office/officeart/2005/8/layout/vList2"/>
    <dgm:cxn modelId="{0DA66394-804B-4940-AE9E-1719AA66CC87}" type="presParOf" srcId="{B3EA0B12-6E9A-E244-95A9-ED4BB1A56BE5}" destId="{35912FF0-BE1C-124F-BA72-CDD420B2CFAC}" srcOrd="4" destOrd="0" presId="urn:microsoft.com/office/officeart/2005/8/layout/vList2"/>
    <dgm:cxn modelId="{5C3CE147-FFD3-554C-9F82-6F2AE8DEF068}" type="presParOf" srcId="{B3EA0B12-6E9A-E244-95A9-ED4BB1A56BE5}" destId="{6411CA46-7259-954C-989D-95EEA48C6904}"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3636338-C65C-6D49-B7F2-51D2A20C8D05}" type="doc">
      <dgm:prSet loTypeId="urn:microsoft.com/office/officeart/2005/8/layout/vList2" loCatId="" qsTypeId="urn:microsoft.com/office/officeart/2005/8/quickstyle/simple1" qsCatId="simple" csTypeId="urn:microsoft.com/office/officeart/2005/8/colors/accent0_1" csCatId="mainScheme" phldr="1"/>
      <dgm:spPr/>
      <dgm:t>
        <a:bodyPr/>
        <a:lstStyle/>
        <a:p>
          <a:endParaRPr lang="en-US"/>
        </a:p>
      </dgm:t>
    </dgm:pt>
    <dgm:pt modelId="{4535E819-7509-2349-B8A7-760E74C5FF11}">
      <dgm:prSet/>
      <dgm:spPr/>
      <dgm:t>
        <a:bodyPr/>
        <a:lstStyle/>
        <a:p>
          <a:pPr>
            <a:buFont typeface="+mj-lt"/>
            <a:buAutoNum type="arabicPeriod"/>
          </a:pPr>
          <a:r>
            <a:rPr lang="en-US" b="0" dirty="0"/>
            <a:t>SEC's Framework for “Investment Contract” Analysis of Digital Assets </a:t>
          </a:r>
        </a:p>
      </dgm:t>
    </dgm:pt>
    <dgm:pt modelId="{D84EF0D8-808B-B94E-A505-BC6DB272C37B}" type="parTrans" cxnId="{EAE9A443-834D-8D46-9DA2-E2349BFC37F8}">
      <dgm:prSet/>
      <dgm:spPr/>
      <dgm:t>
        <a:bodyPr/>
        <a:lstStyle/>
        <a:p>
          <a:endParaRPr lang="en-US"/>
        </a:p>
      </dgm:t>
    </dgm:pt>
    <dgm:pt modelId="{15653F68-ED59-2244-A9B4-3D56386B29DE}" type="sibTrans" cxnId="{EAE9A443-834D-8D46-9DA2-E2349BFC37F8}">
      <dgm:prSet/>
      <dgm:spPr/>
      <dgm:t>
        <a:bodyPr/>
        <a:lstStyle/>
        <a:p>
          <a:endParaRPr lang="en-US"/>
        </a:p>
      </dgm:t>
    </dgm:pt>
    <dgm:pt modelId="{34A222C4-F60C-BE43-B39A-A2FA91609EE4}">
      <dgm:prSet/>
      <dgm:spPr/>
      <dgm:t>
        <a:bodyPr/>
        <a:lstStyle/>
        <a:p>
          <a:pPr>
            <a:buFont typeface="+mj-lt"/>
            <a:buAutoNum type="arabicPeriod"/>
          </a:pPr>
          <a:r>
            <a:rPr lang="en-US" dirty="0"/>
            <a:t>SEC vs. Ripple Laps Case Ruling</a:t>
          </a:r>
        </a:p>
      </dgm:t>
    </dgm:pt>
    <dgm:pt modelId="{490F1902-9EAF-7C45-8A43-BA4D9299E8FD}" type="parTrans" cxnId="{A757A80B-86C0-B145-87CB-E60A8A14F7BC}">
      <dgm:prSet/>
      <dgm:spPr/>
      <dgm:t>
        <a:bodyPr/>
        <a:lstStyle/>
        <a:p>
          <a:endParaRPr lang="en-US"/>
        </a:p>
      </dgm:t>
    </dgm:pt>
    <dgm:pt modelId="{1BAEF008-911C-CF46-8BA5-C7B26DEFF63C}" type="sibTrans" cxnId="{A757A80B-86C0-B145-87CB-E60A8A14F7BC}">
      <dgm:prSet/>
      <dgm:spPr/>
      <dgm:t>
        <a:bodyPr/>
        <a:lstStyle/>
        <a:p>
          <a:endParaRPr lang="en-US"/>
        </a:p>
      </dgm:t>
    </dgm:pt>
    <dgm:pt modelId="{49833BC2-EC52-444F-B906-3B50B57AE731}">
      <dgm:prSet/>
      <dgm:spPr/>
      <dgm:t>
        <a:bodyPr/>
        <a:lstStyle/>
        <a:p>
          <a:pPr>
            <a:buFont typeface="+mj-lt"/>
            <a:buAutoNum type="arabicPeriod"/>
          </a:pPr>
          <a:r>
            <a:rPr lang="en-US" dirty="0"/>
            <a:t>CRC (Crypto Rating Council) </a:t>
          </a:r>
        </a:p>
      </dgm:t>
    </dgm:pt>
    <dgm:pt modelId="{732D86B0-E2E8-864A-A8CA-1A255A785A8F}" type="parTrans" cxnId="{19CE85FC-8626-564A-B66D-02E49C4EFA40}">
      <dgm:prSet/>
      <dgm:spPr/>
      <dgm:t>
        <a:bodyPr/>
        <a:lstStyle/>
        <a:p>
          <a:endParaRPr lang="en-US"/>
        </a:p>
      </dgm:t>
    </dgm:pt>
    <dgm:pt modelId="{65277BB4-97AF-214A-8916-CED96CD2B1A2}" type="sibTrans" cxnId="{19CE85FC-8626-564A-B66D-02E49C4EFA40}">
      <dgm:prSet/>
      <dgm:spPr/>
      <dgm:t>
        <a:bodyPr/>
        <a:lstStyle/>
        <a:p>
          <a:endParaRPr lang="en-US"/>
        </a:p>
      </dgm:t>
    </dgm:pt>
    <dgm:pt modelId="{2374EA74-CFD4-D544-BC5E-5883C2987DC8}">
      <dgm:prSet/>
      <dgm:spPr/>
      <dgm:t>
        <a:bodyPr/>
        <a:lstStyle/>
        <a:p>
          <a:r>
            <a:rPr lang="en-US" dirty="0"/>
            <a:t>The Howey Test</a:t>
          </a:r>
        </a:p>
      </dgm:t>
    </dgm:pt>
    <dgm:pt modelId="{C198E871-54C6-494B-9A09-6A9A17411AEA}" type="parTrans" cxnId="{FFDD1FDF-51F2-B747-A740-30B388352EEB}">
      <dgm:prSet/>
      <dgm:spPr/>
      <dgm:t>
        <a:bodyPr/>
        <a:lstStyle/>
        <a:p>
          <a:endParaRPr lang="en-US"/>
        </a:p>
      </dgm:t>
    </dgm:pt>
    <dgm:pt modelId="{17ADEC7D-F247-6F4F-A38E-874526D2877D}" type="sibTrans" cxnId="{FFDD1FDF-51F2-B747-A740-30B388352EEB}">
      <dgm:prSet/>
      <dgm:spPr/>
      <dgm:t>
        <a:bodyPr/>
        <a:lstStyle/>
        <a:p>
          <a:endParaRPr lang="en-US"/>
        </a:p>
      </dgm:t>
    </dgm:pt>
    <dgm:pt modelId="{E5B820FE-BDD0-714B-9A49-BCC582960042}">
      <dgm:prSet/>
      <dgm:spPr/>
      <dgm:t>
        <a:bodyPr/>
        <a:lstStyle/>
        <a:p>
          <a:pPr>
            <a:buFont typeface="Arial" panose="020B0604020202020204" pitchFamily="34" charset="0"/>
            <a:buChar char="•"/>
          </a:pPr>
          <a:r>
            <a:rPr lang="en-US" dirty="0"/>
            <a:t>2020 - 2023 Case details on SEC's lawsuit against Ripple Labs</a:t>
          </a:r>
        </a:p>
      </dgm:t>
    </dgm:pt>
    <dgm:pt modelId="{44E9C588-1824-F743-8A95-502AA5AE6654}" type="parTrans" cxnId="{C47030BD-F7FC-1245-AC04-8BDBBF6F373B}">
      <dgm:prSet/>
      <dgm:spPr/>
      <dgm:t>
        <a:bodyPr/>
        <a:lstStyle/>
        <a:p>
          <a:endParaRPr lang="en-US"/>
        </a:p>
      </dgm:t>
    </dgm:pt>
    <dgm:pt modelId="{6BC1878B-BE04-3A4A-99EA-FF601DE73F68}" type="sibTrans" cxnId="{C47030BD-F7FC-1245-AC04-8BDBBF6F373B}">
      <dgm:prSet/>
      <dgm:spPr/>
      <dgm:t>
        <a:bodyPr/>
        <a:lstStyle/>
        <a:p>
          <a:endParaRPr lang="en-US"/>
        </a:p>
      </dgm:t>
    </dgm:pt>
    <dgm:pt modelId="{E2BFCD76-B458-A246-831A-C7CCB19C672A}">
      <dgm:prSet/>
      <dgm:spPr/>
      <dgm:t>
        <a:bodyPr/>
        <a:lstStyle/>
        <a:p>
          <a:r>
            <a:rPr lang="en-US" dirty="0"/>
            <a:t>Derived from the 1946 Supreme Court case on Howey company and Howey Hill Service</a:t>
          </a:r>
        </a:p>
      </dgm:t>
    </dgm:pt>
    <dgm:pt modelId="{8BF797E8-5B1B-1B4F-8BDF-5CB3CD2A8E7C}" type="parTrans" cxnId="{5963515E-C833-1F4A-9A64-DD01E6CF1E90}">
      <dgm:prSet/>
      <dgm:spPr/>
      <dgm:t>
        <a:bodyPr/>
        <a:lstStyle/>
        <a:p>
          <a:endParaRPr lang="en-US"/>
        </a:p>
      </dgm:t>
    </dgm:pt>
    <dgm:pt modelId="{A7ADAE43-F81F-E749-83E1-21B2CDD5E356}" type="sibTrans" cxnId="{5963515E-C833-1F4A-9A64-DD01E6CF1E90}">
      <dgm:prSet/>
      <dgm:spPr/>
      <dgm:t>
        <a:bodyPr/>
        <a:lstStyle/>
        <a:p>
          <a:endParaRPr lang="en-US"/>
        </a:p>
      </dgm:t>
    </dgm:pt>
    <dgm:pt modelId="{E4CA78F9-808E-7C4E-B485-8C47B58394EE}">
      <dgm:prSet/>
      <dgm:spPr/>
      <dgm:t>
        <a:bodyPr/>
        <a:lstStyle/>
        <a:p>
          <a:pPr>
            <a:buFont typeface="Arial" panose="020B0604020202020204" pitchFamily="34" charset="0"/>
            <a:buChar char="•"/>
          </a:pPr>
          <a:r>
            <a:rPr lang="en-US" b="0" dirty="0"/>
            <a:t>SEC's recent guidance on applying the Howey Test to Digital Assets</a:t>
          </a:r>
        </a:p>
      </dgm:t>
    </dgm:pt>
    <dgm:pt modelId="{5031AC9D-4EB6-9149-9AF2-DC36970F2680}" type="parTrans" cxnId="{FECF9CEA-A523-1149-863D-DD1361BE728D}">
      <dgm:prSet/>
      <dgm:spPr/>
      <dgm:t>
        <a:bodyPr/>
        <a:lstStyle/>
        <a:p>
          <a:endParaRPr lang="en-US"/>
        </a:p>
      </dgm:t>
    </dgm:pt>
    <dgm:pt modelId="{B2DCDE2E-2392-DF47-A5B5-E014477CBCE6}" type="sibTrans" cxnId="{FECF9CEA-A523-1149-863D-DD1361BE728D}">
      <dgm:prSet/>
      <dgm:spPr/>
      <dgm:t>
        <a:bodyPr/>
        <a:lstStyle/>
        <a:p>
          <a:endParaRPr lang="en-US"/>
        </a:p>
      </dgm:t>
    </dgm:pt>
    <dgm:pt modelId="{CBDC203E-F393-B648-BE04-E1F822DBCFC9}">
      <dgm:prSet/>
      <dgm:spPr/>
      <dgm:t>
        <a:bodyPr/>
        <a:lstStyle/>
        <a:p>
          <a:pPr>
            <a:buFont typeface="Arial" panose="020B0604020202020204" pitchFamily="34" charset="0"/>
            <a:buChar char="•"/>
          </a:pPr>
          <a:r>
            <a:rPr lang="en-US" dirty="0"/>
            <a:t>Formed by Coinbase, </a:t>
          </a:r>
          <a:r>
            <a:rPr lang="en-US" dirty="0" err="1"/>
            <a:t>BitGo</a:t>
          </a:r>
          <a:r>
            <a:rPr lang="en-US" dirty="0"/>
            <a:t>, </a:t>
          </a:r>
          <a:r>
            <a:rPr lang="en-US" dirty="0" err="1"/>
            <a:t>Blockchain.com</a:t>
          </a:r>
          <a:r>
            <a:rPr lang="en-US" dirty="0"/>
            <a:t>, Circle, </a:t>
          </a:r>
          <a:r>
            <a:rPr lang="en-US" dirty="0" err="1"/>
            <a:t>Paxos</a:t>
          </a:r>
          <a:r>
            <a:rPr lang="en-US" dirty="0"/>
            <a:t> </a:t>
          </a:r>
        </a:p>
      </dgm:t>
    </dgm:pt>
    <dgm:pt modelId="{8B7E56A0-4D2D-BB4C-B240-ACBC0A6CFDF6}" type="parTrans" cxnId="{5141A659-C041-8C41-848F-626E891EE645}">
      <dgm:prSet/>
      <dgm:spPr/>
      <dgm:t>
        <a:bodyPr/>
        <a:lstStyle/>
        <a:p>
          <a:endParaRPr lang="en-US"/>
        </a:p>
      </dgm:t>
    </dgm:pt>
    <dgm:pt modelId="{96906048-00B8-0F49-AF0D-3469BE09F81F}" type="sibTrans" cxnId="{5141A659-C041-8C41-848F-626E891EE645}">
      <dgm:prSet/>
      <dgm:spPr/>
      <dgm:t>
        <a:bodyPr/>
        <a:lstStyle/>
        <a:p>
          <a:endParaRPr lang="en-US"/>
        </a:p>
      </dgm:t>
    </dgm:pt>
    <dgm:pt modelId="{2CF23FB3-7E0D-E54B-8D05-64EE607F185E}">
      <dgm:prSet/>
      <dgm:spPr/>
      <dgm:t>
        <a:bodyPr/>
        <a:lstStyle/>
        <a:p>
          <a:pPr>
            <a:buFont typeface="Arial" panose="020B0604020202020204" pitchFamily="34" charset="0"/>
            <a:buChar char="•"/>
          </a:pPr>
          <a:r>
            <a:rPr lang="en-US" dirty="0" err="1"/>
            <a:t>Blockstack’s</a:t>
          </a:r>
          <a:r>
            <a:rPr lang="en-US" dirty="0"/>
            <a:t> ICO SEC Filing</a:t>
          </a:r>
        </a:p>
      </dgm:t>
    </dgm:pt>
    <dgm:pt modelId="{81AD95A4-0C9A-084A-9D3F-4A129AFB7EB1}" type="parTrans" cxnId="{23AC651D-C7FC-874C-A50D-645C86BB41AF}">
      <dgm:prSet/>
      <dgm:spPr/>
      <dgm:t>
        <a:bodyPr/>
        <a:lstStyle/>
        <a:p>
          <a:endParaRPr lang="en-US"/>
        </a:p>
      </dgm:t>
    </dgm:pt>
    <dgm:pt modelId="{819DDEA5-D5A2-FC4A-877C-99ECF608323B}" type="sibTrans" cxnId="{23AC651D-C7FC-874C-A50D-645C86BB41AF}">
      <dgm:prSet/>
      <dgm:spPr/>
      <dgm:t>
        <a:bodyPr/>
        <a:lstStyle/>
        <a:p>
          <a:endParaRPr lang="en-US"/>
        </a:p>
      </dgm:t>
    </dgm:pt>
    <dgm:pt modelId="{531256C4-5D65-E54F-975A-AEB0170F5C44}" type="pres">
      <dgm:prSet presAssocID="{33636338-C65C-6D49-B7F2-51D2A20C8D05}" presName="linear" presStyleCnt="0">
        <dgm:presLayoutVars>
          <dgm:animLvl val="lvl"/>
          <dgm:resizeHandles val="exact"/>
        </dgm:presLayoutVars>
      </dgm:prSet>
      <dgm:spPr/>
    </dgm:pt>
    <dgm:pt modelId="{24B1B7D4-FCA5-6D43-AD2D-32B57B147895}" type="pres">
      <dgm:prSet presAssocID="{2374EA74-CFD4-D544-BC5E-5883C2987DC8}" presName="parentText" presStyleLbl="node1" presStyleIdx="0" presStyleCnt="5" custLinFactY="-13514" custLinFactNeighborY="-100000">
        <dgm:presLayoutVars>
          <dgm:chMax val="0"/>
          <dgm:bulletEnabled val="1"/>
        </dgm:presLayoutVars>
      </dgm:prSet>
      <dgm:spPr/>
    </dgm:pt>
    <dgm:pt modelId="{ED14AB9D-04AD-C94E-BE84-63575CA172F7}" type="pres">
      <dgm:prSet presAssocID="{2374EA74-CFD4-D544-BC5E-5883C2987DC8}" presName="childText" presStyleLbl="revTx" presStyleIdx="0" presStyleCnt="4">
        <dgm:presLayoutVars>
          <dgm:bulletEnabled val="1"/>
        </dgm:presLayoutVars>
      </dgm:prSet>
      <dgm:spPr/>
    </dgm:pt>
    <dgm:pt modelId="{58208E8D-A4F8-1F47-9187-67E66D809AB4}" type="pres">
      <dgm:prSet presAssocID="{4535E819-7509-2349-B8A7-760E74C5FF11}" presName="parentText" presStyleLbl="node1" presStyleIdx="1" presStyleCnt="5">
        <dgm:presLayoutVars>
          <dgm:chMax val="0"/>
          <dgm:bulletEnabled val="1"/>
        </dgm:presLayoutVars>
      </dgm:prSet>
      <dgm:spPr/>
    </dgm:pt>
    <dgm:pt modelId="{F6A31769-AE1D-8D4B-BCDB-F08680E93800}" type="pres">
      <dgm:prSet presAssocID="{4535E819-7509-2349-B8A7-760E74C5FF11}" presName="childText" presStyleLbl="revTx" presStyleIdx="1" presStyleCnt="4">
        <dgm:presLayoutVars>
          <dgm:bulletEnabled val="1"/>
        </dgm:presLayoutVars>
      </dgm:prSet>
      <dgm:spPr/>
    </dgm:pt>
    <dgm:pt modelId="{2D00D53D-B2C8-D74D-9C54-1BE35B89A393}" type="pres">
      <dgm:prSet presAssocID="{34A222C4-F60C-BE43-B39A-A2FA91609EE4}" presName="parentText" presStyleLbl="node1" presStyleIdx="2" presStyleCnt="5">
        <dgm:presLayoutVars>
          <dgm:chMax val="0"/>
          <dgm:bulletEnabled val="1"/>
        </dgm:presLayoutVars>
      </dgm:prSet>
      <dgm:spPr/>
    </dgm:pt>
    <dgm:pt modelId="{E780CAAA-B604-F745-B8AF-A63CD2B1F5E9}" type="pres">
      <dgm:prSet presAssocID="{34A222C4-F60C-BE43-B39A-A2FA91609EE4}" presName="childText" presStyleLbl="revTx" presStyleIdx="2" presStyleCnt="4">
        <dgm:presLayoutVars>
          <dgm:bulletEnabled val="1"/>
        </dgm:presLayoutVars>
      </dgm:prSet>
      <dgm:spPr/>
    </dgm:pt>
    <dgm:pt modelId="{C5B8077B-EB1B-9E41-A185-1DA1863D8A48}" type="pres">
      <dgm:prSet presAssocID="{2CF23FB3-7E0D-E54B-8D05-64EE607F185E}" presName="parentText" presStyleLbl="node1" presStyleIdx="3" presStyleCnt="5">
        <dgm:presLayoutVars>
          <dgm:chMax val="0"/>
          <dgm:bulletEnabled val="1"/>
        </dgm:presLayoutVars>
      </dgm:prSet>
      <dgm:spPr/>
    </dgm:pt>
    <dgm:pt modelId="{3686ECA8-BE2F-544E-A260-1541856F6FED}" type="pres">
      <dgm:prSet presAssocID="{819DDEA5-D5A2-FC4A-877C-99ECF608323B}" presName="spacer" presStyleCnt="0"/>
      <dgm:spPr/>
    </dgm:pt>
    <dgm:pt modelId="{9C3E510B-3378-A841-96F7-C31CE83747CF}" type="pres">
      <dgm:prSet presAssocID="{49833BC2-EC52-444F-B906-3B50B57AE731}" presName="parentText" presStyleLbl="node1" presStyleIdx="4" presStyleCnt="5">
        <dgm:presLayoutVars>
          <dgm:chMax val="0"/>
          <dgm:bulletEnabled val="1"/>
        </dgm:presLayoutVars>
      </dgm:prSet>
      <dgm:spPr/>
    </dgm:pt>
    <dgm:pt modelId="{F624FDA9-62B2-034D-A6DF-BCA1EC6069EA}" type="pres">
      <dgm:prSet presAssocID="{49833BC2-EC52-444F-B906-3B50B57AE731}" presName="childText" presStyleLbl="revTx" presStyleIdx="3" presStyleCnt="4">
        <dgm:presLayoutVars>
          <dgm:bulletEnabled val="1"/>
        </dgm:presLayoutVars>
      </dgm:prSet>
      <dgm:spPr/>
    </dgm:pt>
  </dgm:ptLst>
  <dgm:cxnLst>
    <dgm:cxn modelId="{A757A80B-86C0-B145-87CB-E60A8A14F7BC}" srcId="{33636338-C65C-6D49-B7F2-51D2A20C8D05}" destId="{34A222C4-F60C-BE43-B39A-A2FA91609EE4}" srcOrd="2" destOrd="0" parTransId="{490F1902-9EAF-7C45-8A43-BA4D9299E8FD}" sibTransId="{1BAEF008-911C-CF46-8BA5-C7B26DEFF63C}"/>
    <dgm:cxn modelId="{23AC651D-C7FC-874C-A50D-645C86BB41AF}" srcId="{33636338-C65C-6D49-B7F2-51D2A20C8D05}" destId="{2CF23FB3-7E0D-E54B-8D05-64EE607F185E}" srcOrd="3" destOrd="0" parTransId="{81AD95A4-0C9A-084A-9D3F-4A129AFB7EB1}" sibTransId="{819DDEA5-D5A2-FC4A-877C-99ECF608323B}"/>
    <dgm:cxn modelId="{6601A320-F686-B34F-BA8A-C9B8F38247F6}" type="presOf" srcId="{E5B820FE-BDD0-714B-9A49-BCC582960042}" destId="{E780CAAA-B604-F745-B8AF-A63CD2B1F5E9}" srcOrd="0" destOrd="0" presId="urn:microsoft.com/office/officeart/2005/8/layout/vList2"/>
    <dgm:cxn modelId="{04DCFD37-FB44-7F45-AD9A-0B4F91C1FCC0}" type="presOf" srcId="{E2BFCD76-B458-A246-831A-C7CCB19C672A}" destId="{ED14AB9D-04AD-C94E-BE84-63575CA172F7}" srcOrd="0" destOrd="0" presId="urn:microsoft.com/office/officeart/2005/8/layout/vList2"/>
    <dgm:cxn modelId="{EAE9A443-834D-8D46-9DA2-E2349BFC37F8}" srcId="{33636338-C65C-6D49-B7F2-51D2A20C8D05}" destId="{4535E819-7509-2349-B8A7-760E74C5FF11}" srcOrd="1" destOrd="0" parTransId="{D84EF0D8-808B-B94E-A505-BC6DB272C37B}" sibTransId="{15653F68-ED59-2244-A9B4-3D56386B29DE}"/>
    <dgm:cxn modelId="{5141A659-C041-8C41-848F-626E891EE645}" srcId="{49833BC2-EC52-444F-B906-3B50B57AE731}" destId="{CBDC203E-F393-B648-BE04-E1F822DBCFC9}" srcOrd="0" destOrd="0" parTransId="{8B7E56A0-4D2D-BB4C-B240-ACBC0A6CFDF6}" sibTransId="{96906048-00B8-0F49-AF0D-3469BE09F81F}"/>
    <dgm:cxn modelId="{5963515E-C833-1F4A-9A64-DD01E6CF1E90}" srcId="{2374EA74-CFD4-D544-BC5E-5883C2987DC8}" destId="{E2BFCD76-B458-A246-831A-C7CCB19C672A}" srcOrd="0" destOrd="0" parTransId="{8BF797E8-5B1B-1B4F-8BDF-5CB3CD2A8E7C}" sibTransId="{A7ADAE43-F81F-E749-83E1-21B2CDD5E356}"/>
    <dgm:cxn modelId="{A20C8D63-1D74-E84C-9260-6D353F4D78D6}" type="presOf" srcId="{4535E819-7509-2349-B8A7-760E74C5FF11}" destId="{58208E8D-A4F8-1F47-9187-67E66D809AB4}" srcOrd="0" destOrd="0" presId="urn:microsoft.com/office/officeart/2005/8/layout/vList2"/>
    <dgm:cxn modelId="{9A68E877-068A-F54C-9042-323C9F01F388}" type="presOf" srcId="{34A222C4-F60C-BE43-B39A-A2FA91609EE4}" destId="{2D00D53D-B2C8-D74D-9C54-1BE35B89A393}" srcOrd="0" destOrd="0" presId="urn:microsoft.com/office/officeart/2005/8/layout/vList2"/>
    <dgm:cxn modelId="{A922D27E-0543-F648-A7F6-DDA4FAE56EE3}" type="presOf" srcId="{33636338-C65C-6D49-B7F2-51D2A20C8D05}" destId="{531256C4-5D65-E54F-975A-AEB0170F5C44}" srcOrd="0" destOrd="0" presId="urn:microsoft.com/office/officeart/2005/8/layout/vList2"/>
    <dgm:cxn modelId="{1356FB9C-A143-014C-8316-FB5AAC09BDA8}" type="presOf" srcId="{49833BC2-EC52-444F-B906-3B50B57AE731}" destId="{9C3E510B-3378-A841-96F7-C31CE83747CF}" srcOrd="0" destOrd="0" presId="urn:microsoft.com/office/officeart/2005/8/layout/vList2"/>
    <dgm:cxn modelId="{0516BCA1-A92B-FA41-9954-A66E89C61EB6}" type="presOf" srcId="{CBDC203E-F393-B648-BE04-E1F822DBCFC9}" destId="{F624FDA9-62B2-034D-A6DF-BCA1EC6069EA}" srcOrd="0" destOrd="0" presId="urn:microsoft.com/office/officeart/2005/8/layout/vList2"/>
    <dgm:cxn modelId="{C47030BD-F7FC-1245-AC04-8BDBBF6F373B}" srcId="{34A222C4-F60C-BE43-B39A-A2FA91609EE4}" destId="{E5B820FE-BDD0-714B-9A49-BCC582960042}" srcOrd="0" destOrd="0" parTransId="{44E9C588-1824-F743-8A95-502AA5AE6654}" sibTransId="{6BC1878B-BE04-3A4A-99EA-FF601DE73F68}"/>
    <dgm:cxn modelId="{D9C449BE-DA90-F04F-8AC6-05E31D42BC32}" type="presOf" srcId="{E4CA78F9-808E-7C4E-B485-8C47B58394EE}" destId="{F6A31769-AE1D-8D4B-BCDB-F08680E93800}" srcOrd="0" destOrd="0" presId="urn:microsoft.com/office/officeart/2005/8/layout/vList2"/>
    <dgm:cxn modelId="{FFDD1FDF-51F2-B747-A740-30B388352EEB}" srcId="{33636338-C65C-6D49-B7F2-51D2A20C8D05}" destId="{2374EA74-CFD4-D544-BC5E-5883C2987DC8}" srcOrd="0" destOrd="0" parTransId="{C198E871-54C6-494B-9A09-6A9A17411AEA}" sibTransId="{17ADEC7D-F247-6F4F-A38E-874526D2877D}"/>
    <dgm:cxn modelId="{FECF9CEA-A523-1149-863D-DD1361BE728D}" srcId="{4535E819-7509-2349-B8A7-760E74C5FF11}" destId="{E4CA78F9-808E-7C4E-B485-8C47B58394EE}" srcOrd="0" destOrd="0" parTransId="{5031AC9D-4EB6-9149-9AF2-DC36970F2680}" sibTransId="{B2DCDE2E-2392-DF47-A5B5-E014477CBCE6}"/>
    <dgm:cxn modelId="{48E4B4EC-962B-D840-829A-A74441E2CF5B}" type="presOf" srcId="{2CF23FB3-7E0D-E54B-8D05-64EE607F185E}" destId="{C5B8077B-EB1B-9E41-A185-1DA1863D8A48}" srcOrd="0" destOrd="0" presId="urn:microsoft.com/office/officeart/2005/8/layout/vList2"/>
    <dgm:cxn modelId="{61298EFA-FEC3-D64E-9466-56F66F08B486}" type="presOf" srcId="{2374EA74-CFD4-D544-BC5E-5883C2987DC8}" destId="{24B1B7D4-FCA5-6D43-AD2D-32B57B147895}" srcOrd="0" destOrd="0" presId="urn:microsoft.com/office/officeart/2005/8/layout/vList2"/>
    <dgm:cxn modelId="{19CE85FC-8626-564A-B66D-02E49C4EFA40}" srcId="{33636338-C65C-6D49-B7F2-51D2A20C8D05}" destId="{49833BC2-EC52-444F-B906-3B50B57AE731}" srcOrd="4" destOrd="0" parTransId="{732D86B0-E2E8-864A-A8CA-1A255A785A8F}" sibTransId="{65277BB4-97AF-214A-8916-CED96CD2B1A2}"/>
    <dgm:cxn modelId="{5AA35C5F-D9A8-C845-993F-3BD302E4E740}" type="presParOf" srcId="{531256C4-5D65-E54F-975A-AEB0170F5C44}" destId="{24B1B7D4-FCA5-6D43-AD2D-32B57B147895}" srcOrd="0" destOrd="0" presId="urn:microsoft.com/office/officeart/2005/8/layout/vList2"/>
    <dgm:cxn modelId="{1378E426-B45F-1F48-9577-4ED46926D711}" type="presParOf" srcId="{531256C4-5D65-E54F-975A-AEB0170F5C44}" destId="{ED14AB9D-04AD-C94E-BE84-63575CA172F7}" srcOrd="1" destOrd="0" presId="urn:microsoft.com/office/officeart/2005/8/layout/vList2"/>
    <dgm:cxn modelId="{72B3B3E7-4C0A-7C4C-B349-08326FBB20DC}" type="presParOf" srcId="{531256C4-5D65-E54F-975A-AEB0170F5C44}" destId="{58208E8D-A4F8-1F47-9187-67E66D809AB4}" srcOrd="2" destOrd="0" presId="urn:microsoft.com/office/officeart/2005/8/layout/vList2"/>
    <dgm:cxn modelId="{F9E0B43A-4D8A-C84A-9DB6-D755D018685B}" type="presParOf" srcId="{531256C4-5D65-E54F-975A-AEB0170F5C44}" destId="{F6A31769-AE1D-8D4B-BCDB-F08680E93800}" srcOrd="3" destOrd="0" presId="urn:microsoft.com/office/officeart/2005/8/layout/vList2"/>
    <dgm:cxn modelId="{D088DE3F-A328-684A-B6ED-4E660EAA1403}" type="presParOf" srcId="{531256C4-5D65-E54F-975A-AEB0170F5C44}" destId="{2D00D53D-B2C8-D74D-9C54-1BE35B89A393}" srcOrd="4" destOrd="0" presId="urn:microsoft.com/office/officeart/2005/8/layout/vList2"/>
    <dgm:cxn modelId="{44D4277B-A18D-FA43-A410-9D7CE6A1B04C}" type="presParOf" srcId="{531256C4-5D65-E54F-975A-AEB0170F5C44}" destId="{E780CAAA-B604-F745-B8AF-A63CD2B1F5E9}" srcOrd="5" destOrd="0" presId="urn:microsoft.com/office/officeart/2005/8/layout/vList2"/>
    <dgm:cxn modelId="{412BD8ED-5C72-EA4C-B6DA-6F1999874AF8}" type="presParOf" srcId="{531256C4-5D65-E54F-975A-AEB0170F5C44}" destId="{C5B8077B-EB1B-9E41-A185-1DA1863D8A48}" srcOrd="6" destOrd="0" presId="urn:microsoft.com/office/officeart/2005/8/layout/vList2"/>
    <dgm:cxn modelId="{8A2139E5-AC0B-884B-B43F-AD0560F4781E}" type="presParOf" srcId="{531256C4-5D65-E54F-975A-AEB0170F5C44}" destId="{3686ECA8-BE2F-544E-A260-1541856F6FED}" srcOrd="7" destOrd="0" presId="urn:microsoft.com/office/officeart/2005/8/layout/vList2"/>
    <dgm:cxn modelId="{3C8A5039-C47F-F144-999F-F119D86D89AE}" type="presParOf" srcId="{531256C4-5D65-E54F-975A-AEB0170F5C44}" destId="{9C3E510B-3378-A841-96F7-C31CE83747CF}" srcOrd="8" destOrd="0" presId="urn:microsoft.com/office/officeart/2005/8/layout/vList2"/>
    <dgm:cxn modelId="{EF2C746E-8354-F440-AEC9-54C4B46550AD}" type="presParOf" srcId="{531256C4-5D65-E54F-975A-AEB0170F5C44}" destId="{F624FDA9-62B2-034D-A6DF-BCA1EC6069EA}"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7.xml><?xml version="1.0" encoding="utf-8"?>
<dgm:dataModel xmlns:dgm="http://schemas.openxmlformats.org/drawingml/2006/diagram" xmlns:a="http://schemas.openxmlformats.org/drawingml/2006/main">
  <dgm:ptLst>
    <dgm:pt modelId="{594378A7-F28D-084B-B8FA-5898DBFF59D4}" type="doc">
      <dgm:prSet loTypeId="urn:microsoft.com/office/officeart/2005/8/layout/vList2" loCatId="" qsTypeId="urn:microsoft.com/office/officeart/2005/8/quickstyle/simple1" qsCatId="simple" csTypeId="urn:microsoft.com/office/officeart/2005/8/colors/accent0_3" csCatId="mainScheme" phldr="1"/>
      <dgm:spPr/>
      <dgm:t>
        <a:bodyPr/>
        <a:lstStyle/>
        <a:p>
          <a:endParaRPr lang="en-US"/>
        </a:p>
      </dgm:t>
    </dgm:pt>
    <dgm:pt modelId="{675A662D-49E2-2C49-AD27-F316F5C2870F}">
      <dgm:prSet phldrT="[Text]"/>
      <dgm:spPr/>
      <dgm:t>
        <a:bodyPr/>
        <a:lstStyle/>
        <a:p>
          <a:r>
            <a:rPr lang="en-US" dirty="0"/>
            <a:t>Token with a unique identifier that cannot be broken down</a:t>
          </a:r>
        </a:p>
      </dgm:t>
    </dgm:pt>
    <dgm:pt modelId="{8B32E9AE-EA1F-D041-9489-660A5D98875C}" type="parTrans" cxnId="{0E43E089-A63C-FE4B-A5E0-36FB97104D98}">
      <dgm:prSet/>
      <dgm:spPr/>
      <dgm:t>
        <a:bodyPr/>
        <a:lstStyle/>
        <a:p>
          <a:endParaRPr lang="en-US"/>
        </a:p>
      </dgm:t>
    </dgm:pt>
    <dgm:pt modelId="{6AFF014B-A4C2-D74E-B669-A29FCD61871E}" type="sibTrans" cxnId="{0E43E089-A63C-FE4B-A5E0-36FB97104D98}">
      <dgm:prSet/>
      <dgm:spPr/>
      <dgm:t>
        <a:bodyPr/>
        <a:lstStyle/>
        <a:p>
          <a:endParaRPr lang="en-US"/>
        </a:p>
      </dgm:t>
    </dgm:pt>
    <dgm:pt modelId="{E333AAAE-EC5C-1F49-B82F-82922B914EB1}">
      <dgm:prSet phldrT="[Text]"/>
      <dgm:spPr/>
      <dgm:t>
        <a:bodyPr/>
        <a:lstStyle/>
        <a:p>
          <a:r>
            <a:rPr lang="en-US" dirty="0"/>
            <a:t>NFT are popularly implemented with the smart contract standards, ERC721 and ERC1155 in Ethereum</a:t>
          </a:r>
        </a:p>
      </dgm:t>
    </dgm:pt>
    <dgm:pt modelId="{608DCD49-8CC0-A941-8A01-B00DB5A454DA}" type="parTrans" cxnId="{E57CA2A5-B45A-FA4F-B1AF-3A4AD42F0D49}">
      <dgm:prSet/>
      <dgm:spPr/>
      <dgm:t>
        <a:bodyPr/>
        <a:lstStyle/>
        <a:p>
          <a:endParaRPr lang="en-US"/>
        </a:p>
      </dgm:t>
    </dgm:pt>
    <dgm:pt modelId="{B2EAAC1B-C919-C743-B09C-5B2997E45788}" type="sibTrans" cxnId="{E57CA2A5-B45A-FA4F-B1AF-3A4AD42F0D49}">
      <dgm:prSet/>
      <dgm:spPr/>
      <dgm:t>
        <a:bodyPr/>
        <a:lstStyle/>
        <a:p>
          <a:endParaRPr lang="en-US"/>
        </a:p>
      </dgm:t>
    </dgm:pt>
    <dgm:pt modelId="{B37F2EBF-DCCE-7743-8503-6B10AB26CB4A}">
      <dgm:prSet phldrT="[Text]"/>
      <dgm:spPr/>
      <dgm:t>
        <a:bodyPr/>
        <a:lstStyle/>
        <a:p>
          <a:r>
            <a:rPr lang="en-US" dirty="0"/>
            <a:t>Bitcoin’s version of NFT’s are called Ordinals</a:t>
          </a:r>
        </a:p>
      </dgm:t>
    </dgm:pt>
    <dgm:pt modelId="{E28C9169-98B3-1C48-8C5D-746CB96F6223}" type="parTrans" cxnId="{78DD0EA8-5420-9249-90A1-86243016B1D4}">
      <dgm:prSet/>
      <dgm:spPr/>
      <dgm:t>
        <a:bodyPr/>
        <a:lstStyle/>
        <a:p>
          <a:endParaRPr lang="en-US"/>
        </a:p>
      </dgm:t>
    </dgm:pt>
    <dgm:pt modelId="{3B6B4F03-F2E7-C04B-9014-D02B9BE9531E}" type="sibTrans" cxnId="{78DD0EA8-5420-9249-90A1-86243016B1D4}">
      <dgm:prSet/>
      <dgm:spPr/>
      <dgm:t>
        <a:bodyPr/>
        <a:lstStyle/>
        <a:p>
          <a:endParaRPr lang="en-US"/>
        </a:p>
      </dgm:t>
    </dgm:pt>
    <dgm:pt modelId="{C15C6A13-F8C5-0E4E-B894-A8CA69E1C1BF}">
      <dgm:prSet phldrT="[Text]"/>
      <dgm:spPr/>
      <dgm:t>
        <a:bodyPr/>
        <a:lstStyle/>
        <a:p>
          <a:r>
            <a:rPr lang="en-US"/>
            <a:t>The art or data for the NFT is not stored in the blockchain network, just the identifier to the art or data</a:t>
          </a:r>
          <a:endParaRPr lang="en-US" dirty="0"/>
        </a:p>
      </dgm:t>
    </dgm:pt>
    <dgm:pt modelId="{2094A40B-4813-CF4A-8032-CB395E3017D1}" type="parTrans" cxnId="{2095F2F5-9AB6-904E-8082-D4426807EA65}">
      <dgm:prSet/>
      <dgm:spPr/>
      <dgm:t>
        <a:bodyPr/>
        <a:lstStyle/>
        <a:p>
          <a:endParaRPr lang="en-US"/>
        </a:p>
      </dgm:t>
    </dgm:pt>
    <dgm:pt modelId="{E3DD764F-2244-DC49-8F4C-61F9EBA2136B}" type="sibTrans" cxnId="{2095F2F5-9AB6-904E-8082-D4426807EA65}">
      <dgm:prSet/>
      <dgm:spPr/>
      <dgm:t>
        <a:bodyPr/>
        <a:lstStyle/>
        <a:p>
          <a:endParaRPr lang="en-US"/>
        </a:p>
      </dgm:t>
    </dgm:pt>
    <dgm:pt modelId="{185FA7FD-3EF4-8A48-A946-AD4D430FE207}">
      <dgm:prSet phldrT="[Text]"/>
      <dgm:spPr/>
      <dgm:t>
        <a:bodyPr/>
        <a:lstStyle/>
        <a:p>
          <a:r>
            <a:rPr lang="en-US" dirty="0"/>
            <a:t>Most marketplaces use IPFS or </a:t>
          </a:r>
          <a:r>
            <a:rPr lang="en-US" dirty="0" err="1"/>
            <a:t>Arweave</a:t>
          </a:r>
          <a:endParaRPr lang="en-US" dirty="0"/>
        </a:p>
      </dgm:t>
    </dgm:pt>
    <dgm:pt modelId="{10CA7F1F-2539-9144-817A-0332B6F54421}" type="parTrans" cxnId="{55734B2C-841A-454A-B445-749AFEB59639}">
      <dgm:prSet/>
      <dgm:spPr/>
      <dgm:t>
        <a:bodyPr/>
        <a:lstStyle/>
        <a:p>
          <a:endParaRPr lang="en-US"/>
        </a:p>
      </dgm:t>
    </dgm:pt>
    <dgm:pt modelId="{C8F4CB9A-ED56-5E48-95E8-5E0674895431}" type="sibTrans" cxnId="{55734B2C-841A-454A-B445-749AFEB59639}">
      <dgm:prSet/>
      <dgm:spPr/>
      <dgm:t>
        <a:bodyPr/>
        <a:lstStyle/>
        <a:p>
          <a:endParaRPr lang="en-US"/>
        </a:p>
      </dgm:t>
    </dgm:pt>
    <dgm:pt modelId="{5C07391C-83D0-F04E-A6DE-2C86A7C7A007}" type="pres">
      <dgm:prSet presAssocID="{594378A7-F28D-084B-B8FA-5898DBFF59D4}" presName="linear" presStyleCnt="0">
        <dgm:presLayoutVars>
          <dgm:animLvl val="lvl"/>
          <dgm:resizeHandles val="exact"/>
        </dgm:presLayoutVars>
      </dgm:prSet>
      <dgm:spPr/>
    </dgm:pt>
    <dgm:pt modelId="{AFCA8305-0336-6D42-B7F2-5839D86D2D5C}" type="pres">
      <dgm:prSet presAssocID="{675A662D-49E2-2C49-AD27-F316F5C2870F}" presName="parentText" presStyleLbl="node1" presStyleIdx="0" presStyleCnt="4">
        <dgm:presLayoutVars>
          <dgm:chMax val="0"/>
          <dgm:bulletEnabled val="1"/>
        </dgm:presLayoutVars>
      </dgm:prSet>
      <dgm:spPr/>
    </dgm:pt>
    <dgm:pt modelId="{8AB7D359-5095-E940-A9E0-2D608AD61462}" type="pres">
      <dgm:prSet presAssocID="{6AFF014B-A4C2-D74E-B669-A29FCD61871E}" presName="spacer" presStyleCnt="0"/>
      <dgm:spPr/>
    </dgm:pt>
    <dgm:pt modelId="{B243D95C-5C1D-0744-B149-29B60527E771}" type="pres">
      <dgm:prSet presAssocID="{E333AAAE-EC5C-1F49-B82F-82922B914EB1}" presName="parentText" presStyleLbl="node1" presStyleIdx="1" presStyleCnt="4">
        <dgm:presLayoutVars>
          <dgm:chMax val="0"/>
          <dgm:bulletEnabled val="1"/>
        </dgm:presLayoutVars>
      </dgm:prSet>
      <dgm:spPr/>
    </dgm:pt>
    <dgm:pt modelId="{2D8602BA-2550-AD4A-AB99-D7D52C3AE316}" type="pres">
      <dgm:prSet presAssocID="{B2EAAC1B-C919-C743-B09C-5B2997E45788}" presName="spacer" presStyleCnt="0"/>
      <dgm:spPr/>
    </dgm:pt>
    <dgm:pt modelId="{099452FA-22B0-F844-9EEC-A5AD7A230C59}" type="pres">
      <dgm:prSet presAssocID="{C15C6A13-F8C5-0E4E-B894-A8CA69E1C1BF}" presName="parentText" presStyleLbl="node1" presStyleIdx="2" presStyleCnt="4">
        <dgm:presLayoutVars>
          <dgm:chMax val="0"/>
          <dgm:bulletEnabled val="1"/>
        </dgm:presLayoutVars>
      </dgm:prSet>
      <dgm:spPr/>
    </dgm:pt>
    <dgm:pt modelId="{CE1855C4-6D69-E647-8B8B-7C30983E8010}" type="pres">
      <dgm:prSet presAssocID="{C15C6A13-F8C5-0E4E-B894-A8CA69E1C1BF}" presName="childText" presStyleLbl="revTx" presStyleIdx="0" presStyleCnt="1">
        <dgm:presLayoutVars>
          <dgm:bulletEnabled val="1"/>
        </dgm:presLayoutVars>
      </dgm:prSet>
      <dgm:spPr/>
    </dgm:pt>
    <dgm:pt modelId="{5BB13076-B3FE-E940-B1C0-DD98A6957A2A}" type="pres">
      <dgm:prSet presAssocID="{B37F2EBF-DCCE-7743-8503-6B10AB26CB4A}" presName="parentText" presStyleLbl="node1" presStyleIdx="3" presStyleCnt="4">
        <dgm:presLayoutVars>
          <dgm:chMax val="0"/>
          <dgm:bulletEnabled val="1"/>
        </dgm:presLayoutVars>
      </dgm:prSet>
      <dgm:spPr/>
    </dgm:pt>
  </dgm:ptLst>
  <dgm:cxnLst>
    <dgm:cxn modelId="{578A3D0B-6A07-F24D-82DB-F6E4149F7FEA}" type="presOf" srcId="{675A662D-49E2-2C49-AD27-F316F5C2870F}" destId="{AFCA8305-0336-6D42-B7F2-5839D86D2D5C}" srcOrd="0" destOrd="0" presId="urn:microsoft.com/office/officeart/2005/8/layout/vList2"/>
    <dgm:cxn modelId="{55734B2C-841A-454A-B445-749AFEB59639}" srcId="{C15C6A13-F8C5-0E4E-B894-A8CA69E1C1BF}" destId="{185FA7FD-3EF4-8A48-A946-AD4D430FE207}" srcOrd="0" destOrd="0" parTransId="{10CA7F1F-2539-9144-817A-0332B6F54421}" sibTransId="{C8F4CB9A-ED56-5E48-95E8-5E0674895431}"/>
    <dgm:cxn modelId="{FC98F142-1DD3-5948-95EC-59CFC2F555DE}" type="presOf" srcId="{E333AAAE-EC5C-1F49-B82F-82922B914EB1}" destId="{B243D95C-5C1D-0744-B149-29B60527E771}" srcOrd="0" destOrd="0" presId="urn:microsoft.com/office/officeart/2005/8/layout/vList2"/>
    <dgm:cxn modelId="{75496853-BAE2-E447-828E-51FB13A5C9C0}" type="presOf" srcId="{594378A7-F28D-084B-B8FA-5898DBFF59D4}" destId="{5C07391C-83D0-F04E-A6DE-2C86A7C7A007}" srcOrd="0" destOrd="0" presId="urn:microsoft.com/office/officeart/2005/8/layout/vList2"/>
    <dgm:cxn modelId="{0E43E089-A63C-FE4B-A5E0-36FB97104D98}" srcId="{594378A7-F28D-084B-B8FA-5898DBFF59D4}" destId="{675A662D-49E2-2C49-AD27-F316F5C2870F}" srcOrd="0" destOrd="0" parTransId="{8B32E9AE-EA1F-D041-9489-660A5D98875C}" sibTransId="{6AFF014B-A4C2-D74E-B669-A29FCD61871E}"/>
    <dgm:cxn modelId="{E57CA2A5-B45A-FA4F-B1AF-3A4AD42F0D49}" srcId="{594378A7-F28D-084B-B8FA-5898DBFF59D4}" destId="{E333AAAE-EC5C-1F49-B82F-82922B914EB1}" srcOrd="1" destOrd="0" parTransId="{608DCD49-8CC0-A941-8A01-B00DB5A454DA}" sibTransId="{B2EAAC1B-C919-C743-B09C-5B2997E45788}"/>
    <dgm:cxn modelId="{78DD0EA8-5420-9249-90A1-86243016B1D4}" srcId="{594378A7-F28D-084B-B8FA-5898DBFF59D4}" destId="{B37F2EBF-DCCE-7743-8503-6B10AB26CB4A}" srcOrd="3" destOrd="0" parTransId="{E28C9169-98B3-1C48-8C5D-746CB96F6223}" sibTransId="{3B6B4F03-F2E7-C04B-9014-D02B9BE9531E}"/>
    <dgm:cxn modelId="{7B73B6BE-5A5F-A64A-8E1C-53EA83AE926E}" type="presOf" srcId="{185FA7FD-3EF4-8A48-A946-AD4D430FE207}" destId="{CE1855C4-6D69-E647-8B8B-7C30983E8010}" srcOrd="0" destOrd="0" presId="urn:microsoft.com/office/officeart/2005/8/layout/vList2"/>
    <dgm:cxn modelId="{EA68EDC5-1B26-504B-ADFC-2C29BF226FC7}" type="presOf" srcId="{C15C6A13-F8C5-0E4E-B894-A8CA69E1C1BF}" destId="{099452FA-22B0-F844-9EEC-A5AD7A230C59}" srcOrd="0" destOrd="0" presId="urn:microsoft.com/office/officeart/2005/8/layout/vList2"/>
    <dgm:cxn modelId="{22EBF1F1-6A8E-E945-88F4-28566B2DDA49}" type="presOf" srcId="{B37F2EBF-DCCE-7743-8503-6B10AB26CB4A}" destId="{5BB13076-B3FE-E940-B1C0-DD98A6957A2A}" srcOrd="0" destOrd="0" presId="urn:microsoft.com/office/officeart/2005/8/layout/vList2"/>
    <dgm:cxn modelId="{2095F2F5-9AB6-904E-8082-D4426807EA65}" srcId="{594378A7-F28D-084B-B8FA-5898DBFF59D4}" destId="{C15C6A13-F8C5-0E4E-B894-A8CA69E1C1BF}" srcOrd="2" destOrd="0" parTransId="{2094A40B-4813-CF4A-8032-CB395E3017D1}" sibTransId="{E3DD764F-2244-DC49-8F4C-61F9EBA2136B}"/>
    <dgm:cxn modelId="{C0D84EBD-A929-5148-95FC-194B234E3927}" type="presParOf" srcId="{5C07391C-83D0-F04E-A6DE-2C86A7C7A007}" destId="{AFCA8305-0336-6D42-B7F2-5839D86D2D5C}" srcOrd="0" destOrd="0" presId="urn:microsoft.com/office/officeart/2005/8/layout/vList2"/>
    <dgm:cxn modelId="{E97F7CCE-8BBA-F747-9EDA-5A00808B478F}" type="presParOf" srcId="{5C07391C-83D0-F04E-A6DE-2C86A7C7A007}" destId="{8AB7D359-5095-E940-A9E0-2D608AD61462}" srcOrd="1" destOrd="0" presId="urn:microsoft.com/office/officeart/2005/8/layout/vList2"/>
    <dgm:cxn modelId="{81D76C7F-9189-5E46-A490-B32773775B29}" type="presParOf" srcId="{5C07391C-83D0-F04E-A6DE-2C86A7C7A007}" destId="{B243D95C-5C1D-0744-B149-29B60527E771}" srcOrd="2" destOrd="0" presId="urn:microsoft.com/office/officeart/2005/8/layout/vList2"/>
    <dgm:cxn modelId="{5C2013A9-22F6-E74E-BC31-C53556CEB022}" type="presParOf" srcId="{5C07391C-83D0-F04E-A6DE-2C86A7C7A007}" destId="{2D8602BA-2550-AD4A-AB99-D7D52C3AE316}" srcOrd="3" destOrd="0" presId="urn:microsoft.com/office/officeart/2005/8/layout/vList2"/>
    <dgm:cxn modelId="{1EDE5AB6-0E99-DE42-9F33-106AACAA60F5}" type="presParOf" srcId="{5C07391C-83D0-F04E-A6DE-2C86A7C7A007}" destId="{099452FA-22B0-F844-9EEC-A5AD7A230C59}" srcOrd="4" destOrd="0" presId="urn:microsoft.com/office/officeart/2005/8/layout/vList2"/>
    <dgm:cxn modelId="{173D65EF-BA15-3040-8232-48B05C5D34D7}" type="presParOf" srcId="{5C07391C-83D0-F04E-A6DE-2C86A7C7A007}" destId="{CE1855C4-6D69-E647-8B8B-7C30983E8010}" srcOrd="5" destOrd="0" presId="urn:microsoft.com/office/officeart/2005/8/layout/vList2"/>
    <dgm:cxn modelId="{B079DBE4-BCEC-0C41-860F-FD67063EA3DD}" type="presParOf" srcId="{5C07391C-83D0-F04E-A6DE-2C86A7C7A007}" destId="{5BB13076-B3FE-E940-B1C0-DD98A6957A2A}"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8.xml><?xml version="1.0" encoding="utf-8"?>
<dgm:dataModel xmlns:dgm="http://schemas.openxmlformats.org/drawingml/2006/diagram" xmlns:a="http://schemas.openxmlformats.org/drawingml/2006/main">
  <dgm:ptLst>
    <dgm:pt modelId="{CE8DE78A-1576-9A42-98FC-6368225BE7E7}"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US"/>
        </a:p>
      </dgm:t>
    </dgm:pt>
    <dgm:pt modelId="{A93BA327-72F7-1E42-8A41-307998BC9FC7}">
      <dgm:prSet phldrT="[Text]"/>
      <dgm:spPr/>
      <dgm:t>
        <a:bodyPr/>
        <a:lstStyle/>
        <a:p>
          <a:r>
            <a:rPr lang="en-US" dirty="0"/>
            <a:t>Cryptocurrency Payments</a:t>
          </a:r>
        </a:p>
      </dgm:t>
    </dgm:pt>
    <dgm:pt modelId="{E5E27938-5D6E-A942-8416-75AF35142535}" type="parTrans" cxnId="{589EA523-39E7-0B46-ABCF-4A41A8A85666}">
      <dgm:prSet/>
      <dgm:spPr/>
      <dgm:t>
        <a:bodyPr/>
        <a:lstStyle/>
        <a:p>
          <a:endParaRPr lang="en-US"/>
        </a:p>
      </dgm:t>
    </dgm:pt>
    <dgm:pt modelId="{C8FB42A8-C1B8-3345-A973-87F9BB1300A6}" type="sibTrans" cxnId="{589EA523-39E7-0B46-ABCF-4A41A8A85666}">
      <dgm:prSet/>
      <dgm:spPr/>
      <dgm:t>
        <a:bodyPr/>
        <a:lstStyle/>
        <a:p>
          <a:endParaRPr lang="en-US"/>
        </a:p>
      </dgm:t>
    </dgm:pt>
    <dgm:pt modelId="{77E4B958-6543-FD47-ACD9-D3869ACD4E65}">
      <dgm:prSet phldrT="[Text]"/>
      <dgm:spPr/>
      <dgm:t>
        <a:bodyPr/>
        <a:lstStyle/>
        <a:p>
          <a:r>
            <a:rPr lang="en-US" dirty="0"/>
            <a:t>Wallets/Custody</a:t>
          </a:r>
        </a:p>
      </dgm:t>
    </dgm:pt>
    <dgm:pt modelId="{76CFB3F4-3FA1-0C48-912E-6A31CD8AD078}" type="parTrans" cxnId="{D3B05DAC-A7DE-4247-A733-C15FBE8A1B88}">
      <dgm:prSet/>
      <dgm:spPr/>
      <dgm:t>
        <a:bodyPr/>
        <a:lstStyle/>
        <a:p>
          <a:endParaRPr lang="en-US"/>
        </a:p>
      </dgm:t>
    </dgm:pt>
    <dgm:pt modelId="{FB56C7B8-96AA-F447-A5F8-B95469092380}" type="sibTrans" cxnId="{D3B05DAC-A7DE-4247-A733-C15FBE8A1B88}">
      <dgm:prSet/>
      <dgm:spPr/>
      <dgm:t>
        <a:bodyPr/>
        <a:lstStyle/>
        <a:p>
          <a:endParaRPr lang="en-US"/>
        </a:p>
      </dgm:t>
    </dgm:pt>
    <dgm:pt modelId="{7397C61F-2815-AB46-B10E-2E5F692112E8}">
      <dgm:prSet phldrT="[Text]"/>
      <dgm:spPr/>
      <dgm:t>
        <a:bodyPr/>
        <a:lstStyle/>
        <a:p>
          <a:r>
            <a:rPr lang="en-US" dirty="0"/>
            <a:t>Cryptocurrency Derivatives</a:t>
          </a:r>
        </a:p>
      </dgm:t>
    </dgm:pt>
    <dgm:pt modelId="{4E85A8DA-CE20-734A-AB9A-4A1ED3A34E0A}" type="parTrans" cxnId="{5FAB5676-0ADD-4849-B789-7DD22885DE7E}">
      <dgm:prSet/>
      <dgm:spPr/>
      <dgm:t>
        <a:bodyPr/>
        <a:lstStyle/>
        <a:p>
          <a:endParaRPr lang="en-US"/>
        </a:p>
      </dgm:t>
    </dgm:pt>
    <dgm:pt modelId="{7173F900-FA33-6948-9462-3CA7825B04BA}" type="sibTrans" cxnId="{5FAB5676-0ADD-4849-B789-7DD22885DE7E}">
      <dgm:prSet/>
      <dgm:spPr/>
      <dgm:t>
        <a:bodyPr/>
        <a:lstStyle/>
        <a:p>
          <a:endParaRPr lang="en-US"/>
        </a:p>
      </dgm:t>
    </dgm:pt>
    <dgm:pt modelId="{A7A6BF96-E407-5E49-8F6E-70BF2733B8A6}">
      <dgm:prSet phldrT="[Text]"/>
      <dgm:spPr/>
      <dgm:t>
        <a:bodyPr/>
        <a:lstStyle/>
        <a:p>
          <a:r>
            <a:rPr lang="en-US" dirty="0"/>
            <a:t>Decentralized Identity</a:t>
          </a:r>
        </a:p>
      </dgm:t>
    </dgm:pt>
    <dgm:pt modelId="{BCBD04E2-CCF5-144E-ACD0-4E5750B0DC39}" type="parTrans" cxnId="{B37605FC-2C40-324D-9789-7CC129676C26}">
      <dgm:prSet/>
      <dgm:spPr/>
      <dgm:t>
        <a:bodyPr/>
        <a:lstStyle/>
        <a:p>
          <a:endParaRPr lang="en-US"/>
        </a:p>
      </dgm:t>
    </dgm:pt>
    <dgm:pt modelId="{ADF9FDE2-3C4E-A046-98C4-77C1B4094D58}" type="sibTrans" cxnId="{B37605FC-2C40-324D-9789-7CC129676C26}">
      <dgm:prSet/>
      <dgm:spPr/>
      <dgm:t>
        <a:bodyPr/>
        <a:lstStyle/>
        <a:p>
          <a:endParaRPr lang="en-US"/>
        </a:p>
      </dgm:t>
    </dgm:pt>
    <dgm:pt modelId="{541EF2F4-FE92-7A45-95E5-4AE66E89E56E}">
      <dgm:prSet phldrT="[Text]"/>
      <dgm:spPr/>
      <dgm:t>
        <a:bodyPr/>
        <a:lstStyle/>
        <a:p>
          <a:r>
            <a:rPr lang="en-US" dirty="0"/>
            <a:t>Cross-Border Payments </a:t>
          </a:r>
        </a:p>
      </dgm:t>
    </dgm:pt>
    <dgm:pt modelId="{2F49F7B8-E53C-B84D-8E42-421893DF3A0F}" type="parTrans" cxnId="{B5876E10-E4BE-F84F-A0E2-B1586EFC8831}">
      <dgm:prSet/>
      <dgm:spPr/>
      <dgm:t>
        <a:bodyPr/>
        <a:lstStyle/>
        <a:p>
          <a:endParaRPr lang="en-US"/>
        </a:p>
      </dgm:t>
    </dgm:pt>
    <dgm:pt modelId="{ABDF0CBF-EC10-8342-BC1D-DCC536D968F7}" type="sibTrans" cxnId="{B5876E10-E4BE-F84F-A0E2-B1586EFC8831}">
      <dgm:prSet/>
      <dgm:spPr/>
      <dgm:t>
        <a:bodyPr/>
        <a:lstStyle/>
        <a:p>
          <a:endParaRPr lang="en-US"/>
        </a:p>
      </dgm:t>
    </dgm:pt>
    <dgm:pt modelId="{7CF1AB3A-D623-1C45-A7A0-D83C48D24FD1}">
      <dgm:prSet phldrT="[Text]"/>
      <dgm:spPr/>
      <dgm:t>
        <a:bodyPr/>
        <a:lstStyle/>
        <a:p>
          <a:r>
            <a:rPr lang="en-US" dirty="0"/>
            <a:t>Art &amp; Gaming NFTs</a:t>
          </a:r>
        </a:p>
      </dgm:t>
    </dgm:pt>
    <dgm:pt modelId="{B8798028-9A52-0D49-82EC-00DFACE35252}" type="parTrans" cxnId="{A265B665-6BDB-184D-B936-99EE9F5CB281}">
      <dgm:prSet/>
      <dgm:spPr/>
      <dgm:t>
        <a:bodyPr/>
        <a:lstStyle/>
        <a:p>
          <a:endParaRPr lang="en-US"/>
        </a:p>
      </dgm:t>
    </dgm:pt>
    <dgm:pt modelId="{C1942F84-EAE2-034C-998B-B8D158265695}" type="sibTrans" cxnId="{A265B665-6BDB-184D-B936-99EE9F5CB281}">
      <dgm:prSet/>
      <dgm:spPr/>
      <dgm:t>
        <a:bodyPr/>
        <a:lstStyle/>
        <a:p>
          <a:endParaRPr lang="en-US"/>
        </a:p>
      </dgm:t>
    </dgm:pt>
    <dgm:pt modelId="{194FD41A-A252-DB43-97C5-C736AEE9547A}">
      <dgm:prSet phldrT="[Text]"/>
      <dgm:spPr/>
      <dgm:t>
        <a:bodyPr/>
        <a:lstStyle/>
        <a:p>
          <a:r>
            <a:rPr lang="en-US" dirty="0"/>
            <a:t>Cryptocurrency Trading</a:t>
          </a:r>
        </a:p>
      </dgm:t>
    </dgm:pt>
    <dgm:pt modelId="{2BA51509-E533-F04E-861C-FED91AC59865}" type="parTrans" cxnId="{828D1914-3842-8E42-A64C-708E479410C8}">
      <dgm:prSet/>
      <dgm:spPr/>
      <dgm:t>
        <a:bodyPr/>
        <a:lstStyle/>
        <a:p>
          <a:endParaRPr lang="en-US"/>
        </a:p>
      </dgm:t>
    </dgm:pt>
    <dgm:pt modelId="{19CBA90D-3249-7741-AF47-91843CBBFF4A}" type="sibTrans" cxnId="{828D1914-3842-8E42-A64C-708E479410C8}">
      <dgm:prSet/>
      <dgm:spPr/>
      <dgm:t>
        <a:bodyPr/>
        <a:lstStyle/>
        <a:p>
          <a:endParaRPr lang="en-US"/>
        </a:p>
      </dgm:t>
    </dgm:pt>
    <dgm:pt modelId="{7DCD16C3-7EF1-FA48-BF68-A0A25A0B6D81}">
      <dgm:prSet phldrT="[Text]"/>
      <dgm:spPr/>
      <dgm:t>
        <a:bodyPr/>
        <a:lstStyle/>
        <a:p>
          <a:r>
            <a:rPr lang="en-US" dirty="0"/>
            <a:t>Fiat Payments</a:t>
          </a:r>
        </a:p>
      </dgm:t>
    </dgm:pt>
    <dgm:pt modelId="{2CFBC1BB-FB5A-BB4F-A678-37F102FA02B4}" type="sibTrans" cxnId="{FDCE1340-EB10-1B44-B840-FEEB865488A0}">
      <dgm:prSet/>
      <dgm:spPr/>
      <dgm:t>
        <a:bodyPr/>
        <a:lstStyle/>
        <a:p>
          <a:endParaRPr lang="en-US"/>
        </a:p>
      </dgm:t>
    </dgm:pt>
    <dgm:pt modelId="{9AA5DADD-F338-C84F-89F9-C89B5651971E}" type="parTrans" cxnId="{FDCE1340-EB10-1B44-B840-FEEB865488A0}">
      <dgm:prSet/>
      <dgm:spPr/>
      <dgm:t>
        <a:bodyPr/>
        <a:lstStyle/>
        <a:p>
          <a:endParaRPr lang="en-US"/>
        </a:p>
      </dgm:t>
    </dgm:pt>
    <dgm:pt modelId="{6BBAE0DD-DE08-F343-BB25-38D2C0FBA032}">
      <dgm:prSet phldrT="[Text]"/>
      <dgm:spPr/>
      <dgm:t>
        <a:bodyPr/>
        <a:lstStyle/>
        <a:p>
          <a:r>
            <a:rPr lang="en-US" dirty="0"/>
            <a:t>Tokenized Financial Assets</a:t>
          </a:r>
        </a:p>
      </dgm:t>
    </dgm:pt>
    <dgm:pt modelId="{3C19E006-7710-C442-80BF-02DAF777A15A}" type="parTrans" cxnId="{A1F9E2EC-89B7-C44B-90B6-5D63B13C918E}">
      <dgm:prSet/>
      <dgm:spPr/>
      <dgm:t>
        <a:bodyPr/>
        <a:lstStyle/>
        <a:p>
          <a:endParaRPr lang="en-US"/>
        </a:p>
      </dgm:t>
    </dgm:pt>
    <dgm:pt modelId="{57D0EC3D-AD48-ED47-9B9E-CC8E2EC4AB1F}" type="sibTrans" cxnId="{A1F9E2EC-89B7-C44B-90B6-5D63B13C918E}">
      <dgm:prSet/>
      <dgm:spPr/>
      <dgm:t>
        <a:bodyPr/>
        <a:lstStyle/>
        <a:p>
          <a:endParaRPr lang="en-US"/>
        </a:p>
      </dgm:t>
    </dgm:pt>
    <dgm:pt modelId="{D6B0D479-B4C1-F149-906E-4C47C04E2807}">
      <dgm:prSet phldrT="[Text]"/>
      <dgm:spPr/>
      <dgm:t>
        <a:bodyPr/>
        <a:lstStyle/>
        <a:p>
          <a:r>
            <a:rPr lang="en-US" dirty="0"/>
            <a:t>Liquidity Pools</a:t>
          </a:r>
        </a:p>
      </dgm:t>
    </dgm:pt>
    <dgm:pt modelId="{3885A989-31DC-A149-BE5F-AAC190075867}" type="parTrans" cxnId="{928E128B-0042-E048-B405-C4EA850F7489}">
      <dgm:prSet/>
      <dgm:spPr/>
      <dgm:t>
        <a:bodyPr/>
        <a:lstStyle/>
        <a:p>
          <a:endParaRPr lang="en-US"/>
        </a:p>
      </dgm:t>
    </dgm:pt>
    <dgm:pt modelId="{20471C17-987A-1744-BF48-332893FE2B67}" type="sibTrans" cxnId="{928E128B-0042-E048-B405-C4EA850F7489}">
      <dgm:prSet/>
      <dgm:spPr/>
      <dgm:t>
        <a:bodyPr/>
        <a:lstStyle/>
        <a:p>
          <a:endParaRPr lang="en-US"/>
        </a:p>
      </dgm:t>
    </dgm:pt>
    <dgm:pt modelId="{4C985BB9-4AF2-A744-A479-0C7BCCCB5069}">
      <dgm:prSet phldrT="[Text]"/>
      <dgm:spPr/>
      <dgm:t>
        <a:bodyPr/>
        <a:lstStyle/>
        <a:p>
          <a:r>
            <a:rPr lang="en-US" dirty="0"/>
            <a:t>Cryptocurrency Loans</a:t>
          </a:r>
        </a:p>
      </dgm:t>
    </dgm:pt>
    <dgm:pt modelId="{8DC095A9-B1E4-974C-9E0C-5A0ED60FE4D9}" type="parTrans" cxnId="{8F1679D8-7E18-734F-A4F4-2D9AA0897167}">
      <dgm:prSet/>
      <dgm:spPr/>
      <dgm:t>
        <a:bodyPr/>
        <a:lstStyle/>
        <a:p>
          <a:endParaRPr lang="en-US"/>
        </a:p>
      </dgm:t>
    </dgm:pt>
    <dgm:pt modelId="{6129F32F-EAAF-244A-A4AF-662C89236E1A}" type="sibTrans" cxnId="{8F1679D8-7E18-734F-A4F4-2D9AA0897167}">
      <dgm:prSet/>
      <dgm:spPr/>
      <dgm:t>
        <a:bodyPr/>
        <a:lstStyle/>
        <a:p>
          <a:endParaRPr lang="en-US"/>
        </a:p>
      </dgm:t>
    </dgm:pt>
    <dgm:pt modelId="{A1963529-0036-DF40-985B-3A1F4C4252FF}">
      <dgm:prSet phldrT="[Text]"/>
      <dgm:spPr>
        <a:noFill/>
      </dgm:spPr>
      <dgm:t>
        <a:bodyPr/>
        <a:lstStyle/>
        <a:p>
          <a:endParaRPr lang="en-US" dirty="0"/>
        </a:p>
      </dgm:t>
    </dgm:pt>
    <dgm:pt modelId="{4B48E9B9-0285-624C-8AF2-A3AB83B3C7C4}" type="sibTrans" cxnId="{2EB43F25-B0D6-D54B-A429-0608DA1DA09A}">
      <dgm:prSet/>
      <dgm:spPr/>
      <dgm:t>
        <a:bodyPr/>
        <a:lstStyle/>
        <a:p>
          <a:endParaRPr lang="en-US"/>
        </a:p>
      </dgm:t>
    </dgm:pt>
    <dgm:pt modelId="{F8430FB5-6760-AA4B-B0B8-AF9720EC49BE}" type="parTrans" cxnId="{2EB43F25-B0D6-D54B-A429-0608DA1DA09A}">
      <dgm:prSet/>
      <dgm:spPr/>
      <dgm:t>
        <a:bodyPr/>
        <a:lstStyle/>
        <a:p>
          <a:endParaRPr lang="en-US"/>
        </a:p>
      </dgm:t>
    </dgm:pt>
    <dgm:pt modelId="{D243931B-2246-FC4C-9550-8720AF3B739B}" type="pres">
      <dgm:prSet presAssocID="{CE8DE78A-1576-9A42-98FC-6368225BE7E7}" presName="diagram" presStyleCnt="0">
        <dgm:presLayoutVars>
          <dgm:dir/>
          <dgm:resizeHandles val="exact"/>
        </dgm:presLayoutVars>
      </dgm:prSet>
      <dgm:spPr/>
    </dgm:pt>
    <dgm:pt modelId="{568773C0-5BF5-6A4C-906A-55EF2BED29BC}" type="pres">
      <dgm:prSet presAssocID="{A93BA327-72F7-1E42-8A41-307998BC9FC7}" presName="node" presStyleLbl="node1" presStyleIdx="0" presStyleCnt="12">
        <dgm:presLayoutVars>
          <dgm:bulletEnabled val="1"/>
        </dgm:presLayoutVars>
      </dgm:prSet>
      <dgm:spPr/>
    </dgm:pt>
    <dgm:pt modelId="{3B9E460A-D738-4846-8085-74FD05B52A9C}" type="pres">
      <dgm:prSet presAssocID="{C8FB42A8-C1B8-3345-A973-87F9BB1300A6}" presName="sibTrans" presStyleCnt="0"/>
      <dgm:spPr/>
    </dgm:pt>
    <dgm:pt modelId="{68765BD8-E00B-774F-82E6-28A63668F3E0}" type="pres">
      <dgm:prSet presAssocID="{77E4B958-6543-FD47-ACD9-D3869ACD4E65}" presName="node" presStyleLbl="node1" presStyleIdx="1" presStyleCnt="12">
        <dgm:presLayoutVars>
          <dgm:bulletEnabled val="1"/>
        </dgm:presLayoutVars>
      </dgm:prSet>
      <dgm:spPr/>
    </dgm:pt>
    <dgm:pt modelId="{F2548CAD-A12C-F14C-8E03-97D1E472486A}" type="pres">
      <dgm:prSet presAssocID="{FB56C7B8-96AA-F447-A5F8-B95469092380}" presName="sibTrans" presStyleCnt="0"/>
      <dgm:spPr/>
    </dgm:pt>
    <dgm:pt modelId="{4F893437-F28F-E447-BEC9-05CA66537E3D}" type="pres">
      <dgm:prSet presAssocID="{7CF1AB3A-D623-1C45-A7A0-D83C48D24FD1}" presName="node" presStyleLbl="node1" presStyleIdx="2" presStyleCnt="12">
        <dgm:presLayoutVars>
          <dgm:bulletEnabled val="1"/>
        </dgm:presLayoutVars>
      </dgm:prSet>
      <dgm:spPr/>
    </dgm:pt>
    <dgm:pt modelId="{6460BEEF-1B74-4C49-AA9C-30B0F3230A0C}" type="pres">
      <dgm:prSet presAssocID="{C1942F84-EAE2-034C-998B-B8D158265695}" presName="sibTrans" presStyleCnt="0"/>
      <dgm:spPr/>
    </dgm:pt>
    <dgm:pt modelId="{E752D301-95B8-3E49-9825-BE27A17BCE56}" type="pres">
      <dgm:prSet presAssocID="{194FD41A-A252-DB43-97C5-C736AEE9547A}" presName="node" presStyleLbl="node1" presStyleIdx="3" presStyleCnt="12">
        <dgm:presLayoutVars>
          <dgm:bulletEnabled val="1"/>
        </dgm:presLayoutVars>
      </dgm:prSet>
      <dgm:spPr/>
    </dgm:pt>
    <dgm:pt modelId="{6D99EAB1-1FBF-8348-9EA5-01F584B475F5}" type="pres">
      <dgm:prSet presAssocID="{19CBA90D-3249-7741-AF47-91843CBBFF4A}" presName="sibTrans" presStyleCnt="0"/>
      <dgm:spPr/>
    </dgm:pt>
    <dgm:pt modelId="{941BB14C-C130-5D43-ADCF-B5EE64652B45}" type="pres">
      <dgm:prSet presAssocID="{7397C61F-2815-AB46-B10E-2E5F692112E8}" presName="node" presStyleLbl="node1" presStyleIdx="4" presStyleCnt="12">
        <dgm:presLayoutVars>
          <dgm:bulletEnabled val="1"/>
        </dgm:presLayoutVars>
      </dgm:prSet>
      <dgm:spPr/>
    </dgm:pt>
    <dgm:pt modelId="{33D634D8-C81D-7341-88DD-1F6B1CB7E128}" type="pres">
      <dgm:prSet presAssocID="{7173F900-FA33-6948-9462-3CA7825B04BA}" presName="sibTrans" presStyleCnt="0"/>
      <dgm:spPr/>
    </dgm:pt>
    <dgm:pt modelId="{53791A69-5D86-0A4D-95DB-4BEA656EFD0E}" type="pres">
      <dgm:prSet presAssocID="{4C985BB9-4AF2-A744-A479-0C7BCCCB5069}" presName="node" presStyleLbl="node1" presStyleIdx="5" presStyleCnt="12">
        <dgm:presLayoutVars>
          <dgm:bulletEnabled val="1"/>
        </dgm:presLayoutVars>
      </dgm:prSet>
      <dgm:spPr/>
    </dgm:pt>
    <dgm:pt modelId="{50FAD6F5-C96B-B146-9BE4-4C99CA156ABC}" type="pres">
      <dgm:prSet presAssocID="{6129F32F-EAAF-244A-A4AF-662C89236E1A}" presName="sibTrans" presStyleCnt="0"/>
      <dgm:spPr/>
    </dgm:pt>
    <dgm:pt modelId="{D50420B0-F8A5-5049-B419-DA1A7D8FEDD8}" type="pres">
      <dgm:prSet presAssocID="{D6B0D479-B4C1-F149-906E-4C47C04E2807}" presName="node" presStyleLbl="node1" presStyleIdx="6" presStyleCnt="12">
        <dgm:presLayoutVars>
          <dgm:bulletEnabled val="1"/>
        </dgm:presLayoutVars>
      </dgm:prSet>
      <dgm:spPr/>
    </dgm:pt>
    <dgm:pt modelId="{A9B513F9-01F6-6A42-9785-A6EE1030FA88}" type="pres">
      <dgm:prSet presAssocID="{20471C17-987A-1744-BF48-332893FE2B67}" presName="sibTrans" presStyleCnt="0"/>
      <dgm:spPr/>
    </dgm:pt>
    <dgm:pt modelId="{754CFBE5-3A8E-8744-AC44-6188E3BA766B}" type="pres">
      <dgm:prSet presAssocID="{A1963529-0036-DF40-985B-3A1F4C4252FF}" presName="node" presStyleLbl="node1" presStyleIdx="7" presStyleCnt="12">
        <dgm:presLayoutVars>
          <dgm:bulletEnabled val="1"/>
        </dgm:presLayoutVars>
      </dgm:prSet>
      <dgm:spPr/>
    </dgm:pt>
    <dgm:pt modelId="{B2DEDFA6-4F5B-494B-A7BF-7EB6DED77D55}" type="pres">
      <dgm:prSet presAssocID="{4B48E9B9-0285-624C-8AF2-A3AB83B3C7C4}" presName="sibTrans" presStyleCnt="0"/>
      <dgm:spPr/>
    </dgm:pt>
    <dgm:pt modelId="{81532A2E-EE12-2346-B4C7-282B3B6F6B84}" type="pres">
      <dgm:prSet presAssocID="{541EF2F4-FE92-7A45-95E5-4AE66E89E56E}" presName="node" presStyleLbl="node1" presStyleIdx="8" presStyleCnt="12">
        <dgm:presLayoutVars>
          <dgm:bulletEnabled val="1"/>
        </dgm:presLayoutVars>
      </dgm:prSet>
      <dgm:spPr/>
    </dgm:pt>
    <dgm:pt modelId="{E0A105F7-1B3A-5549-BA3F-385AF92A2E63}" type="pres">
      <dgm:prSet presAssocID="{ABDF0CBF-EC10-8342-BC1D-DCC536D968F7}" presName="sibTrans" presStyleCnt="0"/>
      <dgm:spPr/>
    </dgm:pt>
    <dgm:pt modelId="{DCA53E73-C7A0-624A-8EEC-58908FA2CB37}" type="pres">
      <dgm:prSet presAssocID="{6BBAE0DD-DE08-F343-BB25-38D2C0FBA032}" presName="node" presStyleLbl="node1" presStyleIdx="9" presStyleCnt="12">
        <dgm:presLayoutVars>
          <dgm:bulletEnabled val="1"/>
        </dgm:presLayoutVars>
      </dgm:prSet>
      <dgm:spPr/>
    </dgm:pt>
    <dgm:pt modelId="{8317AAF4-8578-CE4D-82B5-230758FABA95}" type="pres">
      <dgm:prSet presAssocID="{57D0EC3D-AD48-ED47-9B9E-CC8E2EC4AB1F}" presName="sibTrans" presStyleCnt="0"/>
      <dgm:spPr/>
    </dgm:pt>
    <dgm:pt modelId="{E981BE27-12F8-BF42-AD68-BC6A6F27C864}" type="pres">
      <dgm:prSet presAssocID="{7DCD16C3-7EF1-FA48-BF68-A0A25A0B6D81}" presName="node" presStyleLbl="node1" presStyleIdx="10" presStyleCnt="12">
        <dgm:presLayoutVars>
          <dgm:bulletEnabled val="1"/>
        </dgm:presLayoutVars>
      </dgm:prSet>
      <dgm:spPr/>
    </dgm:pt>
    <dgm:pt modelId="{792082F8-8335-2E42-90F0-EA48011A2D6C}" type="pres">
      <dgm:prSet presAssocID="{2CFBC1BB-FB5A-BB4F-A678-37F102FA02B4}" presName="sibTrans" presStyleCnt="0"/>
      <dgm:spPr/>
    </dgm:pt>
    <dgm:pt modelId="{4511FDCF-9921-8D4A-89CA-84215D153185}" type="pres">
      <dgm:prSet presAssocID="{A7A6BF96-E407-5E49-8F6E-70BF2733B8A6}" presName="node" presStyleLbl="node1" presStyleIdx="11" presStyleCnt="12">
        <dgm:presLayoutVars>
          <dgm:bulletEnabled val="1"/>
        </dgm:presLayoutVars>
      </dgm:prSet>
      <dgm:spPr/>
    </dgm:pt>
  </dgm:ptLst>
  <dgm:cxnLst>
    <dgm:cxn modelId="{C8ADCF00-3621-A145-97FA-EE54EBAE6C6F}" type="presOf" srcId="{CE8DE78A-1576-9A42-98FC-6368225BE7E7}" destId="{D243931B-2246-FC4C-9550-8720AF3B739B}" srcOrd="0" destOrd="0" presId="urn:microsoft.com/office/officeart/2005/8/layout/default"/>
    <dgm:cxn modelId="{28C2800A-9E3C-C945-86E7-B0B160B24B1B}" type="presOf" srcId="{A1963529-0036-DF40-985B-3A1F4C4252FF}" destId="{754CFBE5-3A8E-8744-AC44-6188E3BA766B}" srcOrd="0" destOrd="0" presId="urn:microsoft.com/office/officeart/2005/8/layout/default"/>
    <dgm:cxn modelId="{B5876E10-E4BE-F84F-A0E2-B1586EFC8831}" srcId="{CE8DE78A-1576-9A42-98FC-6368225BE7E7}" destId="{541EF2F4-FE92-7A45-95E5-4AE66E89E56E}" srcOrd="8" destOrd="0" parTransId="{2F49F7B8-E53C-B84D-8E42-421893DF3A0F}" sibTransId="{ABDF0CBF-EC10-8342-BC1D-DCC536D968F7}"/>
    <dgm:cxn modelId="{828D1914-3842-8E42-A64C-708E479410C8}" srcId="{CE8DE78A-1576-9A42-98FC-6368225BE7E7}" destId="{194FD41A-A252-DB43-97C5-C736AEE9547A}" srcOrd="3" destOrd="0" parTransId="{2BA51509-E533-F04E-861C-FED91AC59865}" sibTransId="{19CBA90D-3249-7741-AF47-91843CBBFF4A}"/>
    <dgm:cxn modelId="{589EA523-39E7-0B46-ABCF-4A41A8A85666}" srcId="{CE8DE78A-1576-9A42-98FC-6368225BE7E7}" destId="{A93BA327-72F7-1E42-8A41-307998BC9FC7}" srcOrd="0" destOrd="0" parTransId="{E5E27938-5D6E-A942-8416-75AF35142535}" sibTransId="{C8FB42A8-C1B8-3345-A973-87F9BB1300A6}"/>
    <dgm:cxn modelId="{2EB43F25-B0D6-D54B-A429-0608DA1DA09A}" srcId="{CE8DE78A-1576-9A42-98FC-6368225BE7E7}" destId="{A1963529-0036-DF40-985B-3A1F4C4252FF}" srcOrd="7" destOrd="0" parTransId="{F8430FB5-6760-AA4B-B0B8-AF9720EC49BE}" sibTransId="{4B48E9B9-0285-624C-8AF2-A3AB83B3C7C4}"/>
    <dgm:cxn modelId="{9CBAF32A-B392-3248-A0E9-3EC3B80F5DB1}" type="presOf" srcId="{194FD41A-A252-DB43-97C5-C736AEE9547A}" destId="{E752D301-95B8-3E49-9825-BE27A17BCE56}" srcOrd="0" destOrd="0" presId="urn:microsoft.com/office/officeart/2005/8/layout/default"/>
    <dgm:cxn modelId="{42383431-3BA6-274C-8A9D-6454570C0266}" type="presOf" srcId="{A7A6BF96-E407-5E49-8F6E-70BF2733B8A6}" destId="{4511FDCF-9921-8D4A-89CA-84215D153185}" srcOrd="0" destOrd="0" presId="urn:microsoft.com/office/officeart/2005/8/layout/default"/>
    <dgm:cxn modelId="{11F87138-F696-CF49-8576-F191A4732C9D}" type="presOf" srcId="{7CF1AB3A-D623-1C45-A7A0-D83C48D24FD1}" destId="{4F893437-F28F-E447-BEC9-05CA66537E3D}" srcOrd="0" destOrd="0" presId="urn:microsoft.com/office/officeart/2005/8/layout/default"/>
    <dgm:cxn modelId="{FDCE1340-EB10-1B44-B840-FEEB865488A0}" srcId="{CE8DE78A-1576-9A42-98FC-6368225BE7E7}" destId="{7DCD16C3-7EF1-FA48-BF68-A0A25A0B6D81}" srcOrd="10" destOrd="0" parTransId="{9AA5DADD-F338-C84F-89F9-C89B5651971E}" sibTransId="{2CFBC1BB-FB5A-BB4F-A678-37F102FA02B4}"/>
    <dgm:cxn modelId="{8F8E544C-A5F9-DC4D-9FCD-D145B8AF1038}" type="presOf" srcId="{D6B0D479-B4C1-F149-906E-4C47C04E2807}" destId="{D50420B0-F8A5-5049-B419-DA1A7D8FEDD8}" srcOrd="0" destOrd="0" presId="urn:microsoft.com/office/officeart/2005/8/layout/default"/>
    <dgm:cxn modelId="{0292695A-7F9E-F947-8690-ACD2F416C405}" type="presOf" srcId="{7397C61F-2815-AB46-B10E-2E5F692112E8}" destId="{941BB14C-C130-5D43-ADCF-B5EE64652B45}" srcOrd="0" destOrd="0" presId="urn:microsoft.com/office/officeart/2005/8/layout/default"/>
    <dgm:cxn modelId="{A265B665-6BDB-184D-B936-99EE9F5CB281}" srcId="{CE8DE78A-1576-9A42-98FC-6368225BE7E7}" destId="{7CF1AB3A-D623-1C45-A7A0-D83C48D24FD1}" srcOrd="2" destOrd="0" parTransId="{B8798028-9A52-0D49-82EC-00DFACE35252}" sibTransId="{C1942F84-EAE2-034C-998B-B8D158265695}"/>
    <dgm:cxn modelId="{5FAB5676-0ADD-4849-B789-7DD22885DE7E}" srcId="{CE8DE78A-1576-9A42-98FC-6368225BE7E7}" destId="{7397C61F-2815-AB46-B10E-2E5F692112E8}" srcOrd="4" destOrd="0" parTransId="{4E85A8DA-CE20-734A-AB9A-4A1ED3A34E0A}" sibTransId="{7173F900-FA33-6948-9462-3CA7825B04BA}"/>
    <dgm:cxn modelId="{750C217B-2388-8944-B867-95494ECCC07D}" type="presOf" srcId="{A93BA327-72F7-1E42-8A41-307998BC9FC7}" destId="{568773C0-5BF5-6A4C-906A-55EF2BED29BC}" srcOrd="0" destOrd="0" presId="urn:microsoft.com/office/officeart/2005/8/layout/default"/>
    <dgm:cxn modelId="{2734AB81-7B88-5548-BF2F-429BD8A5474F}" type="presOf" srcId="{6BBAE0DD-DE08-F343-BB25-38D2C0FBA032}" destId="{DCA53E73-C7A0-624A-8EEC-58908FA2CB37}" srcOrd="0" destOrd="0" presId="urn:microsoft.com/office/officeart/2005/8/layout/default"/>
    <dgm:cxn modelId="{928E128B-0042-E048-B405-C4EA850F7489}" srcId="{CE8DE78A-1576-9A42-98FC-6368225BE7E7}" destId="{D6B0D479-B4C1-F149-906E-4C47C04E2807}" srcOrd="6" destOrd="0" parTransId="{3885A989-31DC-A149-BE5F-AAC190075867}" sibTransId="{20471C17-987A-1744-BF48-332893FE2B67}"/>
    <dgm:cxn modelId="{FF7A10A2-A1C6-8E46-A822-C28099560859}" type="presOf" srcId="{7DCD16C3-7EF1-FA48-BF68-A0A25A0B6D81}" destId="{E981BE27-12F8-BF42-AD68-BC6A6F27C864}" srcOrd="0" destOrd="0" presId="urn:microsoft.com/office/officeart/2005/8/layout/default"/>
    <dgm:cxn modelId="{D3B05DAC-A7DE-4247-A733-C15FBE8A1B88}" srcId="{CE8DE78A-1576-9A42-98FC-6368225BE7E7}" destId="{77E4B958-6543-FD47-ACD9-D3869ACD4E65}" srcOrd="1" destOrd="0" parTransId="{76CFB3F4-3FA1-0C48-912E-6A31CD8AD078}" sibTransId="{FB56C7B8-96AA-F447-A5F8-B95469092380}"/>
    <dgm:cxn modelId="{1C44D6C7-28D0-204A-A775-7ED907A945C8}" type="presOf" srcId="{4C985BB9-4AF2-A744-A479-0C7BCCCB5069}" destId="{53791A69-5D86-0A4D-95DB-4BEA656EFD0E}" srcOrd="0" destOrd="0" presId="urn:microsoft.com/office/officeart/2005/8/layout/default"/>
    <dgm:cxn modelId="{8F1679D8-7E18-734F-A4F4-2D9AA0897167}" srcId="{CE8DE78A-1576-9A42-98FC-6368225BE7E7}" destId="{4C985BB9-4AF2-A744-A479-0C7BCCCB5069}" srcOrd="5" destOrd="0" parTransId="{8DC095A9-B1E4-974C-9E0C-5A0ED60FE4D9}" sibTransId="{6129F32F-EAAF-244A-A4AF-662C89236E1A}"/>
    <dgm:cxn modelId="{A1F9E2EC-89B7-C44B-90B6-5D63B13C918E}" srcId="{CE8DE78A-1576-9A42-98FC-6368225BE7E7}" destId="{6BBAE0DD-DE08-F343-BB25-38D2C0FBA032}" srcOrd="9" destOrd="0" parTransId="{3C19E006-7710-C442-80BF-02DAF777A15A}" sibTransId="{57D0EC3D-AD48-ED47-9B9E-CC8E2EC4AB1F}"/>
    <dgm:cxn modelId="{F2E791EF-90FA-A546-B5F2-A283C109DD8C}" type="presOf" srcId="{77E4B958-6543-FD47-ACD9-D3869ACD4E65}" destId="{68765BD8-E00B-774F-82E6-28A63668F3E0}" srcOrd="0" destOrd="0" presId="urn:microsoft.com/office/officeart/2005/8/layout/default"/>
    <dgm:cxn modelId="{A1F109FA-FE2A-4A40-A225-AAE212A3CB7C}" type="presOf" srcId="{541EF2F4-FE92-7A45-95E5-4AE66E89E56E}" destId="{81532A2E-EE12-2346-B4C7-282B3B6F6B84}" srcOrd="0" destOrd="0" presId="urn:microsoft.com/office/officeart/2005/8/layout/default"/>
    <dgm:cxn modelId="{B37605FC-2C40-324D-9789-7CC129676C26}" srcId="{CE8DE78A-1576-9A42-98FC-6368225BE7E7}" destId="{A7A6BF96-E407-5E49-8F6E-70BF2733B8A6}" srcOrd="11" destOrd="0" parTransId="{BCBD04E2-CCF5-144E-ACD0-4E5750B0DC39}" sibTransId="{ADF9FDE2-3C4E-A046-98C4-77C1B4094D58}"/>
    <dgm:cxn modelId="{E0C81A8C-1427-EE49-9461-2A40FC23AC6D}" type="presParOf" srcId="{D243931B-2246-FC4C-9550-8720AF3B739B}" destId="{568773C0-5BF5-6A4C-906A-55EF2BED29BC}" srcOrd="0" destOrd="0" presId="urn:microsoft.com/office/officeart/2005/8/layout/default"/>
    <dgm:cxn modelId="{97919398-CDB8-804E-8312-DF77D5CAB2B1}" type="presParOf" srcId="{D243931B-2246-FC4C-9550-8720AF3B739B}" destId="{3B9E460A-D738-4846-8085-74FD05B52A9C}" srcOrd="1" destOrd="0" presId="urn:microsoft.com/office/officeart/2005/8/layout/default"/>
    <dgm:cxn modelId="{89236B46-4378-C641-B958-FE22E5DC7C41}" type="presParOf" srcId="{D243931B-2246-FC4C-9550-8720AF3B739B}" destId="{68765BD8-E00B-774F-82E6-28A63668F3E0}" srcOrd="2" destOrd="0" presId="urn:microsoft.com/office/officeart/2005/8/layout/default"/>
    <dgm:cxn modelId="{01F51743-11A1-F74E-AB84-4BE42D34DB36}" type="presParOf" srcId="{D243931B-2246-FC4C-9550-8720AF3B739B}" destId="{F2548CAD-A12C-F14C-8E03-97D1E472486A}" srcOrd="3" destOrd="0" presId="urn:microsoft.com/office/officeart/2005/8/layout/default"/>
    <dgm:cxn modelId="{10AA121C-786A-1445-BC3D-4B4A91D54A17}" type="presParOf" srcId="{D243931B-2246-FC4C-9550-8720AF3B739B}" destId="{4F893437-F28F-E447-BEC9-05CA66537E3D}" srcOrd="4" destOrd="0" presId="urn:microsoft.com/office/officeart/2005/8/layout/default"/>
    <dgm:cxn modelId="{A42CBEDC-1958-794A-B34C-1AC0DF66FF97}" type="presParOf" srcId="{D243931B-2246-FC4C-9550-8720AF3B739B}" destId="{6460BEEF-1B74-4C49-AA9C-30B0F3230A0C}" srcOrd="5" destOrd="0" presId="urn:microsoft.com/office/officeart/2005/8/layout/default"/>
    <dgm:cxn modelId="{3C1D936B-5E21-DA4A-8829-9CFB5A18BA43}" type="presParOf" srcId="{D243931B-2246-FC4C-9550-8720AF3B739B}" destId="{E752D301-95B8-3E49-9825-BE27A17BCE56}" srcOrd="6" destOrd="0" presId="urn:microsoft.com/office/officeart/2005/8/layout/default"/>
    <dgm:cxn modelId="{4CAEF3C8-2EA5-704E-A21D-8BF390C098B0}" type="presParOf" srcId="{D243931B-2246-FC4C-9550-8720AF3B739B}" destId="{6D99EAB1-1FBF-8348-9EA5-01F584B475F5}" srcOrd="7" destOrd="0" presId="urn:microsoft.com/office/officeart/2005/8/layout/default"/>
    <dgm:cxn modelId="{730172BC-6701-AD40-9129-630F1A0177AD}" type="presParOf" srcId="{D243931B-2246-FC4C-9550-8720AF3B739B}" destId="{941BB14C-C130-5D43-ADCF-B5EE64652B45}" srcOrd="8" destOrd="0" presId="urn:microsoft.com/office/officeart/2005/8/layout/default"/>
    <dgm:cxn modelId="{7DFE2F1C-81A9-F441-945B-0303189E51EF}" type="presParOf" srcId="{D243931B-2246-FC4C-9550-8720AF3B739B}" destId="{33D634D8-C81D-7341-88DD-1F6B1CB7E128}" srcOrd="9" destOrd="0" presId="urn:microsoft.com/office/officeart/2005/8/layout/default"/>
    <dgm:cxn modelId="{280C8A02-4DC5-A14B-B1E2-C758F76BC8A2}" type="presParOf" srcId="{D243931B-2246-FC4C-9550-8720AF3B739B}" destId="{53791A69-5D86-0A4D-95DB-4BEA656EFD0E}" srcOrd="10" destOrd="0" presId="urn:microsoft.com/office/officeart/2005/8/layout/default"/>
    <dgm:cxn modelId="{829AB29D-05E2-7E41-9919-1520B92E91A0}" type="presParOf" srcId="{D243931B-2246-FC4C-9550-8720AF3B739B}" destId="{50FAD6F5-C96B-B146-9BE4-4C99CA156ABC}" srcOrd="11" destOrd="0" presId="urn:microsoft.com/office/officeart/2005/8/layout/default"/>
    <dgm:cxn modelId="{A53E42FE-307B-E547-B6D2-8FBB7432FC80}" type="presParOf" srcId="{D243931B-2246-FC4C-9550-8720AF3B739B}" destId="{D50420B0-F8A5-5049-B419-DA1A7D8FEDD8}" srcOrd="12" destOrd="0" presId="urn:microsoft.com/office/officeart/2005/8/layout/default"/>
    <dgm:cxn modelId="{571028B5-13D2-C246-8D2B-217FFA3C9DFE}" type="presParOf" srcId="{D243931B-2246-FC4C-9550-8720AF3B739B}" destId="{A9B513F9-01F6-6A42-9785-A6EE1030FA88}" srcOrd="13" destOrd="0" presId="urn:microsoft.com/office/officeart/2005/8/layout/default"/>
    <dgm:cxn modelId="{BFC95072-FBCB-4D46-96F0-97C4575D11E1}" type="presParOf" srcId="{D243931B-2246-FC4C-9550-8720AF3B739B}" destId="{754CFBE5-3A8E-8744-AC44-6188E3BA766B}" srcOrd="14" destOrd="0" presId="urn:microsoft.com/office/officeart/2005/8/layout/default"/>
    <dgm:cxn modelId="{127842DC-D77A-614D-B3A1-BA5E170A824F}" type="presParOf" srcId="{D243931B-2246-FC4C-9550-8720AF3B739B}" destId="{B2DEDFA6-4F5B-494B-A7BF-7EB6DED77D55}" srcOrd="15" destOrd="0" presId="urn:microsoft.com/office/officeart/2005/8/layout/default"/>
    <dgm:cxn modelId="{35A1603B-BF50-F540-81AC-4AB91292C40D}" type="presParOf" srcId="{D243931B-2246-FC4C-9550-8720AF3B739B}" destId="{81532A2E-EE12-2346-B4C7-282B3B6F6B84}" srcOrd="16" destOrd="0" presId="urn:microsoft.com/office/officeart/2005/8/layout/default"/>
    <dgm:cxn modelId="{F1A3CFB6-D975-3644-BDCD-907D87ACB88A}" type="presParOf" srcId="{D243931B-2246-FC4C-9550-8720AF3B739B}" destId="{E0A105F7-1B3A-5549-BA3F-385AF92A2E63}" srcOrd="17" destOrd="0" presId="urn:microsoft.com/office/officeart/2005/8/layout/default"/>
    <dgm:cxn modelId="{4D5439D2-201C-1C47-A168-7725AF307700}" type="presParOf" srcId="{D243931B-2246-FC4C-9550-8720AF3B739B}" destId="{DCA53E73-C7A0-624A-8EEC-58908FA2CB37}" srcOrd="18" destOrd="0" presId="urn:microsoft.com/office/officeart/2005/8/layout/default"/>
    <dgm:cxn modelId="{3CD7E529-5C1E-F54B-9C52-D746F722DADB}" type="presParOf" srcId="{D243931B-2246-FC4C-9550-8720AF3B739B}" destId="{8317AAF4-8578-CE4D-82B5-230758FABA95}" srcOrd="19" destOrd="0" presId="urn:microsoft.com/office/officeart/2005/8/layout/default"/>
    <dgm:cxn modelId="{F458A551-490D-734F-9DA5-04DC19C5A80F}" type="presParOf" srcId="{D243931B-2246-FC4C-9550-8720AF3B739B}" destId="{E981BE27-12F8-BF42-AD68-BC6A6F27C864}" srcOrd="20" destOrd="0" presId="urn:microsoft.com/office/officeart/2005/8/layout/default"/>
    <dgm:cxn modelId="{FFAEF76B-65FB-6044-8AC6-750CEFC39C9F}" type="presParOf" srcId="{D243931B-2246-FC4C-9550-8720AF3B739B}" destId="{792082F8-8335-2E42-90F0-EA48011A2D6C}" srcOrd="21" destOrd="0" presId="urn:microsoft.com/office/officeart/2005/8/layout/default"/>
    <dgm:cxn modelId="{39743B2F-4A2E-A447-955A-6D41DB28D1C6}" type="presParOf" srcId="{D243931B-2246-FC4C-9550-8720AF3B739B}" destId="{4511FDCF-9921-8D4A-89CA-84215D153185}"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86427FE-EE5E-4B43-9AC5-7A3993CF750D}" type="doc">
      <dgm:prSet loTypeId="urn:microsoft.com/office/officeart/2005/8/layout/vList2" loCatId="" qsTypeId="urn:microsoft.com/office/officeart/2005/8/quickstyle/simple1" qsCatId="simple" csTypeId="urn:microsoft.com/office/officeart/2005/8/colors/accent0_3" csCatId="mainScheme" phldr="1"/>
      <dgm:spPr/>
      <dgm:t>
        <a:bodyPr/>
        <a:lstStyle/>
        <a:p>
          <a:endParaRPr lang="en-US"/>
        </a:p>
      </dgm:t>
    </dgm:pt>
    <dgm:pt modelId="{9BEBC8FB-AE00-C748-B3EF-617AF67ECB8E}">
      <dgm:prSet phldrT="[Text]"/>
      <dgm:spPr/>
      <dgm:t>
        <a:bodyPr/>
        <a:lstStyle/>
        <a:p>
          <a:r>
            <a:rPr lang="en-US" dirty="0"/>
            <a:t>To promote UST usage, a savings protocol called Anchor offered 20% interest on UST</a:t>
          </a:r>
        </a:p>
      </dgm:t>
    </dgm:pt>
    <dgm:pt modelId="{4B54BCEE-B530-B84C-9724-181A218894E4}" type="parTrans" cxnId="{780A3575-BDB5-F741-A3CA-020CB3CEACAE}">
      <dgm:prSet/>
      <dgm:spPr/>
      <dgm:t>
        <a:bodyPr/>
        <a:lstStyle/>
        <a:p>
          <a:endParaRPr lang="en-US"/>
        </a:p>
      </dgm:t>
    </dgm:pt>
    <dgm:pt modelId="{EE61B383-C24E-3B4E-ABB9-730A6CAC9CE5}" type="sibTrans" cxnId="{780A3575-BDB5-F741-A3CA-020CB3CEACAE}">
      <dgm:prSet/>
      <dgm:spPr/>
      <dgm:t>
        <a:bodyPr/>
        <a:lstStyle/>
        <a:p>
          <a:endParaRPr lang="en-US"/>
        </a:p>
      </dgm:t>
    </dgm:pt>
    <dgm:pt modelId="{71B5F11B-DD3C-5F4A-AAAE-663AA0FA3CBC}">
      <dgm:prSet phldrT="[Text]"/>
      <dgm:spPr/>
      <dgm:t>
        <a:bodyPr/>
        <a:lstStyle/>
        <a:p>
          <a:r>
            <a:rPr lang="en-US" dirty="0"/>
            <a:t>At its peak UST had over $18B in circulating supply and Anchor had over $15B in Total Value Locked (TVL)</a:t>
          </a:r>
        </a:p>
      </dgm:t>
    </dgm:pt>
    <dgm:pt modelId="{24BE9072-88FD-504D-9BFE-FB7DAC134F43}" type="parTrans" cxnId="{A044D471-6ABC-4E4D-B3CD-8B9909D14D89}">
      <dgm:prSet/>
      <dgm:spPr/>
      <dgm:t>
        <a:bodyPr/>
        <a:lstStyle/>
        <a:p>
          <a:endParaRPr lang="en-US"/>
        </a:p>
      </dgm:t>
    </dgm:pt>
    <dgm:pt modelId="{70500AE8-BC63-7749-961B-4A2043664635}" type="sibTrans" cxnId="{A044D471-6ABC-4E4D-B3CD-8B9909D14D89}">
      <dgm:prSet/>
      <dgm:spPr/>
      <dgm:t>
        <a:bodyPr/>
        <a:lstStyle/>
        <a:p>
          <a:endParaRPr lang="en-US"/>
        </a:p>
      </dgm:t>
    </dgm:pt>
    <dgm:pt modelId="{785E7EAE-6F2F-0548-927A-BD1FBF7F497A}">
      <dgm:prSet phldrT="[Text]"/>
      <dgm:spPr/>
      <dgm:t>
        <a:bodyPr/>
        <a:lstStyle/>
        <a:p>
          <a:r>
            <a:rPr lang="en-US" dirty="0"/>
            <a:t>Luna Foundation Guard (LFG), a non-profit bought over $3 billion in Bitcoin</a:t>
          </a:r>
        </a:p>
      </dgm:t>
    </dgm:pt>
    <dgm:pt modelId="{A012C2C7-4777-CE42-B390-D2683240129A}" type="parTrans" cxnId="{FC628FCD-DD10-3642-AA3E-71E7FC28F38C}">
      <dgm:prSet/>
      <dgm:spPr/>
      <dgm:t>
        <a:bodyPr/>
        <a:lstStyle/>
        <a:p>
          <a:endParaRPr lang="en-US"/>
        </a:p>
      </dgm:t>
    </dgm:pt>
    <dgm:pt modelId="{502E9310-FE5F-6042-B62A-D33C6688BC04}" type="sibTrans" cxnId="{FC628FCD-DD10-3642-AA3E-71E7FC28F38C}">
      <dgm:prSet/>
      <dgm:spPr/>
      <dgm:t>
        <a:bodyPr/>
        <a:lstStyle/>
        <a:p>
          <a:endParaRPr lang="en-US"/>
        </a:p>
      </dgm:t>
    </dgm:pt>
    <dgm:pt modelId="{C14630FB-CB76-7446-9E98-7A5A460A5801}">
      <dgm:prSet phldrT="[Text]"/>
      <dgm:spPr/>
      <dgm:t>
        <a:bodyPr/>
        <a:lstStyle/>
        <a:p>
          <a:r>
            <a:rPr lang="en-US" dirty="0"/>
            <a:t>Bitcoin's value decreased because it was used to recover Terra</a:t>
          </a:r>
        </a:p>
      </dgm:t>
    </dgm:pt>
    <dgm:pt modelId="{7B355AA3-9A00-E64C-AFA1-5540CE3CC0B3}" type="parTrans" cxnId="{B56D8718-2E32-7C4D-900D-CCFAC313A67E}">
      <dgm:prSet/>
      <dgm:spPr/>
      <dgm:t>
        <a:bodyPr/>
        <a:lstStyle/>
        <a:p>
          <a:endParaRPr lang="en-US"/>
        </a:p>
      </dgm:t>
    </dgm:pt>
    <dgm:pt modelId="{39E9B18B-0A75-C84A-8CA2-8EED69DFEC58}" type="sibTrans" cxnId="{B56D8718-2E32-7C4D-900D-CCFAC313A67E}">
      <dgm:prSet/>
      <dgm:spPr/>
      <dgm:t>
        <a:bodyPr/>
        <a:lstStyle/>
        <a:p>
          <a:endParaRPr lang="en-US"/>
        </a:p>
      </dgm:t>
    </dgm:pt>
    <dgm:pt modelId="{92FB45AB-DFE5-4841-8A9C-1B17DD828292}">
      <dgm:prSet phldrT="[Text]"/>
      <dgm:spPr/>
      <dgm:t>
        <a:bodyPr/>
        <a:lstStyle/>
        <a:p>
          <a:r>
            <a:rPr lang="en-US" dirty="0"/>
            <a:t>Taking profits in </a:t>
          </a:r>
          <a:r>
            <a:rPr lang="en-US" dirty="0" err="1"/>
            <a:t>stablecoins</a:t>
          </a:r>
          <a:r>
            <a:rPr lang="en-US" dirty="0"/>
            <a:t> like UST is popular way for traders keep money the ecosystem, and avoid centralized exchanges</a:t>
          </a:r>
        </a:p>
      </dgm:t>
    </dgm:pt>
    <dgm:pt modelId="{710CD782-8C0E-B144-9906-9559E136DCF8}" type="parTrans" cxnId="{720A20B5-A99B-D942-B676-60087DE4528A}">
      <dgm:prSet/>
      <dgm:spPr/>
      <dgm:t>
        <a:bodyPr/>
        <a:lstStyle/>
        <a:p>
          <a:endParaRPr lang="en-US"/>
        </a:p>
      </dgm:t>
    </dgm:pt>
    <dgm:pt modelId="{0C2C1776-55A9-3F4C-804A-C4B3D165DFAA}" type="sibTrans" cxnId="{720A20B5-A99B-D942-B676-60087DE4528A}">
      <dgm:prSet/>
      <dgm:spPr/>
      <dgm:t>
        <a:bodyPr/>
        <a:lstStyle/>
        <a:p>
          <a:endParaRPr lang="en-US"/>
        </a:p>
      </dgm:t>
    </dgm:pt>
    <dgm:pt modelId="{F5FC9CE1-9FE9-0749-AA08-D9EB56715997}">
      <dgm:prSet phldrT="[Text]"/>
      <dgm:spPr/>
      <dgm:t>
        <a:bodyPr/>
        <a:lstStyle/>
        <a:p>
          <a:r>
            <a:rPr lang="en-US" dirty="0"/>
            <a:t>With bridges (interoperability) multiple tokens are interconnected</a:t>
          </a:r>
        </a:p>
      </dgm:t>
    </dgm:pt>
    <dgm:pt modelId="{2A7D7F12-9997-FB40-BD89-84A431D0B48B}" type="parTrans" cxnId="{68D14C2B-7D05-AF4D-986C-0CDBBFD7B3CB}">
      <dgm:prSet/>
      <dgm:spPr/>
      <dgm:t>
        <a:bodyPr/>
        <a:lstStyle/>
        <a:p>
          <a:endParaRPr lang="en-US"/>
        </a:p>
      </dgm:t>
    </dgm:pt>
    <dgm:pt modelId="{F5A384DA-D0B1-BB40-991B-7E5DFB5C6530}" type="sibTrans" cxnId="{68D14C2B-7D05-AF4D-986C-0CDBBFD7B3CB}">
      <dgm:prSet/>
      <dgm:spPr/>
      <dgm:t>
        <a:bodyPr/>
        <a:lstStyle/>
        <a:p>
          <a:endParaRPr lang="en-US"/>
        </a:p>
      </dgm:t>
    </dgm:pt>
    <dgm:pt modelId="{E82B8419-8360-C14B-AD6B-DFD7A47901DE}" type="pres">
      <dgm:prSet presAssocID="{B86427FE-EE5E-4B43-9AC5-7A3993CF750D}" presName="linear" presStyleCnt="0">
        <dgm:presLayoutVars>
          <dgm:animLvl val="lvl"/>
          <dgm:resizeHandles val="exact"/>
        </dgm:presLayoutVars>
      </dgm:prSet>
      <dgm:spPr/>
    </dgm:pt>
    <dgm:pt modelId="{28E58F3D-104F-7F47-93E9-70D6CC930193}" type="pres">
      <dgm:prSet presAssocID="{92FB45AB-DFE5-4841-8A9C-1B17DD828292}" presName="parentText" presStyleLbl="node1" presStyleIdx="0" presStyleCnt="4">
        <dgm:presLayoutVars>
          <dgm:chMax val="0"/>
          <dgm:bulletEnabled val="1"/>
        </dgm:presLayoutVars>
      </dgm:prSet>
      <dgm:spPr/>
    </dgm:pt>
    <dgm:pt modelId="{2989B09C-7015-3249-A751-C493D1A959E9}" type="pres">
      <dgm:prSet presAssocID="{0C2C1776-55A9-3F4C-804A-C4B3D165DFAA}" presName="spacer" presStyleCnt="0"/>
      <dgm:spPr/>
    </dgm:pt>
    <dgm:pt modelId="{CF8A66EA-6D7C-6E4F-99B3-E42F240540DF}" type="pres">
      <dgm:prSet presAssocID="{9BEBC8FB-AE00-C748-B3EF-617AF67ECB8E}" presName="parentText" presStyleLbl="node1" presStyleIdx="1" presStyleCnt="4">
        <dgm:presLayoutVars>
          <dgm:chMax val="0"/>
          <dgm:bulletEnabled val="1"/>
        </dgm:presLayoutVars>
      </dgm:prSet>
      <dgm:spPr/>
    </dgm:pt>
    <dgm:pt modelId="{A2CCCBDE-59F2-854F-A3BA-7D0D354FE9E3}" type="pres">
      <dgm:prSet presAssocID="{9BEBC8FB-AE00-C748-B3EF-617AF67ECB8E}" presName="childText" presStyleLbl="revTx" presStyleIdx="0" presStyleCnt="2">
        <dgm:presLayoutVars>
          <dgm:bulletEnabled val="1"/>
        </dgm:presLayoutVars>
      </dgm:prSet>
      <dgm:spPr/>
    </dgm:pt>
    <dgm:pt modelId="{20F62554-4C51-1143-A143-8136237255BC}" type="pres">
      <dgm:prSet presAssocID="{785E7EAE-6F2F-0548-927A-BD1FBF7F497A}" presName="parentText" presStyleLbl="node1" presStyleIdx="2" presStyleCnt="4">
        <dgm:presLayoutVars>
          <dgm:chMax val="0"/>
          <dgm:bulletEnabled val="1"/>
        </dgm:presLayoutVars>
      </dgm:prSet>
      <dgm:spPr/>
    </dgm:pt>
    <dgm:pt modelId="{9005EFEC-C0EA-4C4F-817A-A6D41320617F}" type="pres">
      <dgm:prSet presAssocID="{785E7EAE-6F2F-0548-927A-BD1FBF7F497A}" presName="childText" presStyleLbl="revTx" presStyleIdx="1" presStyleCnt="2">
        <dgm:presLayoutVars>
          <dgm:bulletEnabled val="1"/>
        </dgm:presLayoutVars>
      </dgm:prSet>
      <dgm:spPr/>
    </dgm:pt>
    <dgm:pt modelId="{A1269FDA-1842-5444-AA5D-C66E1A827E0C}" type="pres">
      <dgm:prSet presAssocID="{F5FC9CE1-9FE9-0749-AA08-D9EB56715997}" presName="parentText" presStyleLbl="node1" presStyleIdx="3" presStyleCnt="4">
        <dgm:presLayoutVars>
          <dgm:chMax val="0"/>
          <dgm:bulletEnabled val="1"/>
        </dgm:presLayoutVars>
      </dgm:prSet>
      <dgm:spPr/>
    </dgm:pt>
  </dgm:ptLst>
  <dgm:cxnLst>
    <dgm:cxn modelId="{67FA4902-4CFD-124A-A125-26FE38B5B7AB}" type="presOf" srcId="{9BEBC8FB-AE00-C748-B3EF-617AF67ECB8E}" destId="{CF8A66EA-6D7C-6E4F-99B3-E42F240540DF}" srcOrd="0" destOrd="0" presId="urn:microsoft.com/office/officeart/2005/8/layout/vList2"/>
    <dgm:cxn modelId="{B56D8718-2E32-7C4D-900D-CCFAC313A67E}" srcId="{785E7EAE-6F2F-0548-927A-BD1FBF7F497A}" destId="{C14630FB-CB76-7446-9E98-7A5A460A5801}" srcOrd="0" destOrd="0" parTransId="{7B355AA3-9A00-E64C-AFA1-5540CE3CC0B3}" sibTransId="{39E9B18B-0A75-C84A-8CA2-8EED69DFEC58}"/>
    <dgm:cxn modelId="{68D14C2B-7D05-AF4D-986C-0CDBBFD7B3CB}" srcId="{B86427FE-EE5E-4B43-9AC5-7A3993CF750D}" destId="{F5FC9CE1-9FE9-0749-AA08-D9EB56715997}" srcOrd="3" destOrd="0" parTransId="{2A7D7F12-9997-FB40-BD89-84A431D0B48B}" sibTransId="{F5A384DA-D0B1-BB40-991B-7E5DFB5C6530}"/>
    <dgm:cxn modelId="{A044D471-6ABC-4E4D-B3CD-8B9909D14D89}" srcId="{9BEBC8FB-AE00-C748-B3EF-617AF67ECB8E}" destId="{71B5F11B-DD3C-5F4A-AAAE-663AA0FA3CBC}" srcOrd="0" destOrd="0" parTransId="{24BE9072-88FD-504D-9BFE-FB7DAC134F43}" sibTransId="{70500AE8-BC63-7749-961B-4A2043664635}"/>
    <dgm:cxn modelId="{780A3575-BDB5-F741-A3CA-020CB3CEACAE}" srcId="{B86427FE-EE5E-4B43-9AC5-7A3993CF750D}" destId="{9BEBC8FB-AE00-C748-B3EF-617AF67ECB8E}" srcOrd="1" destOrd="0" parTransId="{4B54BCEE-B530-B84C-9724-181A218894E4}" sibTransId="{EE61B383-C24E-3B4E-ABB9-730A6CAC9CE5}"/>
    <dgm:cxn modelId="{720A20B5-A99B-D942-B676-60087DE4528A}" srcId="{B86427FE-EE5E-4B43-9AC5-7A3993CF750D}" destId="{92FB45AB-DFE5-4841-8A9C-1B17DD828292}" srcOrd="0" destOrd="0" parTransId="{710CD782-8C0E-B144-9906-9559E136DCF8}" sibTransId="{0C2C1776-55A9-3F4C-804A-C4B3D165DFAA}"/>
    <dgm:cxn modelId="{7A39E0B8-5D36-F94D-B58B-D60327416F07}" type="presOf" srcId="{B86427FE-EE5E-4B43-9AC5-7A3993CF750D}" destId="{E82B8419-8360-C14B-AD6B-DFD7A47901DE}" srcOrd="0" destOrd="0" presId="urn:microsoft.com/office/officeart/2005/8/layout/vList2"/>
    <dgm:cxn modelId="{A6AD0CC3-C48D-724A-BC89-2E22E5C81F25}" type="presOf" srcId="{785E7EAE-6F2F-0548-927A-BD1FBF7F497A}" destId="{20F62554-4C51-1143-A143-8136237255BC}" srcOrd="0" destOrd="0" presId="urn:microsoft.com/office/officeart/2005/8/layout/vList2"/>
    <dgm:cxn modelId="{0C2F75C4-7FA7-A04B-A22B-2363BCBAB069}" type="presOf" srcId="{71B5F11B-DD3C-5F4A-AAAE-663AA0FA3CBC}" destId="{A2CCCBDE-59F2-854F-A3BA-7D0D354FE9E3}" srcOrd="0" destOrd="0" presId="urn:microsoft.com/office/officeart/2005/8/layout/vList2"/>
    <dgm:cxn modelId="{FC628FCD-DD10-3642-AA3E-71E7FC28F38C}" srcId="{B86427FE-EE5E-4B43-9AC5-7A3993CF750D}" destId="{785E7EAE-6F2F-0548-927A-BD1FBF7F497A}" srcOrd="2" destOrd="0" parTransId="{A012C2C7-4777-CE42-B390-D2683240129A}" sibTransId="{502E9310-FE5F-6042-B62A-D33C6688BC04}"/>
    <dgm:cxn modelId="{9CD167E7-F1A6-F54C-9241-555E5A4F3242}" type="presOf" srcId="{C14630FB-CB76-7446-9E98-7A5A460A5801}" destId="{9005EFEC-C0EA-4C4F-817A-A6D41320617F}" srcOrd="0" destOrd="0" presId="urn:microsoft.com/office/officeart/2005/8/layout/vList2"/>
    <dgm:cxn modelId="{4CCC60F5-502E-D34C-9BA0-E3DE40B7226F}" type="presOf" srcId="{F5FC9CE1-9FE9-0749-AA08-D9EB56715997}" destId="{A1269FDA-1842-5444-AA5D-C66E1A827E0C}" srcOrd="0" destOrd="0" presId="urn:microsoft.com/office/officeart/2005/8/layout/vList2"/>
    <dgm:cxn modelId="{8B0860F8-CA70-E54E-A238-512C81DFF6F0}" type="presOf" srcId="{92FB45AB-DFE5-4841-8A9C-1B17DD828292}" destId="{28E58F3D-104F-7F47-93E9-70D6CC930193}" srcOrd="0" destOrd="0" presId="urn:microsoft.com/office/officeart/2005/8/layout/vList2"/>
    <dgm:cxn modelId="{4A5C80F4-7C3D-7F4C-8A6F-470CB50236E6}" type="presParOf" srcId="{E82B8419-8360-C14B-AD6B-DFD7A47901DE}" destId="{28E58F3D-104F-7F47-93E9-70D6CC930193}" srcOrd="0" destOrd="0" presId="urn:microsoft.com/office/officeart/2005/8/layout/vList2"/>
    <dgm:cxn modelId="{74977AA2-31CE-834D-9DCB-D6F7C6DFD994}" type="presParOf" srcId="{E82B8419-8360-C14B-AD6B-DFD7A47901DE}" destId="{2989B09C-7015-3249-A751-C493D1A959E9}" srcOrd="1" destOrd="0" presId="urn:microsoft.com/office/officeart/2005/8/layout/vList2"/>
    <dgm:cxn modelId="{C7923027-6C36-E649-B2C6-91D0232269C4}" type="presParOf" srcId="{E82B8419-8360-C14B-AD6B-DFD7A47901DE}" destId="{CF8A66EA-6D7C-6E4F-99B3-E42F240540DF}" srcOrd="2" destOrd="0" presId="urn:microsoft.com/office/officeart/2005/8/layout/vList2"/>
    <dgm:cxn modelId="{A4288D55-D41C-144D-B835-65600167FE83}" type="presParOf" srcId="{E82B8419-8360-C14B-AD6B-DFD7A47901DE}" destId="{A2CCCBDE-59F2-854F-A3BA-7D0D354FE9E3}" srcOrd="3" destOrd="0" presId="urn:microsoft.com/office/officeart/2005/8/layout/vList2"/>
    <dgm:cxn modelId="{8964C816-613F-F140-8142-079025658D0F}" type="presParOf" srcId="{E82B8419-8360-C14B-AD6B-DFD7A47901DE}" destId="{20F62554-4C51-1143-A143-8136237255BC}" srcOrd="4" destOrd="0" presId="urn:microsoft.com/office/officeart/2005/8/layout/vList2"/>
    <dgm:cxn modelId="{043A3BAD-897B-264D-9307-02DBF243FA8B}" type="presParOf" srcId="{E82B8419-8360-C14B-AD6B-DFD7A47901DE}" destId="{9005EFEC-C0EA-4C4F-817A-A6D41320617F}" srcOrd="5" destOrd="0" presId="urn:microsoft.com/office/officeart/2005/8/layout/vList2"/>
    <dgm:cxn modelId="{A7335128-EADB-CE4C-AB62-76A63CD328E2}" type="presParOf" srcId="{E82B8419-8360-C14B-AD6B-DFD7A47901DE}" destId="{A1269FDA-1842-5444-AA5D-C66E1A827E0C}" srcOrd="6" destOrd="0" presId="urn:microsoft.com/office/officeart/2005/8/layout/vList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F15ED1-84EA-43AF-A657-3F856248C93A}"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AD8610CE-C413-4F58-8BE6-F01E94566F64}">
      <dgm:prSet/>
      <dgm:spPr/>
      <dgm:t>
        <a:bodyPr/>
        <a:lstStyle/>
        <a:p>
          <a:r>
            <a:rPr lang="en-US" dirty="0"/>
            <a:t>Wallets</a:t>
          </a:r>
        </a:p>
      </dgm:t>
    </dgm:pt>
    <dgm:pt modelId="{1FA56FC9-8480-43D1-A513-13F16DC78FBC}" type="parTrans" cxnId="{D48EE18E-0B8E-4FF7-B8F6-077BE4A46B25}">
      <dgm:prSet/>
      <dgm:spPr/>
      <dgm:t>
        <a:bodyPr/>
        <a:lstStyle/>
        <a:p>
          <a:endParaRPr lang="en-US"/>
        </a:p>
      </dgm:t>
    </dgm:pt>
    <dgm:pt modelId="{7CA38A45-F200-498D-A0CA-693194554E20}" type="sibTrans" cxnId="{D48EE18E-0B8E-4FF7-B8F6-077BE4A46B25}">
      <dgm:prSet/>
      <dgm:spPr/>
      <dgm:t>
        <a:bodyPr/>
        <a:lstStyle/>
        <a:p>
          <a:endParaRPr lang="en-US"/>
        </a:p>
      </dgm:t>
    </dgm:pt>
    <dgm:pt modelId="{F652F38C-F2B5-FD4D-9EF8-17F0AD7DF19D}">
      <dgm:prSet/>
      <dgm:spPr/>
      <dgm:t>
        <a:bodyPr/>
        <a:lstStyle/>
        <a:p>
          <a:r>
            <a:rPr lang="en-US" dirty="0"/>
            <a:t>The </a:t>
          </a:r>
          <a:r>
            <a:rPr lang="en-US"/>
            <a:t>Origin Story</a:t>
          </a:r>
          <a:endParaRPr lang="en-US" dirty="0"/>
        </a:p>
      </dgm:t>
    </dgm:pt>
    <dgm:pt modelId="{30E694FC-E15E-D044-B76F-C87F79493A30}" type="parTrans" cxnId="{4D679A3C-7C93-6D48-B2FA-B2173FE6EFBE}">
      <dgm:prSet/>
      <dgm:spPr/>
      <dgm:t>
        <a:bodyPr/>
        <a:lstStyle/>
        <a:p>
          <a:endParaRPr lang="en-US"/>
        </a:p>
      </dgm:t>
    </dgm:pt>
    <dgm:pt modelId="{01CD1FDD-79C9-E647-B8DC-80C785D1030E}" type="sibTrans" cxnId="{4D679A3C-7C93-6D48-B2FA-B2173FE6EFBE}">
      <dgm:prSet/>
      <dgm:spPr/>
      <dgm:t>
        <a:bodyPr/>
        <a:lstStyle/>
        <a:p>
          <a:endParaRPr lang="en-US"/>
        </a:p>
      </dgm:t>
    </dgm:pt>
    <dgm:pt modelId="{D8F2820B-0201-C14D-9C02-EDDC6A238011}">
      <dgm:prSet/>
      <dgm:spPr/>
      <dgm:t>
        <a:bodyPr/>
        <a:lstStyle/>
        <a:p>
          <a:r>
            <a:rPr lang="en-US" dirty="0"/>
            <a:t>Tokens</a:t>
          </a:r>
        </a:p>
      </dgm:t>
    </dgm:pt>
    <dgm:pt modelId="{A45CB854-E2F7-0E49-B49F-EDE52378FCC3}" type="parTrans" cxnId="{FAEF0509-8C01-284D-B76C-FB62EC6A77A3}">
      <dgm:prSet/>
      <dgm:spPr/>
      <dgm:t>
        <a:bodyPr/>
        <a:lstStyle/>
        <a:p>
          <a:endParaRPr lang="en-US"/>
        </a:p>
      </dgm:t>
    </dgm:pt>
    <dgm:pt modelId="{9EFEFBEE-EF89-2A40-8580-B954C49556BD}" type="sibTrans" cxnId="{FAEF0509-8C01-284D-B76C-FB62EC6A77A3}">
      <dgm:prSet/>
      <dgm:spPr/>
      <dgm:t>
        <a:bodyPr/>
        <a:lstStyle/>
        <a:p>
          <a:endParaRPr lang="en-US"/>
        </a:p>
      </dgm:t>
    </dgm:pt>
    <dgm:pt modelId="{8C838737-69B3-D14E-9135-9C1DE51E8937}">
      <dgm:prSet/>
      <dgm:spPr/>
      <dgm:t>
        <a:bodyPr/>
        <a:lstStyle/>
        <a:p>
          <a:r>
            <a:rPr lang="en-US" dirty="0" err="1"/>
            <a:t>DeFi</a:t>
          </a:r>
          <a:r>
            <a:rPr lang="en-US" dirty="0"/>
            <a:t> Products</a:t>
          </a:r>
        </a:p>
      </dgm:t>
    </dgm:pt>
    <dgm:pt modelId="{1F53559A-D85F-DB44-917E-78492979F14B}" type="parTrans" cxnId="{F5308FE0-6CA5-0A4B-B46C-A2FF6D385F2D}">
      <dgm:prSet/>
      <dgm:spPr/>
      <dgm:t>
        <a:bodyPr/>
        <a:lstStyle/>
        <a:p>
          <a:endParaRPr lang="en-US"/>
        </a:p>
      </dgm:t>
    </dgm:pt>
    <dgm:pt modelId="{8D1346D3-2839-6848-A805-4B7F59CAAFF4}" type="sibTrans" cxnId="{F5308FE0-6CA5-0A4B-B46C-A2FF6D385F2D}">
      <dgm:prSet/>
      <dgm:spPr/>
      <dgm:t>
        <a:bodyPr/>
        <a:lstStyle/>
        <a:p>
          <a:endParaRPr lang="en-US"/>
        </a:p>
      </dgm:t>
    </dgm:pt>
    <dgm:pt modelId="{62812A4C-459F-AA41-AD19-ECD896CAF631}">
      <dgm:prSet/>
      <dgm:spPr/>
      <dgm:t>
        <a:bodyPr/>
        <a:lstStyle/>
        <a:p>
          <a:r>
            <a:rPr lang="en-US" b="0" dirty="0"/>
            <a:t>What Tokens are Securities?</a:t>
          </a:r>
        </a:p>
      </dgm:t>
    </dgm:pt>
    <dgm:pt modelId="{0FD91535-EAD7-7947-9E19-508CBBED31E8}" type="parTrans" cxnId="{353FF857-B877-E646-8095-8CB3F2FAF378}">
      <dgm:prSet/>
      <dgm:spPr/>
      <dgm:t>
        <a:bodyPr/>
        <a:lstStyle/>
        <a:p>
          <a:endParaRPr lang="en-US"/>
        </a:p>
      </dgm:t>
    </dgm:pt>
    <dgm:pt modelId="{EC492ED8-E64E-8541-A895-F4EA0A3315A8}" type="sibTrans" cxnId="{353FF857-B877-E646-8095-8CB3F2FAF378}">
      <dgm:prSet/>
      <dgm:spPr/>
      <dgm:t>
        <a:bodyPr/>
        <a:lstStyle/>
        <a:p>
          <a:endParaRPr lang="en-US"/>
        </a:p>
      </dgm:t>
    </dgm:pt>
    <dgm:pt modelId="{CB19BCAB-E1CB-264C-B702-41A4C7B1F2D7}" type="pres">
      <dgm:prSet presAssocID="{90F15ED1-84EA-43AF-A657-3F856248C93A}" presName="vert0" presStyleCnt="0">
        <dgm:presLayoutVars>
          <dgm:dir/>
          <dgm:animOne val="branch"/>
          <dgm:animLvl val="lvl"/>
        </dgm:presLayoutVars>
      </dgm:prSet>
      <dgm:spPr/>
    </dgm:pt>
    <dgm:pt modelId="{B102714E-5255-AC4D-9A77-099DE835BCF6}" type="pres">
      <dgm:prSet presAssocID="{F652F38C-F2B5-FD4D-9EF8-17F0AD7DF19D}" presName="thickLine" presStyleLbl="alignNode1" presStyleIdx="0" presStyleCnt="5"/>
      <dgm:spPr/>
    </dgm:pt>
    <dgm:pt modelId="{CA524CC6-41A3-1A4D-97EC-E3F6F94EA4BC}" type="pres">
      <dgm:prSet presAssocID="{F652F38C-F2B5-FD4D-9EF8-17F0AD7DF19D}" presName="horz1" presStyleCnt="0"/>
      <dgm:spPr/>
    </dgm:pt>
    <dgm:pt modelId="{A4EDE613-1048-DC49-AC0F-22C64545F7F2}" type="pres">
      <dgm:prSet presAssocID="{F652F38C-F2B5-FD4D-9EF8-17F0AD7DF19D}" presName="tx1" presStyleLbl="revTx" presStyleIdx="0" presStyleCnt="5"/>
      <dgm:spPr/>
    </dgm:pt>
    <dgm:pt modelId="{99E6900A-73BC-A045-9808-E1B91971CA7A}" type="pres">
      <dgm:prSet presAssocID="{F652F38C-F2B5-FD4D-9EF8-17F0AD7DF19D}" presName="vert1" presStyleCnt="0"/>
      <dgm:spPr/>
    </dgm:pt>
    <dgm:pt modelId="{906EF8A1-2630-5A44-926C-6909C15D7871}" type="pres">
      <dgm:prSet presAssocID="{D8F2820B-0201-C14D-9C02-EDDC6A238011}" presName="thickLine" presStyleLbl="alignNode1" presStyleIdx="1" presStyleCnt="5"/>
      <dgm:spPr/>
    </dgm:pt>
    <dgm:pt modelId="{6F8D0177-E69C-014D-A6D0-A00512606CF5}" type="pres">
      <dgm:prSet presAssocID="{D8F2820B-0201-C14D-9C02-EDDC6A238011}" presName="horz1" presStyleCnt="0"/>
      <dgm:spPr/>
    </dgm:pt>
    <dgm:pt modelId="{3D7E5C06-00A0-8A4D-A61B-729906B9D076}" type="pres">
      <dgm:prSet presAssocID="{D8F2820B-0201-C14D-9C02-EDDC6A238011}" presName="tx1" presStyleLbl="revTx" presStyleIdx="1" presStyleCnt="5"/>
      <dgm:spPr/>
    </dgm:pt>
    <dgm:pt modelId="{CDCD13E6-C265-7147-A6E6-E6AE85A7C188}" type="pres">
      <dgm:prSet presAssocID="{D8F2820B-0201-C14D-9C02-EDDC6A238011}" presName="vert1" presStyleCnt="0"/>
      <dgm:spPr/>
    </dgm:pt>
    <dgm:pt modelId="{39854DFC-6F54-DD44-B17C-80D48AFFE8BD}" type="pres">
      <dgm:prSet presAssocID="{AD8610CE-C413-4F58-8BE6-F01E94566F64}" presName="thickLine" presStyleLbl="alignNode1" presStyleIdx="2" presStyleCnt="5"/>
      <dgm:spPr/>
    </dgm:pt>
    <dgm:pt modelId="{D055A4C4-80BF-1649-967D-640C0FF73E50}" type="pres">
      <dgm:prSet presAssocID="{AD8610CE-C413-4F58-8BE6-F01E94566F64}" presName="horz1" presStyleCnt="0"/>
      <dgm:spPr/>
    </dgm:pt>
    <dgm:pt modelId="{0A06B816-5275-6C45-B2B7-3261019902ED}" type="pres">
      <dgm:prSet presAssocID="{AD8610CE-C413-4F58-8BE6-F01E94566F64}" presName="tx1" presStyleLbl="revTx" presStyleIdx="2" presStyleCnt="5"/>
      <dgm:spPr/>
    </dgm:pt>
    <dgm:pt modelId="{D955DBC4-FBDB-AA4B-A621-CF8814DB4E88}" type="pres">
      <dgm:prSet presAssocID="{AD8610CE-C413-4F58-8BE6-F01E94566F64}" presName="vert1" presStyleCnt="0"/>
      <dgm:spPr/>
    </dgm:pt>
    <dgm:pt modelId="{60BB9EAA-46CE-3649-95B3-0B9C92C715EB}" type="pres">
      <dgm:prSet presAssocID="{8C838737-69B3-D14E-9135-9C1DE51E8937}" presName="thickLine" presStyleLbl="alignNode1" presStyleIdx="3" presStyleCnt="5"/>
      <dgm:spPr/>
    </dgm:pt>
    <dgm:pt modelId="{040E5838-6CD8-F54A-AD5C-4CFAC8832265}" type="pres">
      <dgm:prSet presAssocID="{8C838737-69B3-D14E-9135-9C1DE51E8937}" presName="horz1" presStyleCnt="0"/>
      <dgm:spPr/>
    </dgm:pt>
    <dgm:pt modelId="{3DF53A73-BC53-6840-9A1E-09CE33B5FE07}" type="pres">
      <dgm:prSet presAssocID="{8C838737-69B3-D14E-9135-9C1DE51E8937}" presName="tx1" presStyleLbl="revTx" presStyleIdx="3" presStyleCnt="5"/>
      <dgm:spPr/>
    </dgm:pt>
    <dgm:pt modelId="{EAAD82CF-A4BC-4045-9C42-ADE19B8213C7}" type="pres">
      <dgm:prSet presAssocID="{8C838737-69B3-D14E-9135-9C1DE51E8937}" presName="vert1" presStyleCnt="0"/>
      <dgm:spPr/>
    </dgm:pt>
    <dgm:pt modelId="{B3C2C607-4996-ED49-B643-A8C3712024DE}" type="pres">
      <dgm:prSet presAssocID="{62812A4C-459F-AA41-AD19-ECD896CAF631}" presName="thickLine" presStyleLbl="alignNode1" presStyleIdx="4" presStyleCnt="5"/>
      <dgm:spPr/>
    </dgm:pt>
    <dgm:pt modelId="{98D24EC7-8BE8-DB49-815B-593879A216BD}" type="pres">
      <dgm:prSet presAssocID="{62812A4C-459F-AA41-AD19-ECD896CAF631}" presName="horz1" presStyleCnt="0"/>
      <dgm:spPr/>
    </dgm:pt>
    <dgm:pt modelId="{3FDBFCC1-2DC9-1E48-8987-C933C27D4D2A}" type="pres">
      <dgm:prSet presAssocID="{62812A4C-459F-AA41-AD19-ECD896CAF631}" presName="tx1" presStyleLbl="revTx" presStyleIdx="4" presStyleCnt="5"/>
      <dgm:spPr/>
    </dgm:pt>
    <dgm:pt modelId="{1159BEE0-725B-AC4F-9056-CFF09EAF2355}" type="pres">
      <dgm:prSet presAssocID="{62812A4C-459F-AA41-AD19-ECD896CAF631}" presName="vert1" presStyleCnt="0"/>
      <dgm:spPr/>
    </dgm:pt>
  </dgm:ptLst>
  <dgm:cxnLst>
    <dgm:cxn modelId="{FAEF0509-8C01-284D-B76C-FB62EC6A77A3}" srcId="{90F15ED1-84EA-43AF-A657-3F856248C93A}" destId="{D8F2820B-0201-C14D-9C02-EDDC6A238011}" srcOrd="1" destOrd="0" parTransId="{A45CB854-E2F7-0E49-B49F-EDE52378FCC3}" sibTransId="{9EFEFBEE-EF89-2A40-8580-B954C49556BD}"/>
    <dgm:cxn modelId="{72BD8027-4E1F-894C-A18D-004C3CC7F4F2}" type="presOf" srcId="{AD8610CE-C413-4F58-8BE6-F01E94566F64}" destId="{0A06B816-5275-6C45-B2B7-3261019902ED}" srcOrd="0" destOrd="0" presId="urn:microsoft.com/office/officeart/2008/layout/LinedList"/>
    <dgm:cxn modelId="{C4F99F32-C852-B849-A01C-72DDCEA77249}" type="presOf" srcId="{62812A4C-459F-AA41-AD19-ECD896CAF631}" destId="{3FDBFCC1-2DC9-1E48-8987-C933C27D4D2A}" srcOrd="0" destOrd="0" presId="urn:microsoft.com/office/officeart/2008/layout/LinedList"/>
    <dgm:cxn modelId="{4D679A3C-7C93-6D48-B2FA-B2173FE6EFBE}" srcId="{90F15ED1-84EA-43AF-A657-3F856248C93A}" destId="{F652F38C-F2B5-FD4D-9EF8-17F0AD7DF19D}" srcOrd="0" destOrd="0" parTransId="{30E694FC-E15E-D044-B76F-C87F79493A30}" sibTransId="{01CD1FDD-79C9-E647-B8DC-80C785D1030E}"/>
    <dgm:cxn modelId="{41B52647-42C2-6F46-8623-7040B897B970}" type="presOf" srcId="{D8F2820B-0201-C14D-9C02-EDDC6A238011}" destId="{3D7E5C06-00A0-8A4D-A61B-729906B9D076}" srcOrd="0" destOrd="0" presId="urn:microsoft.com/office/officeart/2008/layout/LinedList"/>
    <dgm:cxn modelId="{353FF857-B877-E646-8095-8CB3F2FAF378}" srcId="{90F15ED1-84EA-43AF-A657-3F856248C93A}" destId="{62812A4C-459F-AA41-AD19-ECD896CAF631}" srcOrd="4" destOrd="0" parTransId="{0FD91535-EAD7-7947-9E19-508CBBED31E8}" sibTransId="{EC492ED8-E64E-8541-A895-F4EA0A3315A8}"/>
    <dgm:cxn modelId="{86C11D80-42D6-7946-8811-B4028847E375}" type="presOf" srcId="{F652F38C-F2B5-FD4D-9EF8-17F0AD7DF19D}" destId="{A4EDE613-1048-DC49-AC0F-22C64545F7F2}" srcOrd="0" destOrd="0" presId="urn:microsoft.com/office/officeart/2008/layout/LinedList"/>
    <dgm:cxn modelId="{D48EE18E-0B8E-4FF7-B8F6-077BE4A46B25}" srcId="{90F15ED1-84EA-43AF-A657-3F856248C93A}" destId="{AD8610CE-C413-4F58-8BE6-F01E94566F64}" srcOrd="2" destOrd="0" parTransId="{1FA56FC9-8480-43D1-A513-13F16DC78FBC}" sibTransId="{7CA38A45-F200-498D-A0CA-693194554E20}"/>
    <dgm:cxn modelId="{05A47996-6D45-4D44-9C78-FA9CECFE44C8}" type="presOf" srcId="{90F15ED1-84EA-43AF-A657-3F856248C93A}" destId="{CB19BCAB-E1CB-264C-B702-41A4C7B1F2D7}" srcOrd="0" destOrd="0" presId="urn:microsoft.com/office/officeart/2008/layout/LinedList"/>
    <dgm:cxn modelId="{B2AE90B1-1BB8-084A-9E9E-207048E04660}" type="presOf" srcId="{8C838737-69B3-D14E-9135-9C1DE51E8937}" destId="{3DF53A73-BC53-6840-9A1E-09CE33B5FE07}" srcOrd="0" destOrd="0" presId="urn:microsoft.com/office/officeart/2008/layout/LinedList"/>
    <dgm:cxn modelId="{F5308FE0-6CA5-0A4B-B46C-A2FF6D385F2D}" srcId="{90F15ED1-84EA-43AF-A657-3F856248C93A}" destId="{8C838737-69B3-D14E-9135-9C1DE51E8937}" srcOrd="3" destOrd="0" parTransId="{1F53559A-D85F-DB44-917E-78492979F14B}" sibTransId="{8D1346D3-2839-6848-A805-4B7F59CAAFF4}"/>
    <dgm:cxn modelId="{1CC5F691-775F-6E49-BB50-E413A93B1696}" type="presParOf" srcId="{CB19BCAB-E1CB-264C-B702-41A4C7B1F2D7}" destId="{B102714E-5255-AC4D-9A77-099DE835BCF6}" srcOrd="0" destOrd="0" presId="urn:microsoft.com/office/officeart/2008/layout/LinedList"/>
    <dgm:cxn modelId="{628DD25D-1AF3-D246-A86F-544768D587A1}" type="presParOf" srcId="{CB19BCAB-E1CB-264C-B702-41A4C7B1F2D7}" destId="{CA524CC6-41A3-1A4D-97EC-E3F6F94EA4BC}" srcOrd="1" destOrd="0" presId="urn:microsoft.com/office/officeart/2008/layout/LinedList"/>
    <dgm:cxn modelId="{FCB41D29-4E0F-DE48-82EC-668A05297B1F}" type="presParOf" srcId="{CA524CC6-41A3-1A4D-97EC-E3F6F94EA4BC}" destId="{A4EDE613-1048-DC49-AC0F-22C64545F7F2}" srcOrd="0" destOrd="0" presId="urn:microsoft.com/office/officeart/2008/layout/LinedList"/>
    <dgm:cxn modelId="{BD5B157D-55F6-064E-BCAB-694FB08526CE}" type="presParOf" srcId="{CA524CC6-41A3-1A4D-97EC-E3F6F94EA4BC}" destId="{99E6900A-73BC-A045-9808-E1B91971CA7A}" srcOrd="1" destOrd="0" presId="urn:microsoft.com/office/officeart/2008/layout/LinedList"/>
    <dgm:cxn modelId="{EE9608FF-2920-6E4E-8DE7-9ACB9DA59D70}" type="presParOf" srcId="{CB19BCAB-E1CB-264C-B702-41A4C7B1F2D7}" destId="{906EF8A1-2630-5A44-926C-6909C15D7871}" srcOrd="2" destOrd="0" presId="urn:microsoft.com/office/officeart/2008/layout/LinedList"/>
    <dgm:cxn modelId="{FEF244B4-CC42-214B-85FC-910564A3D52F}" type="presParOf" srcId="{CB19BCAB-E1CB-264C-B702-41A4C7B1F2D7}" destId="{6F8D0177-E69C-014D-A6D0-A00512606CF5}" srcOrd="3" destOrd="0" presId="urn:microsoft.com/office/officeart/2008/layout/LinedList"/>
    <dgm:cxn modelId="{B09AD58B-DDD6-7E4A-BCEB-AE2B8B90E4F3}" type="presParOf" srcId="{6F8D0177-E69C-014D-A6D0-A00512606CF5}" destId="{3D7E5C06-00A0-8A4D-A61B-729906B9D076}" srcOrd="0" destOrd="0" presId="urn:microsoft.com/office/officeart/2008/layout/LinedList"/>
    <dgm:cxn modelId="{4C44B4EF-799A-134B-9994-EB8FDCA1FE94}" type="presParOf" srcId="{6F8D0177-E69C-014D-A6D0-A00512606CF5}" destId="{CDCD13E6-C265-7147-A6E6-E6AE85A7C188}" srcOrd="1" destOrd="0" presId="urn:microsoft.com/office/officeart/2008/layout/LinedList"/>
    <dgm:cxn modelId="{C6143098-F4CE-B14A-AFBC-E55FCCAF9CDC}" type="presParOf" srcId="{CB19BCAB-E1CB-264C-B702-41A4C7B1F2D7}" destId="{39854DFC-6F54-DD44-B17C-80D48AFFE8BD}" srcOrd="4" destOrd="0" presId="urn:microsoft.com/office/officeart/2008/layout/LinedList"/>
    <dgm:cxn modelId="{5BBF21B9-BFD4-8349-9593-61971D5F520D}" type="presParOf" srcId="{CB19BCAB-E1CB-264C-B702-41A4C7B1F2D7}" destId="{D055A4C4-80BF-1649-967D-640C0FF73E50}" srcOrd="5" destOrd="0" presId="urn:microsoft.com/office/officeart/2008/layout/LinedList"/>
    <dgm:cxn modelId="{0DA9EC8F-25C8-4B44-8F6F-E4C4B0718F91}" type="presParOf" srcId="{D055A4C4-80BF-1649-967D-640C0FF73E50}" destId="{0A06B816-5275-6C45-B2B7-3261019902ED}" srcOrd="0" destOrd="0" presId="urn:microsoft.com/office/officeart/2008/layout/LinedList"/>
    <dgm:cxn modelId="{296E1768-60FB-CB4E-9D89-50325C5185C7}" type="presParOf" srcId="{D055A4C4-80BF-1649-967D-640C0FF73E50}" destId="{D955DBC4-FBDB-AA4B-A621-CF8814DB4E88}" srcOrd="1" destOrd="0" presId="urn:microsoft.com/office/officeart/2008/layout/LinedList"/>
    <dgm:cxn modelId="{B32A902C-AE07-8549-8FAB-EC0E21724FC7}" type="presParOf" srcId="{CB19BCAB-E1CB-264C-B702-41A4C7B1F2D7}" destId="{60BB9EAA-46CE-3649-95B3-0B9C92C715EB}" srcOrd="6" destOrd="0" presId="urn:microsoft.com/office/officeart/2008/layout/LinedList"/>
    <dgm:cxn modelId="{61A7814A-8CE9-E245-B808-C426D7A46A45}" type="presParOf" srcId="{CB19BCAB-E1CB-264C-B702-41A4C7B1F2D7}" destId="{040E5838-6CD8-F54A-AD5C-4CFAC8832265}" srcOrd="7" destOrd="0" presId="urn:microsoft.com/office/officeart/2008/layout/LinedList"/>
    <dgm:cxn modelId="{E7B15F50-CC51-3443-BE9F-DFD9D0B6E68E}" type="presParOf" srcId="{040E5838-6CD8-F54A-AD5C-4CFAC8832265}" destId="{3DF53A73-BC53-6840-9A1E-09CE33B5FE07}" srcOrd="0" destOrd="0" presId="urn:microsoft.com/office/officeart/2008/layout/LinedList"/>
    <dgm:cxn modelId="{B3D966E3-B482-0346-9C20-DAF5478B5972}" type="presParOf" srcId="{040E5838-6CD8-F54A-AD5C-4CFAC8832265}" destId="{EAAD82CF-A4BC-4045-9C42-ADE19B8213C7}" srcOrd="1" destOrd="0" presId="urn:microsoft.com/office/officeart/2008/layout/LinedList"/>
    <dgm:cxn modelId="{F0B1FE0F-840F-1042-9FDB-34846B9EB970}" type="presParOf" srcId="{CB19BCAB-E1CB-264C-B702-41A4C7B1F2D7}" destId="{B3C2C607-4996-ED49-B643-A8C3712024DE}" srcOrd="8" destOrd="0" presId="urn:microsoft.com/office/officeart/2008/layout/LinedList"/>
    <dgm:cxn modelId="{1213BCAA-9E55-4E46-B1E9-B0F77CA576FB}" type="presParOf" srcId="{CB19BCAB-E1CB-264C-B702-41A4C7B1F2D7}" destId="{98D24EC7-8BE8-DB49-815B-593879A216BD}" srcOrd="9" destOrd="0" presId="urn:microsoft.com/office/officeart/2008/layout/LinedList"/>
    <dgm:cxn modelId="{BDEEA086-CB86-7D4C-B5EB-FE5D0BC36675}" type="presParOf" srcId="{98D24EC7-8BE8-DB49-815B-593879A216BD}" destId="{3FDBFCC1-2DC9-1E48-8987-C933C27D4D2A}" srcOrd="0" destOrd="0" presId="urn:microsoft.com/office/officeart/2008/layout/LinedList"/>
    <dgm:cxn modelId="{C1A4083C-F475-BB4E-80EB-CCA3AB1CA3E3}" type="presParOf" srcId="{98D24EC7-8BE8-DB49-815B-593879A216BD}" destId="{1159BEE0-725B-AC4F-9056-CFF09EAF235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35C5D01-717C-6E4A-8E7D-09E3E8AFD09D}"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en-US"/>
        </a:p>
      </dgm:t>
    </dgm:pt>
    <dgm:pt modelId="{53CD7ADD-B1AB-A34D-A8B8-BA7AD62375E2}">
      <dgm:prSet/>
      <dgm:spPr/>
      <dgm:t>
        <a:bodyPr/>
        <a:lstStyle/>
        <a:p>
          <a:r>
            <a:rPr lang="en-US" dirty="0"/>
            <a:t>On January 3</a:t>
          </a:r>
          <a:r>
            <a:rPr lang="en-US" baseline="30000" dirty="0"/>
            <a:t>rd </a:t>
          </a:r>
          <a:r>
            <a:rPr lang="en-US" dirty="0"/>
            <a:t>2009 Bitcoin was launched, the </a:t>
          </a:r>
          <a:r>
            <a:rPr lang="en-US"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Genesis block </a:t>
          </a:r>
          <a:r>
            <a:rPr lang="en-US" dirty="0"/>
            <a:t>was mined</a:t>
          </a:r>
        </a:p>
      </dgm:t>
    </dgm:pt>
    <dgm:pt modelId="{4E5EBD36-A372-AD4A-ADB6-844EE7FA300E}" type="parTrans" cxnId="{488FCE12-C992-F041-955C-0B919D29D857}">
      <dgm:prSet/>
      <dgm:spPr/>
      <dgm:t>
        <a:bodyPr/>
        <a:lstStyle/>
        <a:p>
          <a:endParaRPr lang="en-US"/>
        </a:p>
      </dgm:t>
    </dgm:pt>
    <dgm:pt modelId="{A9BB8BBD-47F0-C94B-91F5-55DAFC3E79B3}" type="sibTrans" cxnId="{488FCE12-C992-F041-955C-0B919D29D857}">
      <dgm:prSet/>
      <dgm:spPr/>
      <dgm:t>
        <a:bodyPr/>
        <a:lstStyle/>
        <a:p>
          <a:endParaRPr lang="en-US"/>
        </a:p>
      </dgm:t>
    </dgm:pt>
    <dgm:pt modelId="{B3458339-AD7A-6941-BC00-D199EECE76F9}">
      <dgm:prSet phldrT="[Text]"/>
      <dgm:spPr/>
      <dgm:t>
        <a:bodyPr/>
        <a:lstStyle/>
        <a:p>
          <a:pPr>
            <a:buFont typeface="Arial" panose="020B0604020202020204" pitchFamily="34" charset="0"/>
            <a:buChar char="•"/>
          </a:pPr>
          <a:r>
            <a:rPr lang="en-US" dirty="0"/>
            <a:t>In 2008, Satoshi Nakamoto published a whitepaper outlying the Bitcoin</a:t>
          </a:r>
          <a:endParaRPr lang="en-US" b="0" dirty="0"/>
        </a:p>
      </dgm:t>
    </dgm:pt>
    <dgm:pt modelId="{2153BAE6-66ED-204E-B7F6-551532D9E96A}" type="parTrans" cxnId="{B9DDDDF0-583A-EB45-BE8E-F5F97F9611F4}">
      <dgm:prSet/>
      <dgm:spPr/>
      <dgm:t>
        <a:bodyPr/>
        <a:lstStyle/>
        <a:p>
          <a:endParaRPr lang="en-US"/>
        </a:p>
      </dgm:t>
    </dgm:pt>
    <dgm:pt modelId="{BEB776BE-2DD8-DD42-AB22-90091127B772}" type="sibTrans" cxnId="{B9DDDDF0-583A-EB45-BE8E-F5F97F9611F4}">
      <dgm:prSet/>
      <dgm:spPr/>
      <dgm:t>
        <a:bodyPr/>
        <a:lstStyle/>
        <a:p>
          <a:endParaRPr lang="en-US"/>
        </a:p>
      </dgm:t>
    </dgm:pt>
    <dgm:pt modelId="{3EE8249D-0B85-3045-94CC-EDF44FA02ABF}">
      <dgm:prSet/>
      <dgm:spPr/>
      <dgm:t>
        <a:bodyPr/>
        <a:lstStyle/>
        <a:p>
          <a:r>
            <a:rPr lang="en-US" dirty="0"/>
            <a:t>A Peer-to-Peer Electronic Cash System</a:t>
          </a:r>
        </a:p>
      </dgm:t>
    </dgm:pt>
    <dgm:pt modelId="{6498C263-4EBD-C347-93C2-1BA0269EC140}" type="parTrans" cxnId="{1DF03E57-ED6E-264B-93D7-55C7DA84C421}">
      <dgm:prSet/>
      <dgm:spPr/>
      <dgm:t>
        <a:bodyPr/>
        <a:lstStyle/>
        <a:p>
          <a:endParaRPr lang="en-US"/>
        </a:p>
      </dgm:t>
    </dgm:pt>
    <dgm:pt modelId="{5C7BA2E1-1D58-5349-8476-0157015B0150}" type="sibTrans" cxnId="{1DF03E57-ED6E-264B-93D7-55C7DA84C421}">
      <dgm:prSet/>
      <dgm:spPr/>
      <dgm:t>
        <a:bodyPr/>
        <a:lstStyle/>
        <a:p>
          <a:endParaRPr lang="en-US"/>
        </a:p>
      </dgm:t>
    </dgm:pt>
    <dgm:pt modelId="{D9F83B34-038B-7C4D-9CBC-7A9358FF03FE}">
      <dgm:prSet/>
      <dgm:spPr/>
      <dgm:t>
        <a:bodyPr/>
        <a:lstStyle/>
        <a:p>
          <a:r>
            <a:rPr lang="en-US" dirty="0"/>
            <a:t>Blockchain is the underlying technology behind Bitcoin</a:t>
          </a:r>
        </a:p>
      </dgm:t>
    </dgm:pt>
    <dgm:pt modelId="{8C63BC0C-1141-9342-A72C-71768C83A7E9}" type="parTrans" cxnId="{086CECD4-E509-3747-9A9B-5E6969E59CE5}">
      <dgm:prSet/>
      <dgm:spPr/>
      <dgm:t>
        <a:bodyPr/>
        <a:lstStyle/>
        <a:p>
          <a:endParaRPr lang="en-US"/>
        </a:p>
      </dgm:t>
    </dgm:pt>
    <dgm:pt modelId="{6CAA08EF-C58A-1741-B5A0-F7AA517DD3BB}" type="sibTrans" cxnId="{086CECD4-E509-3747-9A9B-5E6969E59CE5}">
      <dgm:prSet/>
      <dgm:spPr/>
      <dgm:t>
        <a:bodyPr/>
        <a:lstStyle/>
        <a:p>
          <a:endParaRPr lang="en-US"/>
        </a:p>
      </dgm:t>
    </dgm:pt>
    <dgm:pt modelId="{2ABE86B9-084F-C541-B2A0-48D9234EFBE0}">
      <dgm:prSet phldrT="[Text]"/>
      <dgm:spPr/>
      <dgm:t>
        <a:bodyPr/>
        <a:lstStyle/>
        <a:p>
          <a:pPr>
            <a:buFont typeface="Arial" panose="020B0604020202020204" pitchFamily="34" charset="0"/>
            <a:buChar char="•"/>
          </a:pPr>
          <a:r>
            <a:rPr lang="en-US" b="0" dirty="0"/>
            <a:t>Bitcoin users should be able transact with strangers without using a central authority</a:t>
          </a:r>
          <a:endParaRPr lang="en-US" dirty="0"/>
        </a:p>
      </dgm:t>
    </dgm:pt>
    <dgm:pt modelId="{16157E54-BA9E-564D-9590-F09A530E346B}" type="parTrans" cxnId="{A416FF3E-47ED-C141-B92B-72ECF5B7A865}">
      <dgm:prSet/>
      <dgm:spPr/>
      <dgm:t>
        <a:bodyPr/>
        <a:lstStyle/>
        <a:p>
          <a:endParaRPr lang="en-US"/>
        </a:p>
      </dgm:t>
    </dgm:pt>
    <dgm:pt modelId="{75FF673A-4F42-DE47-A11C-8D7F8750E68F}" type="sibTrans" cxnId="{A416FF3E-47ED-C141-B92B-72ECF5B7A865}">
      <dgm:prSet/>
      <dgm:spPr/>
      <dgm:t>
        <a:bodyPr/>
        <a:lstStyle/>
        <a:p>
          <a:endParaRPr lang="en-US"/>
        </a:p>
      </dgm:t>
    </dgm:pt>
    <dgm:pt modelId="{33E686CF-1C35-4845-B192-4C4287277614}">
      <dgm:prSet phldrT="[Text]"/>
      <dgm:spPr/>
      <dgm:t>
        <a:bodyPr/>
        <a:lstStyle/>
        <a:p>
          <a:pPr>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Permanent, private, valid, transparent, and decentralized</a:t>
          </a:r>
          <a:endParaRPr lang="en-US" dirty="0"/>
        </a:p>
      </dgm:t>
    </dgm:pt>
    <dgm:pt modelId="{18175D13-A592-4047-B52D-1F437C63DBC3}" type="parTrans" cxnId="{A58DABB7-B738-1843-8ABE-832480398140}">
      <dgm:prSet/>
      <dgm:spPr/>
      <dgm:t>
        <a:bodyPr/>
        <a:lstStyle/>
        <a:p>
          <a:endParaRPr lang="en-US"/>
        </a:p>
      </dgm:t>
    </dgm:pt>
    <dgm:pt modelId="{36803D83-2E88-2B46-A43E-02FA969E6B3A}" type="sibTrans" cxnId="{A58DABB7-B738-1843-8ABE-832480398140}">
      <dgm:prSet/>
      <dgm:spPr/>
      <dgm:t>
        <a:bodyPr/>
        <a:lstStyle/>
        <a:p>
          <a:endParaRPr lang="en-US"/>
        </a:p>
      </dgm:t>
    </dgm:pt>
    <dgm:pt modelId="{65B0F24D-9A0F-7F45-B031-FDD2C696444F}" type="pres">
      <dgm:prSet presAssocID="{035C5D01-717C-6E4A-8E7D-09E3E8AFD09D}" presName="linear" presStyleCnt="0">
        <dgm:presLayoutVars>
          <dgm:animLvl val="lvl"/>
          <dgm:resizeHandles val="exact"/>
        </dgm:presLayoutVars>
      </dgm:prSet>
      <dgm:spPr/>
    </dgm:pt>
    <dgm:pt modelId="{BFF3EABA-6DE4-B64A-96A2-85B49BFCB42E}" type="pres">
      <dgm:prSet presAssocID="{B3458339-AD7A-6941-BC00-D199EECE76F9}" presName="parentText" presStyleLbl="node1" presStyleIdx="0" presStyleCnt="4">
        <dgm:presLayoutVars>
          <dgm:chMax val="0"/>
          <dgm:bulletEnabled val="1"/>
        </dgm:presLayoutVars>
      </dgm:prSet>
      <dgm:spPr/>
    </dgm:pt>
    <dgm:pt modelId="{BAD9CB00-91A0-7D41-870D-CC0DA5A258D2}" type="pres">
      <dgm:prSet presAssocID="{B3458339-AD7A-6941-BC00-D199EECE76F9}" presName="childText" presStyleLbl="revTx" presStyleIdx="0" presStyleCnt="2">
        <dgm:presLayoutVars>
          <dgm:bulletEnabled val="1"/>
        </dgm:presLayoutVars>
      </dgm:prSet>
      <dgm:spPr/>
    </dgm:pt>
    <dgm:pt modelId="{7ACE3E85-4B42-6149-8A28-98EDD3EF1378}" type="pres">
      <dgm:prSet presAssocID="{2ABE86B9-084F-C541-B2A0-48D9234EFBE0}" presName="parentText" presStyleLbl="node1" presStyleIdx="1" presStyleCnt="4">
        <dgm:presLayoutVars>
          <dgm:chMax val="0"/>
          <dgm:bulletEnabled val="1"/>
        </dgm:presLayoutVars>
      </dgm:prSet>
      <dgm:spPr/>
    </dgm:pt>
    <dgm:pt modelId="{31FF1F24-8619-BA4C-B5A9-99BC88E8A14D}" type="pres">
      <dgm:prSet presAssocID="{2ABE86B9-084F-C541-B2A0-48D9234EFBE0}" presName="childText" presStyleLbl="revTx" presStyleIdx="1" presStyleCnt="2">
        <dgm:presLayoutVars>
          <dgm:bulletEnabled val="1"/>
        </dgm:presLayoutVars>
      </dgm:prSet>
      <dgm:spPr/>
    </dgm:pt>
    <dgm:pt modelId="{5920FA57-4FC4-964C-AB01-D0AC6808E701}" type="pres">
      <dgm:prSet presAssocID="{D9F83B34-038B-7C4D-9CBC-7A9358FF03FE}" presName="parentText" presStyleLbl="node1" presStyleIdx="2" presStyleCnt="4">
        <dgm:presLayoutVars>
          <dgm:chMax val="0"/>
          <dgm:bulletEnabled val="1"/>
        </dgm:presLayoutVars>
      </dgm:prSet>
      <dgm:spPr/>
    </dgm:pt>
    <dgm:pt modelId="{3BE4D477-546F-704D-9E24-A8A5C50E1E38}" type="pres">
      <dgm:prSet presAssocID="{6CAA08EF-C58A-1741-B5A0-F7AA517DD3BB}" presName="spacer" presStyleCnt="0"/>
      <dgm:spPr/>
    </dgm:pt>
    <dgm:pt modelId="{8EFA8C7A-36A7-F547-84DB-3CB10CC8F08A}" type="pres">
      <dgm:prSet presAssocID="{53CD7ADD-B1AB-A34D-A8B8-BA7AD62375E2}" presName="parentText" presStyleLbl="node1" presStyleIdx="3" presStyleCnt="4">
        <dgm:presLayoutVars>
          <dgm:chMax val="0"/>
          <dgm:bulletEnabled val="1"/>
        </dgm:presLayoutVars>
      </dgm:prSet>
      <dgm:spPr/>
    </dgm:pt>
  </dgm:ptLst>
  <dgm:cxnLst>
    <dgm:cxn modelId="{488FCE12-C992-F041-955C-0B919D29D857}" srcId="{035C5D01-717C-6E4A-8E7D-09E3E8AFD09D}" destId="{53CD7ADD-B1AB-A34D-A8B8-BA7AD62375E2}" srcOrd="3" destOrd="0" parTransId="{4E5EBD36-A372-AD4A-ADB6-844EE7FA300E}" sibTransId="{A9BB8BBD-47F0-C94B-91F5-55DAFC3E79B3}"/>
    <dgm:cxn modelId="{13BB1516-01AB-7348-AA66-18333F19CA02}" type="presOf" srcId="{3EE8249D-0B85-3045-94CC-EDF44FA02ABF}" destId="{BAD9CB00-91A0-7D41-870D-CC0DA5A258D2}" srcOrd="0" destOrd="0" presId="urn:microsoft.com/office/officeart/2005/8/layout/vList2"/>
    <dgm:cxn modelId="{71666316-6E5F-444F-A49D-925568EE4CFC}" type="presOf" srcId="{D9F83B34-038B-7C4D-9CBC-7A9358FF03FE}" destId="{5920FA57-4FC4-964C-AB01-D0AC6808E701}" srcOrd="0" destOrd="0" presId="urn:microsoft.com/office/officeart/2005/8/layout/vList2"/>
    <dgm:cxn modelId="{E9D36B1C-10A8-354E-9BEF-199FE4D0887E}" type="presOf" srcId="{53CD7ADD-B1AB-A34D-A8B8-BA7AD62375E2}" destId="{8EFA8C7A-36A7-F547-84DB-3CB10CC8F08A}" srcOrd="0" destOrd="0" presId="urn:microsoft.com/office/officeart/2005/8/layout/vList2"/>
    <dgm:cxn modelId="{B1861923-839B-AE46-80EB-4B30B53F3561}" type="presOf" srcId="{33E686CF-1C35-4845-B192-4C4287277614}" destId="{31FF1F24-8619-BA4C-B5A9-99BC88E8A14D}" srcOrd="0" destOrd="0" presId="urn:microsoft.com/office/officeart/2005/8/layout/vList2"/>
    <dgm:cxn modelId="{A416FF3E-47ED-C141-B92B-72ECF5B7A865}" srcId="{035C5D01-717C-6E4A-8E7D-09E3E8AFD09D}" destId="{2ABE86B9-084F-C541-B2A0-48D9234EFBE0}" srcOrd="1" destOrd="0" parTransId="{16157E54-BA9E-564D-9590-F09A530E346B}" sibTransId="{75FF673A-4F42-DE47-A11C-8D7F8750E68F}"/>
    <dgm:cxn modelId="{DE05C041-2D5A-8F42-ADE3-8869015D3AAF}" type="presOf" srcId="{B3458339-AD7A-6941-BC00-D199EECE76F9}" destId="{BFF3EABA-6DE4-B64A-96A2-85B49BFCB42E}" srcOrd="0" destOrd="0" presId="urn:microsoft.com/office/officeart/2005/8/layout/vList2"/>
    <dgm:cxn modelId="{1DF03E57-ED6E-264B-93D7-55C7DA84C421}" srcId="{B3458339-AD7A-6941-BC00-D199EECE76F9}" destId="{3EE8249D-0B85-3045-94CC-EDF44FA02ABF}" srcOrd="0" destOrd="0" parTransId="{6498C263-4EBD-C347-93C2-1BA0269EC140}" sibTransId="{5C7BA2E1-1D58-5349-8476-0157015B0150}"/>
    <dgm:cxn modelId="{1078D476-5E07-7C49-BD18-155EB52F2C12}" type="presOf" srcId="{035C5D01-717C-6E4A-8E7D-09E3E8AFD09D}" destId="{65B0F24D-9A0F-7F45-B031-FDD2C696444F}" srcOrd="0" destOrd="0" presId="urn:microsoft.com/office/officeart/2005/8/layout/vList2"/>
    <dgm:cxn modelId="{A58DABB7-B738-1843-8ABE-832480398140}" srcId="{2ABE86B9-084F-C541-B2A0-48D9234EFBE0}" destId="{33E686CF-1C35-4845-B192-4C4287277614}" srcOrd="0" destOrd="0" parTransId="{18175D13-A592-4047-B52D-1F437C63DBC3}" sibTransId="{36803D83-2E88-2B46-A43E-02FA969E6B3A}"/>
    <dgm:cxn modelId="{804255D0-03EC-A149-90C9-9FA02C15E8D3}" type="presOf" srcId="{2ABE86B9-084F-C541-B2A0-48D9234EFBE0}" destId="{7ACE3E85-4B42-6149-8A28-98EDD3EF1378}" srcOrd="0" destOrd="0" presId="urn:microsoft.com/office/officeart/2005/8/layout/vList2"/>
    <dgm:cxn modelId="{086CECD4-E509-3747-9A9B-5E6969E59CE5}" srcId="{035C5D01-717C-6E4A-8E7D-09E3E8AFD09D}" destId="{D9F83B34-038B-7C4D-9CBC-7A9358FF03FE}" srcOrd="2" destOrd="0" parTransId="{8C63BC0C-1141-9342-A72C-71768C83A7E9}" sibTransId="{6CAA08EF-C58A-1741-B5A0-F7AA517DD3BB}"/>
    <dgm:cxn modelId="{B9DDDDF0-583A-EB45-BE8E-F5F97F9611F4}" srcId="{035C5D01-717C-6E4A-8E7D-09E3E8AFD09D}" destId="{B3458339-AD7A-6941-BC00-D199EECE76F9}" srcOrd="0" destOrd="0" parTransId="{2153BAE6-66ED-204E-B7F6-551532D9E96A}" sibTransId="{BEB776BE-2DD8-DD42-AB22-90091127B772}"/>
    <dgm:cxn modelId="{350F767A-6830-F44C-9621-ECA9671CF60F}" type="presParOf" srcId="{65B0F24D-9A0F-7F45-B031-FDD2C696444F}" destId="{BFF3EABA-6DE4-B64A-96A2-85B49BFCB42E}" srcOrd="0" destOrd="0" presId="urn:microsoft.com/office/officeart/2005/8/layout/vList2"/>
    <dgm:cxn modelId="{22A5C5CC-F582-F14F-849E-89F830424F45}" type="presParOf" srcId="{65B0F24D-9A0F-7F45-B031-FDD2C696444F}" destId="{BAD9CB00-91A0-7D41-870D-CC0DA5A258D2}" srcOrd="1" destOrd="0" presId="urn:microsoft.com/office/officeart/2005/8/layout/vList2"/>
    <dgm:cxn modelId="{116B2675-7357-8840-8754-041898D3F87C}" type="presParOf" srcId="{65B0F24D-9A0F-7F45-B031-FDD2C696444F}" destId="{7ACE3E85-4B42-6149-8A28-98EDD3EF1378}" srcOrd="2" destOrd="0" presId="urn:microsoft.com/office/officeart/2005/8/layout/vList2"/>
    <dgm:cxn modelId="{8060FAB7-A803-6D4B-9D05-BD373719F5A4}" type="presParOf" srcId="{65B0F24D-9A0F-7F45-B031-FDD2C696444F}" destId="{31FF1F24-8619-BA4C-B5A9-99BC88E8A14D}" srcOrd="3" destOrd="0" presId="urn:microsoft.com/office/officeart/2005/8/layout/vList2"/>
    <dgm:cxn modelId="{1A983B14-B382-E741-9972-A8434B603F4B}" type="presParOf" srcId="{65B0F24D-9A0F-7F45-B031-FDD2C696444F}" destId="{5920FA57-4FC4-964C-AB01-D0AC6808E701}" srcOrd="4" destOrd="0" presId="urn:microsoft.com/office/officeart/2005/8/layout/vList2"/>
    <dgm:cxn modelId="{D65B80E4-36E8-2F43-A9D6-B4B288093503}" type="presParOf" srcId="{65B0F24D-9A0F-7F45-B031-FDD2C696444F}" destId="{3BE4D477-546F-704D-9E24-A8A5C50E1E38}" srcOrd="5" destOrd="0" presId="urn:microsoft.com/office/officeart/2005/8/layout/vList2"/>
    <dgm:cxn modelId="{5177D419-006C-D242-9437-B35655C0EE89}" type="presParOf" srcId="{65B0F24D-9A0F-7F45-B031-FDD2C696444F}" destId="{8EFA8C7A-36A7-F547-84DB-3CB10CC8F08A}"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FD0D145-F4D8-9C40-85BC-482E595EC6CA}" type="doc">
      <dgm:prSet loTypeId="urn:microsoft.com/office/officeart/2005/8/layout/orgChart1" loCatId="" qsTypeId="urn:microsoft.com/office/officeart/2005/8/quickstyle/3d5" qsCatId="3D" csTypeId="urn:microsoft.com/office/officeart/2005/8/colors/accent0_3" csCatId="mainScheme" phldr="1"/>
      <dgm:spPr/>
      <dgm:t>
        <a:bodyPr/>
        <a:lstStyle/>
        <a:p>
          <a:endParaRPr lang="en-US"/>
        </a:p>
      </dgm:t>
    </dgm:pt>
    <dgm:pt modelId="{02D1F6D5-5B30-F840-A711-10D7ECEC7F7C}">
      <dgm:prSet phldrT="[Text]"/>
      <dgm:spPr/>
      <dgm:t>
        <a:bodyPr/>
        <a:lstStyle/>
        <a:p>
          <a:r>
            <a:rPr lang="en-US" dirty="0"/>
            <a:t>Tokens</a:t>
          </a:r>
        </a:p>
      </dgm:t>
    </dgm:pt>
    <dgm:pt modelId="{786353A8-34EB-CD49-AAD9-1525464A1DF7}" type="parTrans" cxnId="{C31A4D68-71D6-FC47-B61E-B7015E94440C}">
      <dgm:prSet/>
      <dgm:spPr/>
      <dgm:t>
        <a:bodyPr/>
        <a:lstStyle/>
        <a:p>
          <a:endParaRPr lang="en-US"/>
        </a:p>
      </dgm:t>
    </dgm:pt>
    <dgm:pt modelId="{341AD92E-0E74-A645-B200-6AF032D70322}" type="sibTrans" cxnId="{C31A4D68-71D6-FC47-B61E-B7015E94440C}">
      <dgm:prSet/>
      <dgm:spPr/>
      <dgm:t>
        <a:bodyPr/>
        <a:lstStyle/>
        <a:p>
          <a:endParaRPr lang="en-US"/>
        </a:p>
      </dgm:t>
    </dgm:pt>
    <dgm:pt modelId="{D5493AC6-494C-DA42-9001-8343BF8C60C8}" type="asst">
      <dgm:prSet phldrT="[Text]"/>
      <dgm:spPr/>
      <dgm:t>
        <a:bodyPr/>
        <a:lstStyle/>
        <a:p>
          <a:r>
            <a:rPr lang="en-US" dirty="0"/>
            <a:t>FT (Fungible Tokens)</a:t>
          </a:r>
        </a:p>
      </dgm:t>
    </dgm:pt>
    <dgm:pt modelId="{DE2F48A9-2C03-CA46-BF9E-A8017E6A6509}" type="parTrans" cxnId="{A0D5207D-EC37-7048-90DF-DC41AF4DB576}">
      <dgm:prSet/>
      <dgm:spPr/>
      <dgm:t>
        <a:bodyPr/>
        <a:lstStyle/>
        <a:p>
          <a:endParaRPr lang="en-US"/>
        </a:p>
      </dgm:t>
    </dgm:pt>
    <dgm:pt modelId="{966F6F7E-C60A-A44F-98CB-F9D51A027EBE}" type="sibTrans" cxnId="{A0D5207D-EC37-7048-90DF-DC41AF4DB576}">
      <dgm:prSet/>
      <dgm:spPr/>
      <dgm:t>
        <a:bodyPr/>
        <a:lstStyle/>
        <a:p>
          <a:endParaRPr lang="en-US"/>
        </a:p>
      </dgm:t>
    </dgm:pt>
    <dgm:pt modelId="{250423A9-A796-5149-91D4-4BAC46EAD371}" type="asst">
      <dgm:prSet phldrT="[Text]"/>
      <dgm:spPr/>
      <dgm:t>
        <a:bodyPr/>
        <a:lstStyle/>
        <a:p>
          <a:r>
            <a:rPr lang="en-US" dirty="0"/>
            <a:t>Metaverse &amp; Gaming</a:t>
          </a:r>
        </a:p>
      </dgm:t>
    </dgm:pt>
    <dgm:pt modelId="{21ECD5B1-4A90-2049-ACF0-B25A4273E324}" type="parTrans" cxnId="{DC3C5E75-7D3D-914E-938D-7309DD49E2F2}">
      <dgm:prSet/>
      <dgm:spPr/>
      <dgm:t>
        <a:bodyPr/>
        <a:lstStyle/>
        <a:p>
          <a:endParaRPr lang="en-US"/>
        </a:p>
      </dgm:t>
    </dgm:pt>
    <dgm:pt modelId="{4D187F96-DEA5-BE40-B021-3666C348DE4C}" type="sibTrans" cxnId="{DC3C5E75-7D3D-914E-938D-7309DD49E2F2}">
      <dgm:prSet/>
      <dgm:spPr/>
      <dgm:t>
        <a:bodyPr/>
        <a:lstStyle/>
        <a:p>
          <a:endParaRPr lang="en-US"/>
        </a:p>
      </dgm:t>
    </dgm:pt>
    <dgm:pt modelId="{4C7F22D2-DF39-F24E-9604-AD105DD4CF5E}" type="asst">
      <dgm:prSet phldrT="[Text]"/>
      <dgm:spPr/>
      <dgm:t>
        <a:bodyPr/>
        <a:lstStyle/>
        <a:p>
          <a:r>
            <a:rPr lang="en-US" dirty="0"/>
            <a:t>NFT (Non-Fungible Tokens)</a:t>
          </a:r>
        </a:p>
      </dgm:t>
    </dgm:pt>
    <dgm:pt modelId="{B0EA91A3-0A36-1449-B0E1-6D72DB3641C0}" type="parTrans" cxnId="{0A3DC71D-3D5A-D044-A5D1-EA94E7C952D0}">
      <dgm:prSet/>
      <dgm:spPr/>
      <dgm:t>
        <a:bodyPr/>
        <a:lstStyle/>
        <a:p>
          <a:endParaRPr lang="en-US"/>
        </a:p>
      </dgm:t>
    </dgm:pt>
    <dgm:pt modelId="{9C666CC3-5D81-4443-9EAD-3C3D9FA558E3}" type="sibTrans" cxnId="{0A3DC71D-3D5A-D044-A5D1-EA94E7C952D0}">
      <dgm:prSet/>
      <dgm:spPr/>
      <dgm:t>
        <a:bodyPr/>
        <a:lstStyle/>
        <a:p>
          <a:endParaRPr lang="en-US"/>
        </a:p>
      </dgm:t>
    </dgm:pt>
    <dgm:pt modelId="{D2EF1773-9A5E-2C4D-A554-4E0BCA75982D}" type="asst">
      <dgm:prSet phldrT="[Text]"/>
      <dgm:spPr/>
      <dgm:t>
        <a:bodyPr/>
        <a:lstStyle/>
        <a:p>
          <a:r>
            <a:rPr lang="en-US" dirty="0"/>
            <a:t>Cryptocurrencies</a:t>
          </a:r>
        </a:p>
      </dgm:t>
    </dgm:pt>
    <dgm:pt modelId="{DE44908C-D003-4F46-B1A5-55E1D79E9FAC}" type="parTrans" cxnId="{39357429-B52C-FA48-A7C7-C4CF077BA2EA}">
      <dgm:prSet/>
      <dgm:spPr/>
      <dgm:t>
        <a:bodyPr/>
        <a:lstStyle/>
        <a:p>
          <a:endParaRPr lang="en-US"/>
        </a:p>
      </dgm:t>
    </dgm:pt>
    <dgm:pt modelId="{2E4E446A-D8A3-B248-82DE-C6F1AD9EF0A0}" type="sibTrans" cxnId="{39357429-B52C-FA48-A7C7-C4CF077BA2EA}">
      <dgm:prSet/>
      <dgm:spPr/>
      <dgm:t>
        <a:bodyPr/>
        <a:lstStyle/>
        <a:p>
          <a:endParaRPr lang="en-US"/>
        </a:p>
      </dgm:t>
    </dgm:pt>
    <dgm:pt modelId="{C33EB65D-3738-AA43-8407-E72525C25EAC}" type="asst">
      <dgm:prSet phldrT="[Text]"/>
      <dgm:spPr/>
      <dgm:t>
        <a:bodyPr/>
        <a:lstStyle/>
        <a:p>
          <a:r>
            <a:rPr lang="en-US" dirty="0" err="1"/>
            <a:t>Stablecoins</a:t>
          </a:r>
          <a:endParaRPr lang="en-US" dirty="0"/>
        </a:p>
      </dgm:t>
    </dgm:pt>
    <dgm:pt modelId="{8CA0EA7B-EA6B-D146-83F1-80C9F88EB25A}" type="parTrans" cxnId="{4AB41E47-B467-CB4F-AF8A-C21C55D3CF03}">
      <dgm:prSet/>
      <dgm:spPr/>
      <dgm:t>
        <a:bodyPr/>
        <a:lstStyle/>
        <a:p>
          <a:endParaRPr lang="en-US"/>
        </a:p>
      </dgm:t>
    </dgm:pt>
    <dgm:pt modelId="{987EDE23-8F4E-E645-9FAC-74B329727E0C}" type="sibTrans" cxnId="{4AB41E47-B467-CB4F-AF8A-C21C55D3CF03}">
      <dgm:prSet/>
      <dgm:spPr/>
      <dgm:t>
        <a:bodyPr/>
        <a:lstStyle/>
        <a:p>
          <a:endParaRPr lang="en-US"/>
        </a:p>
      </dgm:t>
    </dgm:pt>
    <dgm:pt modelId="{E3358D01-C483-8D45-A705-F4877CEEE3B1}" type="asst">
      <dgm:prSet phldrT="[Text]"/>
      <dgm:spPr/>
      <dgm:t>
        <a:bodyPr/>
        <a:lstStyle/>
        <a:p>
          <a:r>
            <a:rPr lang="en-US" dirty="0"/>
            <a:t>CBDC</a:t>
          </a:r>
        </a:p>
      </dgm:t>
    </dgm:pt>
    <dgm:pt modelId="{DDAA82F5-669D-1F46-B689-0AE0C6375BD6}" type="parTrans" cxnId="{AD59D07A-8E20-9740-9BEE-6595996BA7D8}">
      <dgm:prSet/>
      <dgm:spPr/>
      <dgm:t>
        <a:bodyPr/>
        <a:lstStyle/>
        <a:p>
          <a:endParaRPr lang="en-US"/>
        </a:p>
      </dgm:t>
    </dgm:pt>
    <dgm:pt modelId="{427231F5-CE8D-8444-9EE3-758263302262}" type="sibTrans" cxnId="{AD59D07A-8E20-9740-9BEE-6595996BA7D8}">
      <dgm:prSet/>
      <dgm:spPr/>
      <dgm:t>
        <a:bodyPr/>
        <a:lstStyle/>
        <a:p>
          <a:endParaRPr lang="en-US"/>
        </a:p>
      </dgm:t>
    </dgm:pt>
    <dgm:pt modelId="{55B59D75-4B14-D440-8682-080EAFB6FD87}" type="asst">
      <dgm:prSet phldrT="[Text]"/>
      <dgm:spPr/>
      <dgm:t>
        <a:bodyPr/>
        <a:lstStyle/>
        <a:p>
          <a:r>
            <a:rPr lang="en-US" dirty="0"/>
            <a:t>Art Ownership (i.e. Art)</a:t>
          </a:r>
        </a:p>
      </dgm:t>
    </dgm:pt>
    <dgm:pt modelId="{0FD04A90-1044-B14D-A060-A669FD07168E}" type="parTrans" cxnId="{DBE0476F-E342-C046-B97A-AF47EC60D949}">
      <dgm:prSet/>
      <dgm:spPr/>
      <dgm:t>
        <a:bodyPr/>
        <a:lstStyle/>
        <a:p>
          <a:endParaRPr lang="en-US"/>
        </a:p>
      </dgm:t>
    </dgm:pt>
    <dgm:pt modelId="{10D42306-7E00-EC40-8A72-161460150621}" type="sibTrans" cxnId="{DBE0476F-E342-C046-B97A-AF47EC60D949}">
      <dgm:prSet/>
      <dgm:spPr/>
      <dgm:t>
        <a:bodyPr/>
        <a:lstStyle/>
        <a:p>
          <a:endParaRPr lang="en-US"/>
        </a:p>
      </dgm:t>
    </dgm:pt>
    <dgm:pt modelId="{3442E668-24C9-ED4B-B9E8-BE123705B722}" type="asst">
      <dgm:prSet phldrT="[Text]"/>
      <dgm:spPr/>
      <dgm:t>
        <a:bodyPr/>
        <a:lstStyle/>
        <a:p>
          <a:r>
            <a:rPr lang="en-US" dirty="0"/>
            <a:t>Financial Ownership (i.e. Real Estate)</a:t>
          </a:r>
        </a:p>
      </dgm:t>
    </dgm:pt>
    <dgm:pt modelId="{9A49DDB6-9A13-2842-96C8-AB814B9B34DF}" type="parTrans" cxnId="{06A46708-492F-D34D-872C-5918A88BDCBD}">
      <dgm:prSet/>
      <dgm:spPr/>
      <dgm:t>
        <a:bodyPr/>
        <a:lstStyle/>
        <a:p>
          <a:endParaRPr lang="en-US"/>
        </a:p>
      </dgm:t>
    </dgm:pt>
    <dgm:pt modelId="{3D788A92-EEAD-3D4B-B544-F6FD340CC71E}" type="sibTrans" cxnId="{06A46708-492F-D34D-872C-5918A88BDCBD}">
      <dgm:prSet/>
      <dgm:spPr/>
      <dgm:t>
        <a:bodyPr/>
        <a:lstStyle/>
        <a:p>
          <a:endParaRPr lang="en-US"/>
        </a:p>
      </dgm:t>
    </dgm:pt>
    <dgm:pt modelId="{904232E4-6162-6B4F-BDC0-816B8B13325C}" type="asst">
      <dgm:prSet phldrT="[Text]"/>
      <dgm:spPr/>
      <dgm:t>
        <a:bodyPr/>
        <a:lstStyle/>
        <a:p>
          <a:r>
            <a:rPr lang="en-US" dirty="0"/>
            <a:t>Decentralized Identity</a:t>
          </a:r>
        </a:p>
      </dgm:t>
    </dgm:pt>
    <dgm:pt modelId="{1D7DC964-DAE6-5843-86AA-33E003494F36}" type="parTrans" cxnId="{1BB4CBB5-6ED7-A440-9EB0-E38CDE0B2FFD}">
      <dgm:prSet/>
      <dgm:spPr/>
      <dgm:t>
        <a:bodyPr/>
        <a:lstStyle/>
        <a:p>
          <a:endParaRPr lang="en-US"/>
        </a:p>
      </dgm:t>
    </dgm:pt>
    <dgm:pt modelId="{4AAA4037-3CD6-F447-916B-95712F993A52}" type="sibTrans" cxnId="{1BB4CBB5-6ED7-A440-9EB0-E38CDE0B2FFD}">
      <dgm:prSet/>
      <dgm:spPr/>
      <dgm:t>
        <a:bodyPr/>
        <a:lstStyle/>
        <a:p>
          <a:endParaRPr lang="en-US"/>
        </a:p>
      </dgm:t>
    </dgm:pt>
    <dgm:pt modelId="{D3D2AC99-4941-744A-8DE1-05CD586037D5}" type="pres">
      <dgm:prSet presAssocID="{7FD0D145-F4D8-9C40-85BC-482E595EC6CA}" presName="hierChild1" presStyleCnt="0">
        <dgm:presLayoutVars>
          <dgm:orgChart val="1"/>
          <dgm:chPref val="1"/>
          <dgm:dir/>
          <dgm:animOne val="branch"/>
          <dgm:animLvl val="lvl"/>
          <dgm:resizeHandles/>
        </dgm:presLayoutVars>
      </dgm:prSet>
      <dgm:spPr/>
    </dgm:pt>
    <dgm:pt modelId="{351328E6-96B2-AE48-B5D4-5AA2089B2107}" type="pres">
      <dgm:prSet presAssocID="{02D1F6D5-5B30-F840-A711-10D7ECEC7F7C}" presName="hierRoot1" presStyleCnt="0">
        <dgm:presLayoutVars>
          <dgm:hierBranch val="init"/>
        </dgm:presLayoutVars>
      </dgm:prSet>
      <dgm:spPr/>
    </dgm:pt>
    <dgm:pt modelId="{377013AA-DDE1-A04D-8FDD-7E8F4AF18C4F}" type="pres">
      <dgm:prSet presAssocID="{02D1F6D5-5B30-F840-A711-10D7ECEC7F7C}" presName="rootComposite1" presStyleCnt="0"/>
      <dgm:spPr/>
    </dgm:pt>
    <dgm:pt modelId="{730310A4-5901-A046-97A2-CD7137E1644E}" type="pres">
      <dgm:prSet presAssocID="{02D1F6D5-5B30-F840-A711-10D7ECEC7F7C}" presName="rootText1" presStyleLbl="node0" presStyleIdx="0" presStyleCnt="1">
        <dgm:presLayoutVars>
          <dgm:chPref val="3"/>
        </dgm:presLayoutVars>
      </dgm:prSet>
      <dgm:spPr/>
    </dgm:pt>
    <dgm:pt modelId="{6F62253D-1F23-5043-B2BB-E2CAA7E474B7}" type="pres">
      <dgm:prSet presAssocID="{02D1F6D5-5B30-F840-A711-10D7ECEC7F7C}" presName="rootConnector1" presStyleLbl="node1" presStyleIdx="0" presStyleCnt="0"/>
      <dgm:spPr/>
    </dgm:pt>
    <dgm:pt modelId="{02C04738-0DF8-D54C-B2E1-E8CDFA6C7A9F}" type="pres">
      <dgm:prSet presAssocID="{02D1F6D5-5B30-F840-A711-10D7ECEC7F7C}" presName="hierChild2" presStyleCnt="0"/>
      <dgm:spPr/>
    </dgm:pt>
    <dgm:pt modelId="{D3E5C5F0-2634-F24E-980B-F8A7309C5EA0}" type="pres">
      <dgm:prSet presAssocID="{02D1F6D5-5B30-F840-A711-10D7ECEC7F7C}" presName="hierChild3" presStyleCnt="0"/>
      <dgm:spPr/>
    </dgm:pt>
    <dgm:pt modelId="{E83F7D0A-0997-B945-B817-5DC3F141BD2C}" type="pres">
      <dgm:prSet presAssocID="{DE2F48A9-2C03-CA46-BF9E-A8017E6A6509}" presName="Name111" presStyleLbl="parChTrans1D2" presStyleIdx="0" presStyleCnt="2"/>
      <dgm:spPr/>
    </dgm:pt>
    <dgm:pt modelId="{93D5F0DA-1BB1-0448-9515-512CAE83D8EA}" type="pres">
      <dgm:prSet presAssocID="{D5493AC6-494C-DA42-9001-8343BF8C60C8}" presName="hierRoot3" presStyleCnt="0">
        <dgm:presLayoutVars>
          <dgm:hierBranch val="init"/>
        </dgm:presLayoutVars>
      </dgm:prSet>
      <dgm:spPr/>
    </dgm:pt>
    <dgm:pt modelId="{90DDA0DF-A951-5544-92A0-782ABE9B899A}" type="pres">
      <dgm:prSet presAssocID="{D5493AC6-494C-DA42-9001-8343BF8C60C8}" presName="rootComposite3" presStyleCnt="0"/>
      <dgm:spPr/>
    </dgm:pt>
    <dgm:pt modelId="{B3E39C83-01D5-AB4D-B8D0-6684249B4CD4}" type="pres">
      <dgm:prSet presAssocID="{D5493AC6-494C-DA42-9001-8343BF8C60C8}" presName="rootText3" presStyleLbl="asst1" presStyleIdx="0" presStyleCnt="9">
        <dgm:presLayoutVars>
          <dgm:chPref val="3"/>
        </dgm:presLayoutVars>
      </dgm:prSet>
      <dgm:spPr/>
    </dgm:pt>
    <dgm:pt modelId="{776A9C87-228F-7542-9E6E-D958E35F2220}" type="pres">
      <dgm:prSet presAssocID="{D5493AC6-494C-DA42-9001-8343BF8C60C8}" presName="rootConnector3" presStyleLbl="asst1" presStyleIdx="0" presStyleCnt="9"/>
      <dgm:spPr/>
    </dgm:pt>
    <dgm:pt modelId="{8D9C2A34-9B57-1942-886F-5AFF2714F21E}" type="pres">
      <dgm:prSet presAssocID="{D5493AC6-494C-DA42-9001-8343BF8C60C8}" presName="hierChild6" presStyleCnt="0"/>
      <dgm:spPr/>
    </dgm:pt>
    <dgm:pt modelId="{6C862520-C81D-DB47-82B6-75338FA29EF4}" type="pres">
      <dgm:prSet presAssocID="{D5493AC6-494C-DA42-9001-8343BF8C60C8}" presName="hierChild7" presStyleCnt="0"/>
      <dgm:spPr/>
    </dgm:pt>
    <dgm:pt modelId="{80B2EEE1-953D-D347-A634-C6565018BCB5}" type="pres">
      <dgm:prSet presAssocID="{DE44908C-D003-4F46-B1A5-55E1D79E9FAC}" presName="Name111" presStyleLbl="parChTrans1D3" presStyleIdx="0" presStyleCnt="7"/>
      <dgm:spPr/>
    </dgm:pt>
    <dgm:pt modelId="{85F8C00E-1139-EB49-B403-EBF595BCBF56}" type="pres">
      <dgm:prSet presAssocID="{D2EF1773-9A5E-2C4D-A554-4E0BCA75982D}" presName="hierRoot3" presStyleCnt="0">
        <dgm:presLayoutVars>
          <dgm:hierBranch val="init"/>
        </dgm:presLayoutVars>
      </dgm:prSet>
      <dgm:spPr/>
    </dgm:pt>
    <dgm:pt modelId="{1BD120CD-2BEE-FE45-93F0-41FA5279E896}" type="pres">
      <dgm:prSet presAssocID="{D2EF1773-9A5E-2C4D-A554-4E0BCA75982D}" presName="rootComposite3" presStyleCnt="0"/>
      <dgm:spPr/>
    </dgm:pt>
    <dgm:pt modelId="{FFE53249-0FE5-0A47-8799-29788340A467}" type="pres">
      <dgm:prSet presAssocID="{D2EF1773-9A5E-2C4D-A554-4E0BCA75982D}" presName="rootText3" presStyleLbl="asst1" presStyleIdx="1" presStyleCnt="9">
        <dgm:presLayoutVars>
          <dgm:chPref val="3"/>
        </dgm:presLayoutVars>
      </dgm:prSet>
      <dgm:spPr/>
    </dgm:pt>
    <dgm:pt modelId="{4D2178CA-FB40-294D-AC01-DCE6ED149A75}" type="pres">
      <dgm:prSet presAssocID="{D2EF1773-9A5E-2C4D-A554-4E0BCA75982D}" presName="rootConnector3" presStyleLbl="asst1" presStyleIdx="1" presStyleCnt="9"/>
      <dgm:spPr/>
    </dgm:pt>
    <dgm:pt modelId="{021F256E-5A53-3549-A7C5-582DD94E9FBD}" type="pres">
      <dgm:prSet presAssocID="{D2EF1773-9A5E-2C4D-A554-4E0BCA75982D}" presName="hierChild6" presStyleCnt="0"/>
      <dgm:spPr/>
    </dgm:pt>
    <dgm:pt modelId="{94F159D3-04FA-584B-9D37-D8A8DA25D097}" type="pres">
      <dgm:prSet presAssocID="{D2EF1773-9A5E-2C4D-A554-4E0BCA75982D}" presName="hierChild7" presStyleCnt="0"/>
      <dgm:spPr/>
    </dgm:pt>
    <dgm:pt modelId="{4263A096-2256-4B40-BEFC-D7FD6F7AB031}" type="pres">
      <dgm:prSet presAssocID="{8CA0EA7B-EA6B-D146-83F1-80C9F88EB25A}" presName="Name111" presStyleLbl="parChTrans1D3" presStyleIdx="1" presStyleCnt="7"/>
      <dgm:spPr/>
    </dgm:pt>
    <dgm:pt modelId="{48BF2357-1BBE-294D-86C8-A98ED77E59DC}" type="pres">
      <dgm:prSet presAssocID="{C33EB65D-3738-AA43-8407-E72525C25EAC}" presName="hierRoot3" presStyleCnt="0">
        <dgm:presLayoutVars>
          <dgm:hierBranch val="init"/>
        </dgm:presLayoutVars>
      </dgm:prSet>
      <dgm:spPr/>
    </dgm:pt>
    <dgm:pt modelId="{1DCB9597-7E66-D64D-AA3F-E7199378FDDB}" type="pres">
      <dgm:prSet presAssocID="{C33EB65D-3738-AA43-8407-E72525C25EAC}" presName="rootComposite3" presStyleCnt="0"/>
      <dgm:spPr/>
    </dgm:pt>
    <dgm:pt modelId="{11EFC7CF-616B-A349-8442-837E4EBBD2E5}" type="pres">
      <dgm:prSet presAssocID="{C33EB65D-3738-AA43-8407-E72525C25EAC}" presName="rootText3" presStyleLbl="asst1" presStyleIdx="2" presStyleCnt="9">
        <dgm:presLayoutVars>
          <dgm:chPref val="3"/>
        </dgm:presLayoutVars>
      </dgm:prSet>
      <dgm:spPr/>
    </dgm:pt>
    <dgm:pt modelId="{F4E85C05-3D50-3B49-95BD-7CA3B0DF8085}" type="pres">
      <dgm:prSet presAssocID="{C33EB65D-3738-AA43-8407-E72525C25EAC}" presName="rootConnector3" presStyleLbl="asst1" presStyleIdx="2" presStyleCnt="9"/>
      <dgm:spPr/>
    </dgm:pt>
    <dgm:pt modelId="{456DC096-CA09-904A-A4F1-4B551C33D046}" type="pres">
      <dgm:prSet presAssocID="{C33EB65D-3738-AA43-8407-E72525C25EAC}" presName="hierChild6" presStyleCnt="0"/>
      <dgm:spPr/>
    </dgm:pt>
    <dgm:pt modelId="{4088E174-6554-E94D-819A-30D0864B9FA8}" type="pres">
      <dgm:prSet presAssocID="{C33EB65D-3738-AA43-8407-E72525C25EAC}" presName="hierChild7" presStyleCnt="0"/>
      <dgm:spPr/>
    </dgm:pt>
    <dgm:pt modelId="{27D9F3A6-CC0B-2D4E-8753-B0523D47E999}" type="pres">
      <dgm:prSet presAssocID="{DDAA82F5-669D-1F46-B689-0AE0C6375BD6}" presName="Name111" presStyleLbl="parChTrans1D3" presStyleIdx="2" presStyleCnt="7"/>
      <dgm:spPr/>
    </dgm:pt>
    <dgm:pt modelId="{4AEB35C3-1D98-3A4A-850C-DE1AF26E9BF6}" type="pres">
      <dgm:prSet presAssocID="{E3358D01-C483-8D45-A705-F4877CEEE3B1}" presName="hierRoot3" presStyleCnt="0">
        <dgm:presLayoutVars>
          <dgm:hierBranch val="init"/>
        </dgm:presLayoutVars>
      </dgm:prSet>
      <dgm:spPr/>
    </dgm:pt>
    <dgm:pt modelId="{EC26DA44-73DB-624A-B879-AF58FFBFE9A6}" type="pres">
      <dgm:prSet presAssocID="{E3358D01-C483-8D45-A705-F4877CEEE3B1}" presName="rootComposite3" presStyleCnt="0"/>
      <dgm:spPr/>
    </dgm:pt>
    <dgm:pt modelId="{7B88E5E3-09AB-EC4C-81AF-F2BA0B25B75C}" type="pres">
      <dgm:prSet presAssocID="{E3358D01-C483-8D45-A705-F4877CEEE3B1}" presName="rootText3" presStyleLbl="asst1" presStyleIdx="3" presStyleCnt="9">
        <dgm:presLayoutVars>
          <dgm:chPref val="3"/>
        </dgm:presLayoutVars>
      </dgm:prSet>
      <dgm:spPr/>
    </dgm:pt>
    <dgm:pt modelId="{CC1A1A9E-9ED0-6242-AFDB-00571F30C218}" type="pres">
      <dgm:prSet presAssocID="{E3358D01-C483-8D45-A705-F4877CEEE3B1}" presName="rootConnector3" presStyleLbl="asst1" presStyleIdx="3" presStyleCnt="9"/>
      <dgm:spPr/>
    </dgm:pt>
    <dgm:pt modelId="{61DE41B2-332A-0842-A34C-8D939571C0DC}" type="pres">
      <dgm:prSet presAssocID="{E3358D01-C483-8D45-A705-F4877CEEE3B1}" presName="hierChild6" presStyleCnt="0"/>
      <dgm:spPr/>
    </dgm:pt>
    <dgm:pt modelId="{2E9819AE-9937-5247-AB0F-38C35FEE2685}" type="pres">
      <dgm:prSet presAssocID="{E3358D01-C483-8D45-A705-F4877CEEE3B1}" presName="hierChild7" presStyleCnt="0"/>
      <dgm:spPr/>
    </dgm:pt>
    <dgm:pt modelId="{9033465A-781D-974A-A9B9-CD3DA2519678}" type="pres">
      <dgm:prSet presAssocID="{B0EA91A3-0A36-1449-B0E1-6D72DB3641C0}" presName="Name111" presStyleLbl="parChTrans1D2" presStyleIdx="1" presStyleCnt="2"/>
      <dgm:spPr/>
    </dgm:pt>
    <dgm:pt modelId="{E5632D3D-8FFB-1942-B638-9F873C9FB497}" type="pres">
      <dgm:prSet presAssocID="{4C7F22D2-DF39-F24E-9604-AD105DD4CF5E}" presName="hierRoot3" presStyleCnt="0">
        <dgm:presLayoutVars>
          <dgm:hierBranch val="init"/>
        </dgm:presLayoutVars>
      </dgm:prSet>
      <dgm:spPr/>
    </dgm:pt>
    <dgm:pt modelId="{D7C96B8E-1BF4-1746-B1D6-65798F338EF0}" type="pres">
      <dgm:prSet presAssocID="{4C7F22D2-DF39-F24E-9604-AD105DD4CF5E}" presName="rootComposite3" presStyleCnt="0"/>
      <dgm:spPr/>
    </dgm:pt>
    <dgm:pt modelId="{306ACC1F-D7CE-1841-8099-B187D197D01F}" type="pres">
      <dgm:prSet presAssocID="{4C7F22D2-DF39-F24E-9604-AD105DD4CF5E}" presName="rootText3" presStyleLbl="asst1" presStyleIdx="4" presStyleCnt="9">
        <dgm:presLayoutVars>
          <dgm:chPref val="3"/>
        </dgm:presLayoutVars>
      </dgm:prSet>
      <dgm:spPr/>
    </dgm:pt>
    <dgm:pt modelId="{FB374134-5FFD-B940-80D6-5909B3925B8E}" type="pres">
      <dgm:prSet presAssocID="{4C7F22D2-DF39-F24E-9604-AD105DD4CF5E}" presName="rootConnector3" presStyleLbl="asst1" presStyleIdx="4" presStyleCnt="9"/>
      <dgm:spPr/>
    </dgm:pt>
    <dgm:pt modelId="{403FB020-7D5E-E345-AEB3-1F98B865EBFA}" type="pres">
      <dgm:prSet presAssocID="{4C7F22D2-DF39-F24E-9604-AD105DD4CF5E}" presName="hierChild6" presStyleCnt="0"/>
      <dgm:spPr/>
    </dgm:pt>
    <dgm:pt modelId="{1EF05A4C-C2D0-D748-9FEE-154AA9CF4FF4}" type="pres">
      <dgm:prSet presAssocID="{4C7F22D2-DF39-F24E-9604-AD105DD4CF5E}" presName="hierChild7" presStyleCnt="0"/>
      <dgm:spPr/>
    </dgm:pt>
    <dgm:pt modelId="{9B16C42E-5E05-F840-937A-50DBB07EB4B6}" type="pres">
      <dgm:prSet presAssocID="{21ECD5B1-4A90-2049-ACF0-B25A4273E324}" presName="Name111" presStyleLbl="parChTrans1D3" presStyleIdx="3" presStyleCnt="7"/>
      <dgm:spPr/>
    </dgm:pt>
    <dgm:pt modelId="{30BC12A6-1EE1-3F42-99EA-21D5468EF7C4}" type="pres">
      <dgm:prSet presAssocID="{250423A9-A796-5149-91D4-4BAC46EAD371}" presName="hierRoot3" presStyleCnt="0">
        <dgm:presLayoutVars>
          <dgm:hierBranch val="init"/>
        </dgm:presLayoutVars>
      </dgm:prSet>
      <dgm:spPr/>
    </dgm:pt>
    <dgm:pt modelId="{37E1101F-42A1-F04A-94B3-2E511D6D8189}" type="pres">
      <dgm:prSet presAssocID="{250423A9-A796-5149-91D4-4BAC46EAD371}" presName="rootComposite3" presStyleCnt="0"/>
      <dgm:spPr/>
    </dgm:pt>
    <dgm:pt modelId="{56CE6E11-9AA0-1949-B38A-34596CA55032}" type="pres">
      <dgm:prSet presAssocID="{250423A9-A796-5149-91D4-4BAC46EAD371}" presName="rootText3" presStyleLbl="asst1" presStyleIdx="5" presStyleCnt="9">
        <dgm:presLayoutVars>
          <dgm:chPref val="3"/>
        </dgm:presLayoutVars>
      </dgm:prSet>
      <dgm:spPr/>
    </dgm:pt>
    <dgm:pt modelId="{D96C3F0E-A396-EC4E-83B1-DEEA8EABDAED}" type="pres">
      <dgm:prSet presAssocID="{250423A9-A796-5149-91D4-4BAC46EAD371}" presName="rootConnector3" presStyleLbl="asst1" presStyleIdx="5" presStyleCnt="9"/>
      <dgm:spPr/>
    </dgm:pt>
    <dgm:pt modelId="{8357008B-AC65-C54E-A752-AD99142033D1}" type="pres">
      <dgm:prSet presAssocID="{250423A9-A796-5149-91D4-4BAC46EAD371}" presName="hierChild6" presStyleCnt="0"/>
      <dgm:spPr/>
    </dgm:pt>
    <dgm:pt modelId="{A0BFCAB7-C776-3C4E-8E62-8F9F6560F098}" type="pres">
      <dgm:prSet presAssocID="{250423A9-A796-5149-91D4-4BAC46EAD371}" presName="hierChild7" presStyleCnt="0"/>
      <dgm:spPr/>
    </dgm:pt>
    <dgm:pt modelId="{53C1B410-8E61-644B-8152-F7BBC4ED1E56}" type="pres">
      <dgm:prSet presAssocID="{0FD04A90-1044-B14D-A060-A669FD07168E}" presName="Name111" presStyleLbl="parChTrans1D3" presStyleIdx="4" presStyleCnt="7"/>
      <dgm:spPr/>
    </dgm:pt>
    <dgm:pt modelId="{017C318E-F428-4340-9CDF-09D8629663B5}" type="pres">
      <dgm:prSet presAssocID="{55B59D75-4B14-D440-8682-080EAFB6FD87}" presName="hierRoot3" presStyleCnt="0">
        <dgm:presLayoutVars>
          <dgm:hierBranch val="init"/>
        </dgm:presLayoutVars>
      </dgm:prSet>
      <dgm:spPr/>
    </dgm:pt>
    <dgm:pt modelId="{F7223530-D86A-314D-8BAC-8D476ECF8E00}" type="pres">
      <dgm:prSet presAssocID="{55B59D75-4B14-D440-8682-080EAFB6FD87}" presName="rootComposite3" presStyleCnt="0"/>
      <dgm:spPr/>
    </dgm:pt>
    <dgm:pt modelId="{286FC81E-A612-0742-A9AD-C3372216243C}" type="pres">
      <dgm:prSet presAssocID="{55B59D75-4B14-D440-8682-080EAFB6FD87}" presName="rootText3" presStyleLbl="asst1" presStyleIdx="6" presStyleCnt="9">
        <dgm:presLayoutVars>
          <dgm:chPref val="3"/>
        </dgm:presLayoutVars>
      </dgm:prSet>
      <dgm:spPr/>
    </dgm:pt>
    <dgm:pt modelId="{0B3D6151-C2F1-644E-A1CD-F45E83B108BF}" type="pres">
      <dgm:prSet presAssocID="{55B59D75-4B14-D440-8682-080EAFB6FD87}" presName="rootConnector3" presStyleLbl="asst1" presStyleIdx="6" presStyleCnt="9"/>
      <dgm:spPr/>
    </dgm:pt>
    <dgm:pt modelId="{96839BEA-B7C8-CE43-812D-FBFADA1296D0}" type="pres">
      <dgm:prSet presAssocID="{55B59D75-4B14-D440-8682-080EAFB6FD87}" presName="hierChild6" presStyleCnt="0"/>
      <dgm:spPr/>
    </dgm:pt>
    <dgm:pt modelId="{6E68C665-DF71-DF49-99AC-30824C62FF17}" type="pres">
      <dgm:prSet presAssocID="{55B59D75-4B14-D440-8682-080EAFB6FD87}" presName="hierChild7" presStyleCnt="0"/>
      <dgm:spPr/>
    </dgm:pt>
    <dgm:pt modelId="{EC4F7858-FCD5-2D43-ABDE-55ACA8650BD9}" type="pres">
      <dgm:prSet presAssocID="{9A49DDB6-9A13-2842-96C8-AB814B9B34DF}" presName="Name111" presStyleLbl="parChTrans1D3" presStyleIdx="5" presStyleCnt="7"/>
      <dgm:spPr/>
    </dgm:pt>
    <dgm:pt modelId="{8D95BC43-46B5-C447-947C-2CE972AA83C3}" type="pres">
      <dgm:prSet presAssocID="{3442E668-24C9-ED4B-B9E8-BE123705B722}" presName="hierRoot3" presStyleCnt="0">
        <dgm:presLayoutVars>
          <dgm:hierBranch val="init"/>
        </dgm:presLayoutVars>
      </dgm:prSet>
      <dgm:spPr/>
    </dgm:pt>
    <dgm:pt modelId="{2662AFD2-41C2-7142-816E-E08FBC4D3C98}" type="pres">
      <dgm:prSet presAssocID="{3442E668-24C9-ED4B-B9E8-BE123705B722}" presName="rootComposite3" presStyleCnt="0"/>
      <dgm:spPr/>
    </dgm:pt>
    <dgm:pt modelId="{891FC444-52D5-FB43-8D06-65DFF6B0ECDD}" type="pres">
      <dgm:prSet presAssocID="{3442E668-24C9-ED4B-B9E8-BE123705B722}" presName="rootText3" presStyleLbl="asst1" presStyleIdx="7" presStyleCnt="9">
        <dgm:presLayoutVars>
          <dgm:chPref val="3"/>
        </dgm:presLayoutVars>
      </dgm:prSet>
      <dgm:spPr/>
    </dgm:pt>
    <dgm:pt modelId="{C00D7B5C-0A5D-3F4F-8606-805E0A8A50E1}" type="pres">
      <dgm:prSet presAssocID="{3442E668-24C9-ED4B-B9E8-BE123705B722}" presName="rootConnector3" presStyleLbl="asst1" presStyleIdx="7" presStyleCnt="9"/>
      <dgm:spPr/>
    </dgm:pt>
    <dgm:pt modelId="{34E3110A-D7B1-364F-89A1-86DCA5A229B9}" type="pres">
      <dgm:prSet presAssocID="{3442E668-24C9-ED4B-B9E8-BE123705B722}" presName="hierChild6" presStyleCnt="0"/>
      <dgm:spPr/>
    </dgm:pt>
    <dgm:pt modelId="{32B2C88E-B274-B74A-86EA-643506681D7A}" type="pres">
      <dgm:prSet presAssocID="{3442E668-24C9-ED4B-B9E8-BE123705B722}" presName="hierChild7" presStyleCnt="0"/>
      <dgm:spPr/>
    </dgm:pt>
    <dgm:pt modelId="{461E9062-49B8-184E-99CB-F1AF60BA5B8C}" type="pres">
      <dgm:prSet presAssocID="{1D7DC964-DAE6-5843-86AA-33E003494F36}" presName="Name111" presStyleLbl="parChTrans1D3" presStyleIdx="6" presStyleCnt="7"/>
      <dgm:spPr/>
    </dgm:pt>
    <dgm:pt modelId="{50ADC94F-363D-1443-B940-9BE952F0E66F}" type="pres">
      <dgm:prSet presAssocID="{904232E4-6162-6B4F-BDC0-816B8B13325C}" presName="hierRoot3" presStyleCnt="0">
        <dgm:presLayoutVars>
          <dgm:hierBranch val="init"/>
        </dgm:presLayoutVars>
      </dgm:prSet>
      <dgm:spPr/>
    </dgm:pt>
    <dgm:pt modelId="{672B73A1-A646-FB41-9AD9-40DCC746BA18}" type="pres">
      <dgm:prSet presAssocID="{904232E4-6162-6B4F-BDC0-816B8B13325C}" presName="rootComposite3" presStyleCnt="0"/>
      <dgm:spPr/>
    </dgm:pt>
    <dgm:pt modelId="{C4DB1C4A-3C6E-F04E-A67F-2E0B18F13ED5}" type="pres">
      <dgm:prSet presAssocID="{904232E4-6162-6B4F-BDC0-816B8B13325C}" presName="rootText3" presStyleLbl="asst1" presStyleIdx="8" presStyleCnt="9">
        <dgm:presLayoutVars>
          <dgm:chPref val="3"/>
        </dgm:presLayoutVars>
      </dgm:prSet>
      <dgm:spPr/>
    </dgm:pt>
    <dgm:pt modelId="{30B35CAF-4EFC-F54F-BE5E-1E0B0394933E}" type="pres">
      <dgm:prSet presAssocID="{904232E4-6162-6B4F-BDC0-816B8B13325C}" presName="rootConnector3" presStyleLbl="asst1" presStyleIdx="8" presStyleCnt="9"/>
      <dgm:spPr/>
    </dgm:pt>
    <dgm:pt modelId="{3311949B-AE48-3241-9118-8B448E4490A2}" type="pres">
      <dgm:prSet presAssocID="{904232E4-6162-6B4F-BDC0-816B8B13325C}" presName="hierChild6" presStyleCnt="0"/>
      <dgm:spPr/>
    </dgm:pt>
    <dgm:pt modelId="{03859F50-1713-9F4A-AE53-F67678FFE43F}" type="pres">
      <dgm:prSet presAssocID="{904232E4-6162-6B4F-BDC0-816B8B13325C}" presName="hierChild7" presStyleCnt="0"/>
      <dgm:spPr/>
    </dgm:pt>
  </dgm:ptLst>
  <dgm:cxnLst>
    <dgm:cxn modelId="{6EB2FD02-2FA7-1342-BF62-4E1DF9E7B548}" type="presOf" srcId="{DE2F48A9-2C03-CA46-BF9E-A8017E6A6509}" destId="{E83F7D0A-0997-B945-B817-5DC3F141BD2C}" srcOrd="0" destOrd="0" presId="urn:microsoft.com/office/officeart/2005/8/layout/orgChart1"/>
    <dgm:cxn modelId="{F4AB1F05-8324-6C46-A06F-CB0B405B80A9}" type="presOf" srcId="{0FD04A90-1044-B14D-A060-A669FD07168E}" destId="{53C1B410-8E61-644B-8152-F7BBC4ED1E56}" srcOrd="0" destOrd="0" presId="urn:microsoft.com/office/officeart/2005/8/layout/orgChart1"/>
    <dgm:cxn modelId="{06A46708-492F-D34D-872C-5918A88BDCBD}" srcId="{4C7F22D2-DF39-F24E-9604-AD105DD4CF5E}" destId="{3442E668-24C9-ED4B-B9E8-BE123705B722}" srcOrd="2" destOrd="0" parTransId="{9A49DDB6-9A13-2842-96C8-AB814B9B34DF}" sibTransId="{3D788A92-EEAD-3D4B-B544-F6FD340CC71E}"/>
    <dgm:cxn modelId="{3DA3B40D-639D-424D-953D-910E5F06EE75}" type="presOf" srcId="{D5493AC6-494C-DA42-9001-8343BF8C60C8}" destId="{776A9C87-228F-7542-9E6E-D958E35F2220}" srcOrd="1" destOrd="0" presId="urn:microsoft.com/office/officeart/2005/8/layout/orgChart1"/>
    <dgm:cxn modelId="{770FB80D-A4D9-564B-827C-FD7087FFAC4C}" type="presOf" srcId="{D2EF1773-9A5E-2C4D-A554-4E0BCA75982D}" destId="{4D2178CA-FB40-294D-AC01-DCE6ED149A75}" srcOrd="1" destOrd="0" presId="urn:microsoft.com/office/officeart/2005/8/layout/orgChart1"/>
    <dgm:cxn modelId="{435E9914-A32C-B949-8EBD-CB83B5EB8ACE}" type="presOf" srcId="{E3358D01-C483-8D45-A705-F4877CEEE3B1}" destId="{CC1A1A9E-9ED0-6242-AFDB-00571F30C218}" srcOrd="1" destOrd="0" presId="urn:microsoft.com/office/officeart/2005/8/layout/orgChart1"/>
    <dgm:cxn modelId="{0A3DC71D-3D5A-D044-A5D1-EA94E7C952D0}" srcId="{02D1F6D5-5B30-F840-A711-10D7ECEC7F7C}" destId="{4C7F22D2-DF39-F24E-9604-AD105DD4CF5E}" srcOrd="1" destOrd="0" parTransId="{B0EA91A3-0A36-1449-B0E1-6D72DB3641C0}" sibTransId="{9C666CC3-5D81-4443-9EAD-3C3D9FA558E3}"/>
    <dgm:cxn modelId="{CF4B1A22-D382-2848-83B6-1F4378AD3081}" type="presOf" srcId="{250423A9-A796-5149-91D4-4BAC46EAD371}" destId="{D96C3F0E-A396-EC4E-83B1-DEEA8EABDAED}" srcOrd="1" destOrd="0" presId="urn:microsoft.com/office/officeart/2005/8/layout/orgChart1"/>
    <dgm:cxn modelId="{8CA93323-0E04-7F44-A030-165C339B21B1}" type="presOf" srcId="{C33EB65D-3738-AA43-8407-E72525C25EAC}" destId="{F4E85C05-3D50-3B49-95BD-7CA3B0DF8085}" srcOrd="1" destOrd="0" presId="urn:microsoft.com/office/officeart/2005/8/layout/orgChart1"/>
    <dgm:cxn modelId="{6B6F1625-4AE1-664D-9491-5C6573A38949}" type="presOf" srcId="{9A49DDB6-9A13-2842-96C8-AB814B9B34DF}" destId="{EC4F7858-FCD5-2D43-ABDE-55ACA8650BD9}" srcOrd="0" destOrd="0" presId="urn:microsoft.com/office/officeart/2005/8/layout/orgChart1"/>
    <dgm:cxn modelId="{39357429-B52C-FA48-A7C7-C4CF077BA2EA}" srcId="{D5493AC6-494C-DA42-9001-8343BF8C60C8}" destId="{D2EF1773-9A5E-2C4D-A554-4E0BCA75982D}" srcOrd="0" destOrd="0" parTransId="{DE44908C-D003-4F46-B1A5-55E1D79E9FAC}" sibTransId="{2E4E446A-D8A3-B248-82DE-C6F1AD9EF0A0}"/>
    <dgm:cxn modelId="{67C6C037-1675-DF40-BB9C-B6591D89B9DB}" type="presOf" srcId="{02D1F6D5-5B30-F840-A711-10D7ECEC7F7C}" destId="{730310A4-5901-A046-97A2-CD7137E1644E}" srcOrd="0" destOrd="0" presId="urn:microsoft.com/office/officeart/2005/8/layout/orgChart1"/>
    <dgm:cxn modelId="{5FF4C339-8F10-E944-B64A-E160BFC733E0}" type="presOf" srcId="{8CA0EA7B-EA6B-D146-83F1-80C9F88EB25A}" destId="{4263A096-2256-4B40-BEFC-D7FD6F7AB031}" srcOrd="0" destOrd="0" presId="urn:microsoft.com/office/officeart/2005/8/layout/orgChart1"/>
    <dgm:cxn modelId="{311CAD3E-22FB-6946-BD6C-05CE071C8A7C}" type="presOf" srcId="{4C7F22D2-DF39-F24E-9604-AD105DD4CF5E}" destId="{FB374134-5FFD-B940-80D6-5909B3925B8E}" srcOrd="1" destOrd="0" presId="urn:microsoft.com/office/officeart/2005/8/layout/orgChart1"/>
    <dgm:cxn modelId="{4AB41E47-B467-CB4F-AF8A-C21C55D3CF03}" srcId="{D5493AC6-494C-DA42-9001-8343BF8C60C8}" destId="{C33EB65D-3738-AA43-8407-E72525C25EAC}" srcOrd="1" destOrd="0" parTransId="{8CA0EA7B-EA6B-D146-83F1-80C9F88EB25A}" sibTransId="{987EDE23-8F4E-E645-9FAC-74B329727E0C}"/>
    <dgm:cxn modelId="{C31A4D68-71D6-FC47-B61E-B7015E94440C}" srcId="{7FD0D145-F4D8-9C40-85BC-482E595EC6CA}" destId="{02D1F6D5-5B30-F840-A711-10D7ECEC7F7C}" srcOrd="0" destOrd="0" parTransId="{786353A8-34EB-CD49-AAD9-1525464A1DF7}" sibTransId="{341AD92E-0E74-A645-B200-6AF032D70322}"/>
    <dgm:cxn modelId="{DBE0476F-E342-C046-B97A-AF47EC60D949}" srcId="{4C7F22D2-DF39-F24E-9604-AD105DD4CF5E}" destId="{55B59D75-4B14-D440-8682-080EAFB6FD87}" srcOrd="1" destOrd="0" parTransId="{0FD04A90-1044-B14D-A060-A669FD07168E}" sibTransId="{10D42306-7E00-EC40-8A72-161460150621}"/>
    <dgm:cxn modelId="{DC3C5E75-7D3D-914E-938D-7309DD49E2F2}" srcId="{4C7F22D2-DF39-F24E-9604-AD105DD4CF5E}" destId="{250423A9-A796-5149-91D4-4BAC46EAD371}" srcOrd="0" destOrd="0" parTransId="{21ECD5B1-4A90-2049-ACF0-B25A4273E324}" sibTransId="{4D187F96-DEA5-BE40-B021-3666C348DE4C}"/>
    <dgm:cxn modelId="{C9CD9C78-D1F8-2748-9A7A-9C39A73FF76A}" type="presOf" srcId="{904232E4-6162-6B4F-BDC0-816B8B13325C}" destId="{30B35CAF-4EFC-F54F-BE5E-1E0B0394933E}" srcOrd="1" destOrd="0" presId="urn:microsoft.com/office/officeart/2005/8/layout/orgChart1"/>
    <dgm:cxn modelId="{AD59D07A-8E20-9740-9BEE-6595996BA7D8}" srcId="{D5493AC6-494C-DA42-9001-8343BF8C60C8}" destId="{E3358D01-C483-8D45-A705-F4877CEEE3B1}" srcOrd="2" destOrd="0" parTransId="{DDAA82F5-669D-1F46-B689-0AE0C6375BD6}" sibTransId="{427231F5-CE8D-8444-9EE3-758263302262}"/>
    <dgm:cxn modelId="{A0D5207D-EC37-7048-90DF-DC41AF4DB576}" srcId="{02D1F6D5-5B30-F840-A711-10D7ECEC7F7C}" destId="{D5493AC6-494C-DA42-9001-8343BF8C60C8}" srcOrd="0" destOrd="0" parTransId="{DE2F48A9-2C03-CA46-BF9E-A8017E6A6509}" sibTransId="{966F6F7E-C60A-A44F-98CB-F9D51A027EBE}"/>
    <dgm:cxn modelId="{EB38667F-C53B-954C-A3AC-629856C1894C}" type="presOf" srcId="{3442E668-24C9-ED4B-B9E8-BE123705B722}" destId="{891FC444-52D5-FB43-8D06-65DFF6B0ECDD}" srcOrd="0" destOrd="0" presId="urn:microsoft.com/office/officeart/2005/8/layout/orgChart1"/>
    <dgm:cxn modelId="{047F7D80-C0D6-0F47-B878-FF024FAB3EEC}" type="presOf" srcId="{55B59D75-4B14-D440-8682-080EAFB6FD87}" destId="{286FC81E-A612-0742-A9AD-C3372216243C}" srcOrd="0" destOrd="0" presId="urn:microsoft.com/office/officeart/2005/8/layout/orgChart1"/>
    <dgm:cxn modelId="{26DB9588-F23A-874F-96B7-6CD5C9D3CCC1}" type="presOf" srcId="{02D1F6D5-5B30-F840-A711-10D7ECEC7F7C}" destId="{6F62253D-1F23-5043-B2BB-E2CAA7E474B7}" srcOrd="1" destOrd="0" presId="urn:microsoft.com/office/officeart/2005/8/layout/orgChart1"/>
    <dgm:cxn modelId="{0F792598-EEBF-1648-B9DE-A660510691ED}" type="presOf" srcId="{B0EA91A3-0A36-1449-B0E1-6D72DB3641C0}" destId="{9033465A-781D-974A-A9B9-CD3DA2519678}" srcOrd="0" destOrd="0" presId="urn:microsoft.com/office/officeart/2005/8/layout/orgChart1"/>
    <dgm:cxn modelId="{878BDBA7-B181-FD46-B653-37F5DC2FF66A}" type="presOf" srcId="{4C7F22D2-DF39-F24E-9604-AD105DD4CF5E}" destId="{306ACC1F-D7CE-1841-8099-B187D197D01F}" srcOrd="0" destOrd="0" presId="urn:microsoft.com/office/officeart/2005/8/layout/orgChart1"/>
    <dgm:cxn modelId="{8F66EFAB-E165-C543-905F-CB8BE86CBF8E}" type="presOf" srcId="{21ECD5B1-4A90-2049-ACF0-B25A4273E324}" destId="{9B16C42E-5E05-F840-937A-50DBB07EB4B6}" srcOrd="0" destOrd="0" presId="urn:microsoft.com/office/officeart/2005/8/layout/orgChart1"/>
    <dgm:cxn modelId="{B6A61AAD-85D8-994B-8055-ECD1FEF937F8}" type="presOf" srcId="{DE44908C-D003-4F46-B1A5-55E1D79E9FAC}" destId="{80B2EEE1-953D-D347-A634-C6565018BCB5}" srcOrd="0" destOrd="0" presId="urn:microsoft.com/office/officeart/2005/8/layout/orgChart1"/>
    <dgm:cxn modelId="{228612AF-44E9-EE43-9BA7-75365A831151}" type="presOf" srcId="{1D7DC964-DAE6-5843-86AA-33E003494F36}" destId="{461E9062-49B8-184E-99CB-F1AF60BA5B8C}" srcOrd="0" destOrd="0" presId="urn:microsoft.com/office/officeart/2005/8/layout/orgChart1"/>
    <dgm:cxn modelId="{DF2A3BB0-B63E-F444-B6E0-42ECAC8F6697}" type="presOf" srcId="{DDAA82F5-669D-1F46-B689-0AE0C6375BD6}" destId="{27D9F3A6-CC0B-2D4E-8753-B0523D47E999}" srcOrd="0" destOrd="0" presId="urn:microsoft.com/office/officeart/2005/8/layout/orgChart1"/>
    <dgm:cxn modelId="{1BB4CBB5-6ED7-A440-9EB0-E38CDE0B2FFD}" srcId="{4C7F22D2-DF39-F24E-9604-AD105DD4CF5E}" destId="{904232E4-6162-6B4F-BDC0-816B8B13325C}" srcOrd="3" destOrd="0" parTransId="{1D7DC964-DAE6-5843-86AA-33E003494F36}" sibTransId="{4AAA4037-3CD6-F447-916B-95712F993A52}"/>
    <dgm:cxn modelId="{1DAA73B8-C0FF-EB41-A7C2-73DBA2DB3BC3}" type="presOf" srcId="{E3358D01-C483-8D45-A705-F4877CEEE3B1}" destId="{7B88E5E3-09AB-EC4C-81AF-F2BA0B25B75C}" srcOrd="0" destOrd="0" presId="urn:microsoft.com/office/officeart/2005/8/layout/orgChart1"/>
    <dgm:cxn modelId="{7B7C3CC6-E500-A346-B3D7-7F749759D52D}" type="presOf" srcId="{55B59D75-4B14-D440-8682-080EAFB6FD87}" destId="{0B3D6151-C2F1-644E-A1CD-F45E83B108BF}" srcOrd="1" destOrd="0" presId="urn:microsoft.com/office/officeart/2005/8/layout/orgChart1"/>
    <dgm:cxn modelId="{078975C6-3D8A-9742-AF1F-3BBF67CAF012}" type="presOf" srcId="{250423A9-A796-5149-91D4-4BAC46EAD371}" destId="{56CE6E11-9AA0-1949-B38A-34596CA55032}" srcOrd="0" destOrd="0" presId="urn:microsoft.com/office/officeart/2005/8/layout/orgChart1"/>
    <dgm:cxn modelId="{E3722CC7-9A08-7E4E-9AFF-3D2CBB6E4FBC}" type="presOf" srcId="{C33EB65D-3738-AA43-8407-E72525C25EAC}" destId="{11EFC7CF-616B-A349-8442-837E4EBBD2E5}" srcOrd="0" destOrd="0" presId="urn:microsoft.com/office/officeart/2005/8/layout/orgChart1"/>
    <dgm:cxn modelId="{8FDE96D6-CC75-0C4E-A0A8-F02521DF1A09}" type="presOf" srcId="{7FD0D145-F4D8-9C40-85BC-482E595EC6CA}" destId="{D3D2AC99-4941-744A-8DE1-05CD586037D5}" srcOrd="0" destOrd="0" presId="urn:microsoft.com/office/officeart/2005/8/layout/orgChart1"/>
    <dgm:cxn modelId="{C3DAA7D9-DDDE-F04C-B8DB-5E2AF4B89087}" type="presOf" srcId="{904232E4-6162-6B4F-BDC0-816B8B13325C}" destId="{C4DB1C4A-3C6E-F04E-A67F-2E0B18F13ED5}" srcOrd="0" destOrd="0" presId="urn:microsoft.com/office/officeart/2005/8/layout/orgChart1"/>
    <dgm:cxn modelId="{DD49F8EB-3F5A-5B4B-ADE5-6FCBCCE2D92F}" type="presOf" srcId="{D2EF1773-9A5E-2C4D-A554-4E0BCA75982D}" destId="{FFE53249-0FE5-0A47-8799-29788340A467}" srcOrd="0" destOrd="0" presId="urn:microsoft.com/office/officeart/2005/8/layout/orgChart1"/>
    <dgm:cxn modelId="{CA9684F1-0BF5-864E-B6EC-9AF3A055EAEC}" type="presOf" srcId="{D5493AC6-494C-DA42-9001-8343BF8C60C8}" destId="{B3E39C83-01D5-AB4D-B8D0-6684249B4CD4}" srcOrd="0" destOrd="0" presId="urn:microsoft.com/office/officeart/2005/8/layout/orgChart1"/>
    <dgm:cxn modelId="{407463F3-C529-1748-ADAB-8292DDFB768A}" type="presOf" srcId="{3442E668-24C9-ED4B-B9E8-BE123705B722}" destId="{C00D7B5C-0A5D-3F4F-8606-805E0A8A50E1}" srcOrd="1" destOrd="0" presId="urn:microsoft.com/office/officeart/2005/8/layout/orgChart1"/>
    <dgm:cxn modelId="{F6B33D24-E7D1-6D42-AFD7-6E6F13B6AD1E}" type="presParOf" srcId="{D3D2AC99-4941-744A-8DE1-05CD586037D5}" destId="{351328E6-96B2-AE48-B5D4-5AA2089B2107}" srcOrd="0" destOrd="0" presId="urn:microsoft.com/office/officeart/2005/8/layout/orgChart1"/>
    <dgm:cxn modelId="{130504BD-C25E-C640-ADCF-4AA2710A3D82}" type="presParOf" srcId="{351328E6-96B2-AE48-B5D4-5AA2089B2107}" destId="{377013AA-DDE1-A04D-8FDD-7E8F4AF18C4F}" srcOrd="0" destOrd="0" presId="urn:microsoft.com/office/officeart/2005/8/layout/orgChart1"/>
    <dgm:cxn modelId="{07EDE2CF-9C2D-894A-A8E7-1EF427F99D2E}" type="presParOf" srcId="{377013AA-DDE1-A04D-8FDD-7E8F4AF18C4F}" destId="{730310A4-5901-A046-97A2-CD7137E1644E}" srcOrd="0" destOrd="0" presId="urn:microsoft.com/office/officeart/2005/8/layout/orgChart1"/>
    <dgm:cxn modelId="{A3CC9A12-6748-3247-93F1-D14EA637A979}" type="presParOf" srcId="{377013AA-DDE1-A04D-8FDD-7E8F4AF18C4F}" destId="{6F62253D-1F23-5043-B2BB-E2CAA7E474B7}" srcOrd="1" destOrd="0" presId="urn:microsoft.com/office/officeart/2005/8/layout/orgChart1"/>
    <dgm:cxn modelId="{E1708F32-1E80-3646-8763-4C17AFC607D6}" type="presParOf" srcId="{351328E6-96B2-AE48-B5D4-5AA2089B2107}" destId="{02C04738-0DF8-D54C-B2E1-E8CDFA6C7A9F}" srcOrd="1" destOrd="0" presId="urn:microsoft.com/office/officeart/2005/8/layout/orgChart1"/>
    <dgm:cxn modelId="{35947B31-CA02-9E49-A332-1644DFDBE344}" type="presParOf" srcId="{351328E6-96B2-AE48-B5D4-5AA2089B2107}" destId="{D3E5C5F0-2634-F24E-980B-F8A7309C5EA0}" srcOrd="2" destOrd="0" presId="urn:microsoft.com/office/officeart/2005/8/layout/orgChart1"/>
    <dgm:cxn modelId="{10D98DEF-C1D6-F64A-A0C5-660D1108D2CA}" type="presParOf" srcId="{D3E5C5F0-2634-F24E-980B-F8A7309C5EA0}" destId="{E83F7D0A-0997-B945-B817-5DC3F141BD2C}" srcOrd="0" destOrd="0" presId="urn:microsoft.com/office/officeart/2005/8/layout/orgChart1"/>
    <dgm:cxn modelId="{8EE0458C-4BF8-9C40-A315-C17B65B62BCA}" type="presParOf" srcId="{D3E5C5F0-2634-F24E-980B-F8A7309C5EA0}" destId="{93D5F0DA-1BB1-0448-9515-512CAE83D8EA}" srcOrd="1" destOrd="0" presId="urn:microsoft.com/office/officeart/2005/8/layout/orgChart1"/>
    <dgm:cxn modelId="{8D44DF70-7813-3D49-A9CE-660F59812D39}" type="presParOf" srcId="{93D5F0DA-1BB1-0448-9515-512CAE83D8EA}" destId="{90DDA0DF-A951-5544-92A0-782ABE9B899A}" srcOrd="0" destOrd="0" presId="urn:microsoft.com/office/officeart/2005/8/layout/orgChart1"/>
    <dgm:cxn modelId="{DF390047-49AD-8240-BA25-ED4B06AB3523}" type="presParOf" srcId="{90DDA0DF-A951-5544-92A0-782ABE9B899A}" destId="{B3E39C83-01D5-AB4D-B8D0-6684249B4CD4}" srcOrd="0" destOrd="0" presId="urn:microsoft.com/office/officeart/2005/8/layout/orgChart1"/>
    <dgm:cxn modelId="{64B96656-DC3B-7F4A-BBDE-A1F0FF25B4B1}" type="presParOf" srcId="{90DDA0DF-A951-5544-92A0-782ABE9B899A}" destId="{776A9C87-228F-7542-9E6E-D958E35F2220}" srcOrd="1" destOrd="0" presId="urn:microsoft.com/office/officeart/2005/8/layout/orgChart1"/>
    <dgm:cxn modelId="{DF7F3926-CF83-AD4D-9944-C0655AD0326F}" type="presParOf" srcId="{93D5F0DA-1BB1-0448-9515-512CAE83D8EA}" destId="{8D9C2A34-9B57-1942-886F-5AFF2714F21E}" srcOrd="1" destOrd="0" presId="urn:microsoft.com/office/officeart/2005/8/layout/orgChart1"/>
    <dgm:cxn modelId="{53926629-9968-F344-87F9-823288487D91}" type="presParOf" srcId="{93D5F0DA-1BB1-0448-9515-512CAE83D8EA}" destId="{6C862520-C81D-DB47-82B6-75338FA29EF4}" srcOrd="2" destOrd="0" presId="urn:microsoft.com/office/officeart/2005/8/layout/orgChart1"/>
    <dgm:cxn modelId="{D164DAD6-F204-BB43-9238-16B759A92934}" type="presParOf" srcId="{6C862520-C81D-DB47-82B6-75338FA29EF4}" destId="{80B2EEE1-953D-D347-A634-C6565018BCB5}" srcOrd="0" destOrd="0" presId="urn:microsoft.com/office/officeart/2005/8/layout/orgChart1"/>
    <dgm:cxn modelId="{F2D9DCC8-F7A9-E74E-A825-1532836CC481}" type="presParOf" srcId="{6C862520-C81D-DB47-82B6-75338FA29EF4}" destId="{85F8C00E-1139-EB49-B403-EBF595BCBF56}" srcOrd="1" destOrd="0" presId="urn:microsoft.com/office/officeart/2005/8/layout/orgChart1"/>
    <dgm:cxn modelId="{62E6EA32-749E-4441-BA69-EA7EEB44F4B9}" type="presParOf" srcId="{85F8C00E-1139-EB49-B403-EBF595BCBF56}" destId="{1BD120CD-2BEE-FE45-93F0-41FA5279E896}" srcOrd="0" destOrd="0" presId="urn:microsoft.com/office/officeart/2005/8/layout/orgChart1"/>
    <dgm:cxn modelId="{15A3E9A3-7392-A344-A670-A9BCF924304F}" type="presParOf" srcId="{1BD120CD-2BEE-FE45-93F0-41FA5279E896}" destId="{FFE53249-0FE5-0A47-8799-29788340A467}" srcOrd="0" destOrd="0" presId="urn:microsoft.com/office/officeart/2005/8/layout/orgChart1"/>
    <dgm:cxn modelId="{D684D686-D0A1-9947-96A7-803337F481CE}" type="presParOf" srcId="{1BD120CD-2BEE-FE45-93F0-41FA5279E896}" destId="{4D2178CA-FB40-294D-AC01-DCE6ED149A75}" srcOrd="1" destOrd="0" presId="urn:microsoft.com/office/officeart/2005/8/layout/orgChart1"/>
    <dgm:cxn modelId="{8E8036D3-E291-324E-ABCF-2C77BBE94B11}" type="presParOf" srcId="{85F8C00E-1139-EB49-B403-EBF595BCBF56}" destId="{021F256E-5A53-3549-A7C5-582DD94E9FBD}" srcOrd="1" destOrd="0" presId="urn:microsoft.com/office/officeart/2005/8/layout/orgChart1"/>
    <dgm:cxn modelId="{9503B12C-B256-6841-80FD-CD06132FFC0C}" type="presParOf" srcId="{85F8C00E-1139-EB49-B403-EBF595BCBF56}" destId="{94F159D3-04FA-584B-9D37-D8A8DA25D097}" srcOrd="2" destOrd="0" presId="urn:microsoft.com/office/officeart/2005/8/layout/orgChart1"/>
    <dgm:cxn modelId="{2E6778C5-18F5-B94D-A8E3-538A9DB5BC6A}" type="presParOf" srcId="{6C862520-C81D-DB47-82B6-75338FA29EF4}" destId="{4263A096-2256-4B40-BEFC-D7FD6F7AB031}" srcOrd="2" destOrd="0" presId="urn:microsoft.com/office/officeart/2005/8/layout/orgChart1"/>
    <dgm:cxn modelId="{6F9F15F3-3250-CC46-BB42-FC82D1958B3A}" type="presParOf" srcId="{6C862520-C81D-DB47-82B6-75338FA29EF4}" destId="{48BF2357-1BBE-294D-86C8-A98ED77E59DC}" srcOrd="3" destOrd="0" presId="urn:microsoft.com/office/officeart/2005/8/layout/orgChart1"/>
    <dgm:cxn modelId="{7A31629A-57CB-3643-A7D9-96F997A25E19}" type="presParOf" srcId="{48BF2357-1BBE-294D-86C8-A98ED77E59DC}" destId="{1DCB9597-7E66-D64D-AA3F-E7199378FDDB}" srcOrd="0" destOrd="0" presId="urn:microsoft.com/office/officeart/2005/8/layout/orgChart1"/>
    <dgm:cxn modelId="{F6673300-F1BF-404C-952B-8A3FD8C2E4DF}" type="presParOf" srcId="{1DCB9597-7E66-D64D-AA3F-E7199378FDDB}" destId="{11EFC7CF-616B-A349-8442-837E4EBBD2E5}" srcOrd="0" destOrd="0" presId="urn:microsoft.com/office/officeart/2005/8/layout/orgChart1"/>
    <dgm:cxn modelId="{484F617B-E646-C645-87CD-C1694CD17420}" type="presParOf" srcId="{1DCB9597-7E66-D64D-AA3F-E7199378FDDB}" destId="{F4E85C05-3D50-3B49-95BD-7CA3B0DF8085}" srcOrd="1" destOrd="0" presId="urn:microsoft.com/office/officeart/2005/8/layout/orgChart1"/>
    <dgm:cxn modelId="{49F52E35-9340-1A4D-B351-559808D92CA8}" type="presParOf" srcId="{48BF2357-1BBE-294D-86C8-A98ED77E59DC}" destId="{456DC096-CA09-904A-A4F1-4B551C33D046}" srcOrd="1" destOrd="0" presId="urn:microsoft.com/office/officeart/2005/8/layout/orgChart1"/>
    <dgm:cxn modelId="{226E2EBE-9EC4-D344-9336-7BC4ECDEAEFB}" type="presParOf" srcId="{48BF2357-1BBE-294D-86C8-A98ED77E59DC}" destId="{4088E174-6554-E94D-819A-30D0864B9FA8}" srcOrd="2" destOrd="0" presId="urn:microsoft.com/office/officeart/2005/8/layout/orgChart1"/>
    <dgm:cxn modelId="{37A48EBD-5454-A142-9611-8D70EDFC6A46}" type="presParOf" srcId="{6C862520-C81D-DB47-82B6-75338FA29EF4}" destId="{27D9F3A6-CC0B-2D4E-8753-B0523D47E999}" srcOrd="4" destOrd="0" presId="urn:microsoft.com/office/officeart/2005/8/layout/orgChart1"/>
    <dgm:cxn modelId="{AEABA021-1967-3F46-8081-E02E28ABF3DC}" type="presParOf" srcId="{6C862520-C81D-DB47-82B6-75338FA29EF4}" destId="{4AEB35C3-1D98-3A4A-850C-DE1AF26E9BF6}" srcOrd="5" destOrd="0" presId="urn:microsoft.com/office/officeart/2005/8/layout/orgChart1"/>
    <dgm:cxn modelId="{CEB938FC-F458-D248-BA1D-465F01D87F62}" type="presParOf" srcId="{4AEB35C3-1D98-3A4A-850C-DE1AF26E9BF6}" destId="{EC26DA44-73DB-624A-B879-AF58FFBFE9A6}" srcOrd="0" destOrd="0" presId="urn:microsoft.com/office/officeart/2005/8/layout/orgChart1"/>
    <dgm:cxn modelId="{67A679DD-9B17-954A-87F5-FE7720D089B6}" type="presParOf" srcId="{EC26DA44-73DB-624A-B879-AF58FFBFE9A6}" destId="{7B88E5E3-09AB-EC4C-81AF-F2BA0B25B75C}" srcOrd="0" destOrd="0" presId="urn:microsoft.com/office/officeart/2005/8/layout/orgChart1"/>
    <dgm:cxn modelId="{8AE094BC-ABE8-8F4F-A8F0-64759D66B4DF}" type="presParOf" srcId="{EC26DA44-73DB-624A-B879-AF58FFBFE9A6}" destId="{CC1A1A9E-9ED0-6242-AFDB-00571F30C218}" srcOrd="1" destOrd="0" presId="urn:microsoft.com/office/officeart/2005/8/layout/orgChart1"/>
    <dgm:cxn modelId="{CB3FA9F4-1915-6249-AD13-406C1600DA3C}" type="presParOf" srcId="{4AEB35C3-1D98-3A4A-850C-DE1AF26E9BF6}" destId="{61DE41B2-332A-0842-A34C-8D939571C0DC}" srcOrd="1" destOrd="0" presId="urn:microsoft.com/office/officeart/2005/8/layout/orgChart1"/>
    <dgm:cxn modelId="{1A639CB8-E223-0444-B78E-4D2ADA68FA9D}" type="presParOf" srcId="{4AEB35C3-1D98-3A4A-850C-DE1AF26E9BF6}" destId="{2E9819AE-9937-5247-AB0F-38C35FEE2685}" srcOrd="2" destOrd="0" presId="urn:microsoft.com/office/officeart/2005/8/layout/orgChart1"/>
    <dgm:cxn modelId="{A4D51DB0-912F-6543-876B-65EE3F2C58D0}" type="presParOf" srcId="{D3E5C5F0-2634-F24E-980B-F8A7309C5EA0}" destId="{9033465A-781D-974A-A9B9-CD3DA2519678}" srcOrd="2" destOrd="0" presId="urn:microsoft.com/office/officeart/2005/8/layout/orgChart1"/>
    <dgm:cxn modelId="{D36F8ADB-E971-784B-95F1-BAD15F856885}" type="presParOf" srcId="{D3E5C5F0-2634-F24E-980B-F8A7309C5EA0}" destId="{E5632D3D-8FFB-1942-B638-9F873C9FB497}" srcOrd="3" destOrd="0" presId="urn:microsoft.com/office/officeart/2005/8/layout/orgChart1"/>
    <dgm:cxn modelId="{63468026-4642-9E4E-B58B-C979EDABEAEC}" type="presParOf" srcId="{E5632D3D-8FFB-1942-B638-9F873C9FB497}" destId="{D7C96B8E-1BF4-1746-B1D6-65798F338EF0}" srcOrd="0" destOrd="0" presId="urn:microsoft.com/office/officeart/2005/8/layout/orgChart1"/>
    <dgm:cxn modelId="{855578A5-50A0-6B4F-9674-7FC5BDB2482C}" type="presParOf" srcId="{D7C96B8E-1BF4-1746-B1D6-65798F338EF0}" destId="{306ACC1F-D7CE-1841-8099-B187D197D01F}" srcOrd="0" destOrd="0" presId="urn:microsoft.com/office/officeart/2005/8/layout/orgChart1"/>
    <dgm:cxn modelId="{294264AB-6779-6842-9A29-039F66A73776}" type="presParOf" srcId="{D7C96B8E-1BF4-1746-B1D6-65798F338EF0}" destId="{FB374134-5FFD-B940-80D6-5909B3925B8E}" srcOrd="1" destOrd="0" presId="urn:microsoft.com/office/officeart/2005/8/layout/orgChart1"/>
    <dgm:cxn modelId="{9B744449-D8A0-B748-B5E3-E8E71020CF22}" type="presParOf" srcId="{E5632D3D-8FFB-1942-B638-9F873C9FB497}" destId="{403FB020-7D5E-E345-AEB3-1F98B865EBFA}" srcOrd="1" destOrd="0" presId="urn:microsoft.com/office/officeart/2005/8/layout/orgChart1"/>
    <dgm:cxn modelId="{A0B45478-F79C-0445-B127-6EBA35520146}" type="presParOf" srcId="{E5632D3D-8FFB-1942-B638-9F873C9FB497}" destId="{1EF05A4C-C2D0-D748-9FEE-154AA9CF4FF4}" srcOrd="2" destOrd="0" presId="urn:microsoft.com/office/officeart/2005/8/layout/orgChart1"/>
    <dgm:cxn modelId="{07AC0DB1-FAA2-BC45-B0CD-BE9D060FB625}" type="presParOf" srcId="{1EF05A4C-C2D0-D748-9FEE-154AA9CF4FF4}" destId="{9B16C42E-5E05-F840-937A-50DBB07EB4B6}" srcOrd="0" destOrd="0" presId="urn:microsoft.com/office/officeart/2005/8/layout/orgChart1"/>
    <dgm:cxn modelId="{81FA488E-6D0B-4F47-80AD-64741F4190E8}" type="presParOf" srcId="{1EF05A4C-C2D0-D748-9FEE-154AA9CF4FF4}" destId="{30BC12A6-1EE1-3F42-99EA-21D5468EF7C4}" srcOrd="1" destOrd="0" presId="urn:microsoft.com/office/officeart/2005/8/layout/orgChart1"/>
    <dgm:cxn modelId="{CC1EB1D9-4A7E-9441-BC48-DE029ACA6745}" type="presParOf" srcId="{30BC12A6-1EE1-3F42-99EA-21D5468EF7C4}" destId="{37E1101F-42A1-F04A-94B3-2E511D6D8189}" srcOrd="0" destOrd="0" presId="urn:microsoft.com/office/officeart/2005/8/layout/orgChart1"/>
    <dgm:cxn modelId="{F39D2986-BD50-E541-A9E9-58D0AFB061B7}" type="presParOf" srcId="{37E1101F-42A1-F04A-94B3-2E511D6D8189}" destId="{56CE6E11-9AA0-1949-B38A-34596CA55032}" srcOrd="0" destOrd="0" presId="urn:microsoft.com/office/officeart/2005/8/layout/orgChart1"/>
    <dgm:cxn modelId="{0E1B8901-AF00-5043-A0F3-4A7B88F78821}" type="presParOf" srcId="{37E1101F-42A1-F04A-94B3-2E511D6D8189}" destId="{D96C3F0E-A396-EC4E-83B1-DEEA8EABDAED}" srcOrd="1" destOrd="0" presId="urn:microsoft.com/office/officeart/2005/8/layout/orgChart1"/>
    <dgm:cxn modelId="{0405986B-F407-A042-B8B2-0FBEDCB2177B}" type="presParOf" srcId="{30BC12A6-1EE1-3F42-99EA-21D5468EF7C4}" destId="{8357008B-AC65-C54E-A752-AD99142033D1}" srcOrd="1" destOrd="0" presId="urn:microsoft.com/office/officeart/2005/8/layout/orgChart1"/>
    <dgm:cxn modelId="{83A6D3F4-70B0-1141-B8C1-CB6ABC5FCABF}" type="presParOf" srcId="{30BC12A6-1EE1-3F42-99EA-21D5468EF7C4}" destId="{A0BFCAB7-C776-3C4E-8E62-8F9F6560F098}" srcOrd="2" destOrd="0" presId="urn:microsoft.com/office/officeart/2005/8/layout/orgChart1"/>
    <dgm:cxn modelId="{D3C6B7DD-DFBC-474E-8523-782132FA6C01}" type="presParOf" srcId="{1EF05A4C-C2D0-D748-9FEE-154AA9CF4FF4}" destId="{53C1B410-8E61-644B-8152-F7BBC4ED1E56}" srcOrd="2" destOrd="0" presId="urn:microsoft.com/office/officeart/2005/8/layout/orgChart1"/>
    <dgm:cxn modelId="{956BDBBC-308A-6C4F-B1C5-D3DFE425CEC3}" type="presParOf" srcId="{1EF05A4C-C2D0-D748-9FEE-154AA9CF4FF4}" destId="{017C318E-F428-4340-9CDF-09D8629663B5}" srcOrd="3" destOrd="0" presId="urn:microsoft.com/office/officeart/2005/8/layout/orgChart1"/>
    <dgm:cxn modelId="{E94819A9-5137-AF4D-A5A4-CDE22A39954C}" type="presParOf" srcId="{017C318E-F428-4340-9CDF-09D8629663B5}" destId="{F7223530-D86A-314D-8BAC-8D476ECF8E00}" srcOrd="0" destOrd="0" presId="urn:microsoft.com/office/officeart/2005/8/layout/orgChart1"/>
    <dgm:cxn modelId="{85786E2A-93FB-4742-8094-FFBC34C282D5}" type="presParOf" srcId="{F7223530-D86A-314D-8BAC-8D476ECF8E00}" destId="{286FC81E-A612-0742-A9AD-C3372216243C}" srcOrd="0" destOrd="0" presId="urn:microsoft.com/office/officeart/2005/8/layout/orgChart1"/>
    <dgm:cxn modelId="{A02B2DCB-DB1E-324D-860C-BF58ACF3AF8A}" type="presParOf" srcId="{F7223530-D86A-314D-8BAC-8D476ECF8E00}" destId="{0B3D6151-C2F1-644E-A1CD-F45E83B108BF}" srcOrd="1" destOrd="0" presId="urn:microsoft.com/office/officeart/2005/8/layout/orgChart1"/>
    <dgm:cxn modelId="{D7F3C50F-764D-7847-98A9-719CB6627B44}" type="presParOf" srcId="{017C318E-F428-4340-9CDF-09D8629663B5}" destId="{96839BEA-B7C8-CE43-812D-FBFADA1296D0}" srcOrd="1" destOrd="0" presId="urn:microsoft.com/office/officeart/2005/8/layout/orgChart1"/>
    <dgm:cxn modelId="{83D02089-B537-1549-863B-4A63603C4E23}" type="presParOf" srcId="{017C318E-F428-4340-9CDF-09D8629663B5}" destId="{6E68C665-DF71-DF49-99AC-30824C62FF17}" srcOrd="2" destOrd="0" presId="urn:microsoft.com/office/officeart/2005/8/layout/orgChart1"/>
    <dgm:cxn modelId="{14414650-1ED5-6747-A8C0-2EAE79D5DE3D}" type="presParOf" srcId="{1EF05A4C-C2D0-D748-9FEE-154AA9CF4FF4}" destId="{EC4F7858-FCD5-2D43-ABDE-55ACA8650BD9}" srcOrd="4" destOrd="0" presId="urn:microsoft.com/office/officeart/2005/8/layout/orgChart1"/>
    <dgm:cxn modelId="{A927C105-30F7-BD41-89FA-F6E60F276840}" type="presParOf" srcId="{1EF05A4C-C2D0-D748-9FEE-154AA9CF4FF4}" destId="{8D95BC43-46B5-C447-947C-2CE972AA83C3}" srcOrd="5" destOrd="0" presId="urn:microsoft.com/office/officeart/2005/8/layout/orgChart1"/>
    <dgm:cxn modelId="{67D80A1C-2AE2-2946-A66B-EAE87C46304F}" type="presParOf" srcId="{8D95BC43-46B5-C447-947C-2CE972AA83C3}" destId="{2662AFD2-41C2-7142-816E-E08FBC4D3C98}" srcOrd="0" destOrd="0" presId="urn:microsoft.com/office/officeart/2005/8/layout/orgChart1"/>
    <dgm:cxn modelId="{5CCAE976-4A8F-AE4A-B2F7-88CED6BFFBAC}" type="presParOf" srcId="{2662AFD2-41C2-7142-816E-E08FBC4D3C98}" destId="{891FC444-52D5-FB43-8D06-65DFF6B0ECDD}" srcOrd="0" destOrd="0" presId="urn:microsoft.com/office/officeart/2005/8/layout/orgChart1"/>
    <dgm:cxn modelId="{374DF744-774F-5D48-9B55-DE54560AD69A}" type="presParOf" srcId="{2662AFD2-41C2-7142-816E-E08FBC4D3C98}" destId="{C00D7B5C-0A5D-3F4F-8606-805E0A8A50E1}" srcOrd="1" destOrd="0" presId="urn:microsoft.com/office/officeart/2005/8/layout/orgChart1"/>
    <dgm:cxn modelId="{6E3D0CBA-BCE2-2E4B-8D5B-0ECEFA710630}" type="presParOf" srcId="{8D95BC43-46B5-C447-947C-2CE972AA83C3}" destId="{34E3110A-D7B1-364F-89A1-86DCA5A229B9}" srcOrd="1" destOrd="0" presId="urn:microsoft.com/office/officeart/2005/8/layout/orgChart1"/>
    <dgm:cxn modelId="{1DDBEECB-22C1-B849-94B6-1D17A825FF44}" type="presParOf" srcId="{8D95BC43-46B5-C447-947C-2CE972AA83C3}" destId="{32B2C88E-B274-B74A-86EA-643506681D7A}" srcOrd="2" destOrd="0" presId="urn:microsoft.com/office/officeart/2005/8/layout/orgChart1"/>
    <dgm:cxn modelId="{B71ED296-C3A5-3844-9CE1-99D8CFCD3C6A}" type="presParOf" srcId="{1EF05A4C-C2D0-D748-9FEE-154AA9CF4FF4}" destId="{461E9062-49B8-184E-99CB-F1AF60BA5B8C}" srcOrd="6" destOrd="0" presId="urn:microsoft.com/office/officeart/2005/8/layout/orgChart1"/>
    <dgm:cxn modelId="{5DAB9C70-8F6E-3346-9E8F-416CED95351A}" type="presParOf" srcId="{1EF05A4C-C2D0-D748-9FEE-154AA9CF4FF4}" destId="{50ADC94F-363D-1443-B940-9BE952F0E66F}" srcOrd="7" destOrd="0" presId="urn:microsoft.com/office/officeart/2005/8/layout/orgChart1"/>
    <dgm:cxn modelId="{0A7217D0-0E15-2841-BE1E-1C246D2EDDD7}" type="presParOf" srcId="{50ADC94F-363D-1443-B940-9BE952F0E66F}" destId="{672B73A1-A646-FB41-9AD9-40DCC746BA18}" srcOrd="0" destOrd="0" presId="urn:microsoft.com/office/officeart/2005/8/layout/orgChart1"/>
    <dgm:cxn modelId="{32823929-DEC1-6A4E-9CBA-1CE1E262862A}" type="presParOf" srcId="{672B73A1-A646-FB41-9AD9-40DCC746BA18}" destId="{C4DB1C4A-3C6E-F04E-A67F-2E0B18F13ED5}" srcOrd="0" destOrd="0" presId="urn:microsoft.com/office/officeart/2005/8/layout/orgChart1"/>
    <dgm:cxn modelId="{1C7ED119-82D8-3A41-829B-9BDE756C776A}" type="presParOf" srcId="{672B73A1-A646-FB41-9AD9-40DCC746BA18}" destId="{30B35CAF-4EFC-F54F-BE5E-1E0B0394933E}" srcOrd="1" destOrd="0" presId="urn:microsoft.com/office/officeart/2005/8/layout/orgChart1"/>
    <dgm:cxn modelId="{B492225B-45D8-C14B-8A09-872E2C83222D}" type="presParOf" srcId="{50ADC94F-363D-1443-B940-9BE952F0E66F}" destId="{3311949B-AE48-3241-9118-8B448E4490A2}" srcOrd="1" destOrd="0" presId="urn:microsoft.com/office/officeart/2005/8/layout/orgChart1"/>
    <dgm:cxn modelId="{20AD8E2E-E62C-7944-B8DB-91416E004E4B}" type="presParOf" srcId="{50ADC94F-363D-1443-B940-9BE952F0E66F}" destId="{03859F50-1713-9F4A-AE53-F67678FFE43F}"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94378A7-F28D-084B-B8FA-5898DBFF59D4}" type="doc">
      <dgm:prSet loTypeId="urn:microsoft.com/office/officeart/2005/8/layout/vList2" loCatId="" qsTypeId="urn:microsoft.com/office/officeart/2005/8/quickstyle/simple1" qsCatId="simple" csTypeId="urn:microsoft.com/office/officeart/2005/8/colors/accent0_3" csCatId="mainScheme" phldr="1"/>
      <dgm:spPr/>
      <dgm:t>
        <a:bodyPr/>
        <a:lstStyle/>
        <a:p>
          <a:endParaRPr lang="en-US"/>
        </a:p>
      </dgm:t>
    </dgm:pt>
    <dgm:pt modelId="{A360EF84-9132-C944-B559-5A079B230C86}">
      <dgm:prSet phldrT="[Text]"/>
      <dgm:spPr/>
      <dgm:t>
        <a:bodyPr/>
        <a:lstStyle/>
        <a:p>
          <a:r>
            <a:rPr lang="en-US" dirty="0"/>
            <a:t>Collateralized </a:t>
          </a:r>
          <a:r>
            <a:rPr lang="en-US" dirty="0" err="1"/>
            <a:t>stablecoins</a:t>
          </a:r>
          <a:r>
            <a:rPr lang="en-US" dirty="0"/>
            <a:t> are backed by another asset (i.e. USDC, PTR, DAI)</a:t>
          </a:r>
        </a:p>
      </dgm:t>
    </dgm:pt>
    <dgm:pt modelId="{41CF1FA4-D3CD-8344-B938-D78F7AB03CEA}" type="parTrans" cxnId="{A37A97B7-4756-2E4A-A8D8-32905B22D633}">
      <dgm:prSet/>
      <dgm:spPr/>
      <dgm:t>
        <a:bodyPr/>
        <a:lstStyle/>
        <a:p>
          <a:endParaRPr lang="en-US"/>
        </a:p>
      </dgm:t>
    </dgm:pt>
    <dgm:pt modelId="{118CD73C-478D-014E-971E-8A56296224FC}" type="sibTrans" cxnId="{A37A97B7-4756-2E4A-A8D8-32905B22D633}">
      <dgm:prSet/>
      <dgm:spPr/>
      <dgm:t>
        <a:bodyPr/>
        <a:lstStyle/>
        <a:p>
          <a:endParaRPr lang="en-US"/>
        </a:p>
      </dgm:t>
    </dgm:pt>
    <dgm:pt modelId="{EA10D925-2AE9-DB40-A831-CB73BA72EACE}">
      <dgm:prSet phldrT="[Text]"/>
      <dgm:spPr/>
      <dgm:t>
        <a:bodyPr/>
        <a:lstStyle/>
        <a:p>
          <a:r>
            <a:rPr lang="en-US" dirty="0"/>
            <a:t>Algorithmic </a:t>
          </a:r>
          <a:r>
            <a:rPr lang="en-US" dirty="0" err="1"/>
            <a:t>stablecoins</a:t>
          </a:r>
          <a:r>
            <a:rPr lang="en-US" dirty="0"/>
            <a:t> are based on algorithms (i.e. FEI, AMPL, Terra UST)</a:t>
          </a:r>
        </a:p>
      </dgm:t>
    </dgm:pt>
    <dgm:pt modelId="{BFEDD20D-B124-AC47-BD5A-FD276E25C49B}" type="parTrans" cxnId="{F222C63A-8073-8A4D-B441-49A744A2699F}">
      <dgm:prSet/>
      <dgm:spPr/>
      <dgm:t>
        <a:bodyPr/>
        <a:lstStyle/>
        <a:p>
          <a:endParaRPr lang="en-US"/>
        </a:p>
      </dgm:t>
    </dgm:pt>
    <dgm:pt modelId="{5558D463-5B1E-1D43-B958-378336E8563D}" type="sibTrans" cxnId="{F222C63A-8073-8A4D-B441-49A744A2699F}">
      <dgm:prSet/>
      <dgm:spPr/>
      <dgm:t>
        <a:bodyPr/>
        <a:lstStyle/>
        <a:p>
          <a:endParaRPr lang="en-US"/>
        </a:p>
      </dgm:t>
    </dgm:pt>
    <dgm:pt modelId="{B3CC89DC-0B0C-3B48-BFB7-69F8150E1217}">
      <dgm:prSet phldrT="[Text]"/>
      <dgm:spPr/>
      <dgm:t>
        <a:bodyPr/>
        <a:lstStyle/>
        <a:p>
          <a:r>
            <a:rPr lang="en-US" b="1" dirty="0"/>
            <a:t>Rebase</a:t>
          </a:r>
          <a:r>
            <a:rPr lang="en-US" dirty="0"/>
            <a:t> (elastic) tokens automatically adjust supply levels to maintain the constant value by either minting or burning (i.e. APML)</a:t>
          </a:r>
        </a:p>
      </dgm:t>
    </dgm:pt>
    <dgm:pt modelId="{44888E4F-D915-3C40-A902-AD8F43781431}" type="parTrans" cxnId="{414CDB17-D6B9-6841-8FB7-6B62D32FD1AD}">
      <dgm:prSet/>
      <dgm:spPr/>
      <dgm:t>
        <a:bodyPr/>
        <a:lstStyle/>
        <a:p>
          <a:endParaRPr lang="en-US"/>
        </a:p>
      </dgm:t>
    </dgm:pt>
    <dgm:pt modelId="{89432FE0-2FA6-394E-8426-B7B6BFCAFF85}" type="sibTrans" cxnId="{414CDB17-D6B9-6841-8FB7-6B62D32FD1AD}">
      <dgm:prSet/>
      <dgm:spPr/>
      <dgm:t>
        <a:bodyPr/>
        <a:lstStyle/>
        <a:p>
          <a:endParaRPr lang="en-US"/>
        </a:p>
      </dgm:t>
    </dgm:pt>
    <dgm:pt modelId="{084738D4-1675-9047-B6DA-B80D21680F85}">
      <dgm:prSet phldrT="[Text]"/>
      <dgm:spPr/>
      <dgm:t>
        <a:bodyPr/>
        <a:lstStyle/>
        <a:p>
          <a:r>
            <a:rPr lang="en-US" b="1" dirty="0"/>
            <a:t>Seigniorage</a:t>
          </a:r>
          <a:r>
            <a:rPr lang="en-US" dirty="0"/>
            <a:t> uses a multi-token model, one token is pegged and the other functions as an incentive for participants to maintain the stable pegged token via burning or minting (i.e. Terra and Luna)</a:t>
          </a:r>
        </a:p>
      </dgm:t>
    </dgm:pt>
    <dgm:pt modelId="{7ADB6718-F5B5-EA42-9577-EFB97EC701C1}" type="parTrans" cxnId="{F31ADB57-E733-3F42-846C-7EDA8B0D8562}">
      <dgm:prSet/>
      <dgm:spPr/>
      <dgm:t>
        <a:bodyPr/>
        <a:lstStyle/>
        <a:p>
          <a:endParaRPr lang="en-US"/>
        </a:p>
      </dgm:t>
    </dgm:pt>
    <dgm:pt modelId="{3FF249CD-5F0D-6241-A73C-2ADBCC4F8141}" type="sibTrans" cxnId="{F31ADB57-E733-3F42-846C-7EDA8B0D8562}">
      <dgm:prSet/>
      <dgm:spPr/>
      <dgm:t>
        <a:bodyPr/>
        <a:lstStyle/>
        <a:p>
          <a:endParaRPr lang="en-US"/>
        </a:p>
      </dgm:t>
    </dgm:pt>
    <dgm:pt modelId="{5046D2AC-402A-FC4E-A190-8F69A098EA21}">
      <dgm:prSet phldrT="[Text]"/>
      <dgm:spPr/>
      <dgm:t>
        <a:bodyPr/>
        <a:lstStyle/>
        <a:p>
          <a:r>
            <a:rPr lang="en-US" b="1" dirty="0"/>
            <a:t>Fractional</a:t>
          </a:r>
          <a:r>
            <a:rPr lang="en-US" dirty="0"/>
            <a:t> is a mix between seigniorage and collateralized </a:t>
          </a:r>
          <a:r>
            <a:rPr lang="en-US" dirty="0" err="1"/>
            <a:t>stablecoins</a:t>
          </a:r>
          <a:r>
            <a:rPr lang="en-US" dirty="0"/>
            <a:t> (i.e. FRAX, Iron Finance)</a:t>
          </a:r>
        </a:p>
      </dgm:t>
    </dgm:pt>
    <dgm:pt modelId="{4E556B9D-155B-0449-A353-C0AED9198975}" type="parTrans" cxnId="{DDD4D224-8EE2-2F47-9192-EDB4BEC17697}">
      <dgm:prSet/>
      <dgm:spPr/>
      <dgm:t>
        <a:bodyPr/>
        <a:lstStyle/>
        <a:p>
          <a:endParaRPr lang="en-US"/>
        </a:p>
      </dgm:t>
    </dgm:pt>
    <dgm:pt modelId="{167F478C-68F2-8743-AA70-AD15270C94B0}" type="sibTrans" cxnId="{DDD4D224-8EE2-2F47-9192-EDB4BEC17697}">
      <dgm:prSet/>
      <dgm:spPr/>
      <dgm:t>
        <a:bodyPr/>
        <a:lstStyle/>
        <a:p>
          <a:endParaRPr lang="en-US"/>
        </a:p>
      </dgm:t>
    </dgm:pt>
    <dgm:pt modelId="{55685731-33CD-3245-8438-4ED55621BE29}">
      <dgm:prSet phldrT="[Text]"/>
      <dgm:spPr/>
      <dgm:t>
        <a:bodyPr/>
        <a:lstStyle/>
        <a:p>
          <a:r>
            <a:rPr lang="en-US" dirty="0"/>
            <a:t>Different algorithmic types of </a:t>
          </a:r>
          <a:r>
            <a:rPr lang="en-US" dirty="0" err="1"/>
            <a:t>stablecoins</a:t>
          </a:r>
          <a:r>
            <a:rPr lang="en-US" dirty="0"/>
            <a:t> are rebase, seigniorage and fractional</a:t>
          </a:r>
        </a:p>
      </dgm:t>
    </dgm:pt>
    <dgm:pt modelId="{76746B27-980C-AF48-B129-7C109721F4F4}" type="parTrans" cxnId="{5A815E38-CC84-984C-BCA3-6264E6B6EE5B}">
      <dgm:prSet/>
      <dgm:spPr/>
      <dgm:t>
        <a:bodyPr/>
        <a:lstStyle/>
        <a:p>
          <a:endParaRPr lang="en-US"/>
        </a:p>
      </dgm:t>
    </dgm:pt>
    <dgm:pt modelId="{55F82E37-2936-CB4D-9E38-FD6A0EACDC65}" type="sibTrans" cxnId="{5A815E38-CC84-984C-BCA3-6264E6B6EE5B}">
      <dgm:prSet/>
      <dgm:spPr/>
      <dgm:t>
        <a:bodyPr/>
        <a:lstStyle/>
        <a:p>
          <a:endParaRPr lang="en-US"/>
        </a:p>
      </dgm:t>
    </dgm:pt>
    <dgm:pt modelId="{675A662D-49E2-2C49-AD27-F316F5C2870F}">
      <dgm:prSet phldrT="[Text]"/>
      <dgm:spPr/>
      <dgm:t>
        <a:bodyPr/>
        <a:lstStyle/>
        <a:p>
          <a:r>
            <a:rPr lang="en-US" dirty="0"/>
            <a:t>They must be the same value as their peg</a:t>
          </a:r>
        </a:p>
      </dgm:t>
    </dgm:pt>
    <dgm:pt modelId="{8B32E9AE-EA1F-D041-9489-660A5D98875C}" type="parTrans" cxnId="{0E43E089-A63C-FE4B-A5E0-36FB97104D98}">
      <dgm:prSet/>
      <dgm:spPr/>
      <dgm:t>
        <a:bodyPr/>
        <a:lstStyle/>
        <a:p>
          <a:endParaRPr lang="en-US"/>
        </a:p>
      </dgm:t>
    </dgm:pt>
    <dgm:pt modelId="{6AFF014B-A4C2-D74E-B669-A29FCD61871E}" type="sibTrans" cxnId="{0E43E089-A63C-FE4B-A5E0-36FB97104D98}">
      <dgm:prSet/>
      <dgm:spPr/>
      <dgm:t>
        <a:bodyPr/>
        <a:lstStyle/>
        <a:p>
          <a:endParaRPr lang="en-US"/>
        </a:p>
      </dgm:t>
    </dgm:pt>
    <dgm:pt modelId="{CB64876D-DD8D-A54C-B934-5828E9257AD3}">
      <dgm:prSet phldrT="[Text]"/>
      <dgm:spPr/>
      <dgm:t>
        <a:bodyPr/>
        <a:lstStyle/>
        <a:p>
          <a:r>
            <a:rPr lang="en-US" dirty="0"/>
            <a:t>USDC is pegged to US Dollar, so </a:t>
          </a:r>
          <a:r>
            <a:rPr lang="en-US" b="1" dirty="0"/>
            <a:t>1 USDC = 1 US Dollar</a:t>
          </a:r>
        </a:p>
      </dgm:t>
    </dgm:pt>
    <dgm:pt modelId="{52E5A214-D98D-1B41-A1A1-A00BA5D51215}" type="parTrans" cxnId="{1A524CBE-95AA-4D45-AB7B-2FDC386CDA2E}">
      <dgm:prSet/>
      <dgm:spPr/>
      <dgm:t>
        <a:bodyPr/>
        <a:lstStyle/>
        <a:p>
          <a:endParaRPr lang="en-US"/>
        </a:p>
      </dgm:t>
    </dgm:pt>
    <dgm:pt modelId="{0E063525-CC6D-A84B-86AC-7DC8DE313AF5}" type="sibTrans" cxnId="{1A524CBE-95AA-4D45-AB7B-2FDC386CDA2E}">
      <dgm:prSet/>
      <dgm:spPr/>
      <dgm:t>
        <a:bodyPr/>
        <a:lstStyle/>
        <a:p>
          <a:endParaRPr lang="en-US"/>
        </a:p>
      </dgm:t>
    </dgm:pt>
    <dgm:pt modelId="{5C07391C-83D0-F04E-A6DE-2C86A7C7A007}" type="pres">
      <dgm:prSet presAssocID="{594378A7-F28D-084B-B8FA-5898DBFF59D4}" presName="linear" presStyleCnt="0">
        <dgm:presLayoutVars>
          <dgm:animLvl val="lvl"/>
          <dgm:resizeHandles val="exact"/>
        </dgm:presLayoutVars>
      </dgm:prSet>
      <dgm:spPr/>
    </dgm:pt>
    <dgm:pt modelId="{AFCA8305-0336-6D42-B7F2-5839D86D2D5C}" type="pres">
      <dgm:prSet presAssocID="{675A662D-49E2-2C49-AD27-F316F5C2870F}" presName="parentText" presStyleLbl="node1" presStyleIdx="0" presStyleCnt="4">
        <dgm:presLayoutVars>
          <dgm:chMax val="0"/>
          <dgm:bulletEnabled val="1"/>
        </dgm:presLayoutVars>
      </dgm:prSet>
      <dgm:spPr/>
    </dgm:pt>
    <dgm:pt modelId="{708628B7-8691-9343-96CB-2F29D8B0F74B}" type="pres">
      <dgm:prSet presAssocID="{675A662D-49E2-2C49-AD27-F316F5C2870F}" presName="childText" presStyleLbl="revTx" presStyleIdx="0" presStyleCnt="2">
        <dgm:presLayoutVars>
          <dgm:bulletEnabled val="1"/>
        </dgm:presLayoutVars>
      </dgm:prSet>
      <dgm:spPr/>
    </dgm:pt>
    <dgm:pt modelId="{266CE5B4-9686-DA4C-9355-637242916197}" type="pres">
      <dgm:prSet presAssocID="{A360EF84-9132-C944-B559-5A079B230C86}" presName="parentText" presStyleLbl="node1" presStyleIdx="1" presStyleCnt="4">
        <dgm:presLayoutVars>
          <dgm:chMax val="0"/>
          <dgm:bulletEnabled val="1"/>
        </dgm:presLayoutVars>
      </dgm:prSet>
      <dgm:spPr/>
    </dgm:pt>
    <dgm:pt modelId="{ED1334F4-4DF7-0542-851E-D77CA51E6922}" type="pres">
      <dgm:prSet presAssocID="{118CD73C-478D-014E-971E-8A56296224FC}" presName="spacer" presStyleCnt="0"/>
      <dgm:spPr/>
    </dgm:pt>
    <dgm:pt modelId="{9369D242-4D31-5247-90CE-1DA7CFA953B4}" type="pres">
      <dgm:prSet presAssocID="{EA10D925-2AE9-DB40-A831-CB73BA72EACE}" presName="parentText" presStyleLbl="node1" presStyleIdx="2" presStyleCnt="4">
        <dgm:presLayoutVars>
          <dgm:chMax val="0"/>
          <dgm:bulletEnabled val="1"/>
        </dgm:presLayoutVars>
      </dgm:prSet>
      <dgm:spPr/>
    </dgm:pt>
    <dgm:pt modelId="{49B85492-CE6D-8F44-9AA9-006CE748FF32}" type="pres">
      <dgm:prSet presAssocID="{5558D463-5B1E-1D43-B958-378336E8563D}" presName="spacer" presStyleCnt="0"/>
      <dgm:spPr/>
    </dgm:pt>
    <dgm:pt modelId="{ABAF73FC-6C29-7040-ACF6-F216AA47257A}" type="pres">
      <dgm:prSet presAssocID="{55685731-33CD-3245-8438-4ED55621BE29}" presName="parentText" presStyleLbl="node1" presStyleIdx="3" presStyleCnt="4">
        <dgm:presLayoutVars>
          <dgm:chMax val="0"/>
          <dgm:bulletEnabled val="1"/>
        </dgm:presLayoutVars>
      </dgm:prSet>
      <dgm:spPr/>
    </dgm:pt>
    <dgm:pt modelId="{C8BE1190-8F82-BE4A-BF33-C75C188840C6}" type="pres">
      <dgm:prSet presAssocID="{55685731-33CD-3245-8438-4ED55621BE29}" presName="childText" presStyleLbl="revTx" presStyleIdx="1" presStyleCnt="2">
        <dgm:presLayoutVars>
          <dgm:bulletEnabled val="1"/>
        </dgm:presLayoutVars>
      </dgm:prSet>
      <dgm:spPr/>
    </dgm:pt>
  </dgm:ptLst>
  <dgm:cxnLst>
    <dgm:cxn modelId="{578A3D0B-6A07-F24D-82DB-F6E4149F7FEA}" type="presOf" srcId="{675A662D-49E2-2C49-AD27-F316F5C2870F}" destId="{AFCA8305-0336-6D42-B7F2-5839D86D2D5C}" srcOrd="0" destOrd="0" presId="urn:microsoft.com/office/officeart/2005/8/layout/vList2"/>
    <dgm:cxn modelId="{8F771C14-84DE-6140-A9FE-00061305A76B}" type="presOf" srcId="{55685731-33CD-3245-8438-4ED55621BE29}" destId="{ABAF73FC-6C29-7040-ACF6-F216AA47257A}" srcOrd="0" destOrd="0" presId="urn:microsoft.com/office/officeart/2005/8/layout/vList2"/>
    <dgm:cxn modelId="{414CDB17-D6B9-6841-8FB7-6B62D32FD1AD}" srcId="{55685731-33CD-3245-8438-4ED55621BE29}" destId="{B3CC89DC-0B0C-3B48-BFB7-69F8150E1217}" srcOrd="0" destOrd="0" parTransId="{44888E4F-D915-3C40-A902-AD8F43781431}" sibTransId="{89432FE0-2FA6-394E-8426-B7B6BFCAFF85}"/>
    <dgm:cxn modelId="{DDD4D224-8EE2-2F47-9192-EDB4BEC17697}" srcId="{55685731-33CD-3245-8438-4ED55621BE29}" destId="{5046D2AC-402A-FC4E-A190-8F69A098EA21}" srcOrd="2" destOrd="0" parTransId="{4E556B9D-155B-0449-A353-C0AED9198975}" sibTransId="{167F478C-68F2-8743-AA70-AD15270C94B0}"/>
    <dgm:cxn modelId="{5A815E38-CC84-984C-BCA3-6264E6B6EE5B}" srcId="{594378A7-F28D-084B-B8FA-5898DBFF59D4}" destId="{55685731-33CD-3245-8438-4ED55621BE29}" srcOrd="3" destOrd="0" parTransId="{76746B27-980C-AF48-B129-7C109721F4F4}" sibTransId="{55F82E37-2936-CB4D-9E38-FD6A0EACDC65}"/>
    <dgm:cxn modelId="{F222C63A-8073-8A4D-B441-49A744A2699F}" srcId="{594378A7-F28D-084B-B8FA-5898DBFF59D4}" destId="{EA10D925-2AE9-DB40-A831-CB73BA72EACE}" srcOrd="2" destOrd="0" parTransId="{BFEDD20D-B124-AC47-BD5A-FD276E25C49B}" sibTransId="{5558D463-5B1E-1D43-B958-378336E8563D}"/>
    <dgm:cxn modelId="{1FFF5548-E925-8640-A349-468741207B28}" type="presOf" srcId="{084738D4-1675-9047-B6DA-B80D21680F85}" destId="{C8BE1190-8F82-BE4A-BF33-C75C188840C6}" srcOrd="0" destOrd="1" presId="urn:microsoft.com/office/officeart/2005/8/layout/vList2"/>
    <dgm:cxn modelId="{B616C94F-D4A3-2B41-BADD-0A5707839CC0}" type="presOf" srcId="{CB64876D-DD8D-A54C-B934-5828E9257AD3}" destId="{708628B7-8691-9343-96CB-2F29D8B0F74B}" srcOrd="0" destOrd="0" presId="urn:microsoft.com/office/officeart/2005/8/layout/vList2"/>
    <dgm:cxn modelId="{75496853-BAE2-E447-828E-51FB13A5C9C0}" type="presOf" srcId="{594378A7-F28D-084B-B8FA-5898DBFF59D4}" destId="{5C07391C-83D0-F04E-A6DE-2C86A7C7A007}" srcOrd="0" destOrd="0" presId="urn:microsoft.com/office/officeart/2005/8/layout/vList2"/>
    <dgm:cxn modelId="{F31ADB57-E733-3F42-846C-7EDA8B0D8562}" srcId="{55685731-33CD-3245-8438-4ED55621BE29}" destId="{084738D4-1675-9047-B6DA-B80D21680F85}" srcOrd="1" destOrd="0" parTransId="{7ADB6718-F5B5-EA42-9577-EFB97EC701C1}" sibTransId="{3FF249CD-5F0D-6241-A73C-2ADBCC4F8141}"/>
    <dgm:cxn modelId="{08C68461-87FB-8044-98E0-9FDD3EDB4A09}" type="presOf" srcId="{A360EF84-9132-C944-B559-5A079B230C86}" destId="{266CE5B4-9686-DA4C-9355-637242916197}" srcOrd="0" destOrd="0" presId="urn:microsoft.com/office/officeart/2005/8/layout/vList2"/>
    <dgm:cxn modelId="{09269C83-F2CE-9E45-9697-E2D8AAF6BC6E}" type="presOf" srcId="{EA10D925-2AE9-DB40-A831-CB73BA72EACE}" destId="{9369D242-4D31-5247-90CE-1DA7CFA953B4}" srcOrd="0" destOrd="0" presId="urn:microsoft.com/office/officeart/2005/8/layout/vList2"/>
    <dgm:cxn modelId="{0E43E089-A63C-FE4B-A5E0-36FB97104D98}" srcId="{594378A7-F28D-084B-B8FA-5898DBFF59D4}" destId="{675A662D-49E2-2C49-AD27-F316F5C2870F}" srcOrd="0" destOrd="0" parTransId="{8B32E9AE-EA1F-D041-9489-660A5D98875C}" sibTransId="{6AFF014B-A4C2-D74E-B669-A29FCD61871E}"/>
    <dgm:cxn modelId="{EB85C08D-25F4-A047-A1FA-534E5468FAD5}" type="presOf" srcId="{B3CC89DC-0B0C-3B48-BFB7-69F8150E1217}" destId="{C8BE1190-8F82-BE4A-BF33-C75C188840C6}" srcOrd="0" destOrd="0" presId="urn:microsoft.com/office/officeart/2005/8/layout/vList2"/>
    <dgm:cxn modelId="{A37A97B7-4756-2E4A-A8D8-32905B22D633}" srcId="{594378A7-F28D-084B-B8FA-5898DBFF59D4}" destId="{A360EF84-9132-C944-B559-5A079B230C86}" srcOrd="1" destOrd="0" parTransId="{41CF1FA4-D3CD-8344-B938-D78F7AB03CEA}" sibTransId="{118CD73C-478D-014E-971E-8A56296224FC}"/>
    <dgm:cxn modelId="{1A524CBE-95AA-4D45-AB7B-2FDC386CDA2E}" srcId="{675A662D-49E2-2C49-AD27-F316F5C2870F}" destId="{CB64876D-DD8D-A54C-B934-5828E9257AD3}" srcOrd="0" destOrd="0" parTransId="{52E5A214-D98D-1B41-A1A1-A00BA5D51215}" sibTransId="{0E063525-CC6D-A84B-86AC-7DC8DE313AF5}"/>
    <dgm:cxn modelId="{755E1BF4-2164-4D4E-A2DB-239D5EB2C72C}" type="presOf" srcId="{5046D2AC-402A-FC4E-A190-8F69A098EA21}" destId="{C8BE1190-8F82-BE4A-BF33-C75C188840C6}" srcOrd="0" destOrd="2" presId="urn:microsoft.com/office/officeart/2005/8/layout/vList2"/>
    <dgm:cxn modelId="{C0D84EBD-A929-5148-95FC-194B234E3927}" type="presParOf" srcId="{5C07391C-83D0-F04E-A6DE-2C86A7C7A007}" destId="{AFCA8305-0336-6D42-B7F2-5839D86D2D5C}" srcOrd="0" destOrd="0" presId="urn:microsoft.com/office/officeart/2005/8/layout/vList2"/>
    <dgm:cxn modelId="{EB52414F-C53E-B449-8E08-D1A362920946}" type="presParOf" srcId="{5C07391C-83D0-F04E-A6DE-2C86A7C7A007}" destId="{708628B7-8691-9343-96CB-2F29D8B0F74B}" srcOrd="1" destOrd="0" presId="urn:microsoft.com/office/officeart/2005/8/layout/vList2"/>
    <dgm:cxn modelId="{9BD486B6-5369-C44C-922F-C9F37C7BBA24}" type="presParOf" srcId="{5C07391C-83D0-F04E-A6DE-2C86A7C7A007}" destId="{266CE5B4-9686-DA4C-9355-637242916197}" srcOrd="2" destOrd="0" presId="urn:microsoft.com/office/officeart/2005/8/layout/vList2"/>
    <dgm:cxn modelId="{FA026830-E8A0-E045-B430-2DCA94CD7830}" type="presParOf" srcId="{5C07391C-83D0-F04E-A6DE-2C86A7C7A007}" destId="{ED1334F4-4DF7-0542-851E-D77CA51E6922}" srcOrd="3" destOrd="0" presId="urn:microsoft.com/office/officeart/2005/8/layout/vList2"/>
    <dgm:cxn modelId="{F59A154E-6DC0-874F-B01B-E3185003F914}" type="presParOf" srcId="{5C07391C-83D0-F04E-A6DE-2C86A7C7A007}" destId="{9369D242-4D31-5247-90CE-1DA7CFA953B4}" srcOrd="4" destOrd="0" presId="urn:microsoft.com/office/officeart/2005/8/layout/vList2"/>
    <dgm:cxn modelId="{60A3B255-7B48-E54B-8A46-4340C78D56C4}" type="presParOf" srcId="{5C07391C-83D0-F04E-A6DE-2C86A7C7A007}" destId="{49B85492-CE6D-8F44-9AA9-006CE748FF32}" srcOrd="5" destOrd="0" presId="urn:microsoft.com/office/officeart/2005/8/layout/vList2"/>
    <dgm:cxn modelId="{01CB357F-58F3-4841-AC76-A981829A4DFC}" type="presParOf" srcId="{5C07391C-83D0-F04E-A6DE-2C86A7C7A007}" destId="{ABAF73FC-6C29-7040-ACF6-F216AA47257A}" srcOrd="6" destOrd="0" presId="urn:microsoft.com/office/officeart/2005/8/layout/vList2"/>
    <dgm:cxn modelId="{47C8F639-D245-4B48-A482-C291C95B9B3C}" type="presParOf" srcId="{5C07391C-83D0-F04E-A6DE-2C86A7C7A007}" destId="{C8BE1190-8F82-BE4A-BF33-C75C188840C6}" srcOrd="7"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DE005836-811A-2445-9481-EB5395F6B05D}" type="doc">
      <dgm:prSet loTypeId="urn:microsoft.com/office/officeart/2005/8/layout/vList2" loCatId="" qsTypeId="urn:microsoft.com/office/officeart/2005/8/quickstyle/simple3" qsCatId="simple" csTypeId="urn:microsoft.com/office/officeart/2005/8/colors/accent0_1" csCatId="mainScheme" phldr="1"/>
      <dgm:spPr/>
      <dgm:t>
        <a:bodyPr/>
        <a:lstStyle/>
        <a:p>
          <a:endParaRPr lang="en-US"/>
        </a:p>
      </dgm:t>
    </dgm:pt>
    <dgm:pt modelId="{F81D6D6D-2B30-7246-AFA0-3CBDD46C2F76}">
      <dgm:prSet phldrT="[Text]"/>
      <dgm:spPr/>
      <dgm:t>
        <a:bodyPr/>
        <a:lstStyle/>
        <a:p>
          <a:pPr>
            <a:buFont typeface="Arial" panose="020B0604020202020204" pitchFamily="34" charset="0"/>
            <a:buChar char="•"/>
          </a:pPr>
          <a:r>
            <a:rPr lang="en-US" dirty="0"/>
            <a:t>Need to 📈 supply (mint) of UST Tokens</a:t>
          </a:r>
        </a:p>
      </dgm:t>
    </dgm:pt>
    <dgm:pt modelId="{2BD10733-F1FB-644E-B212-CC0A5CB8373A}" type="parTrans" cxnId="{A3B6880B-E1CB-DA42-BB3A-FD2823E4C5F8}">
      <dgm:prSet/>
      <dgm:spPr/>
      <dgm:t>
        <a:bodyPr/>
        <a:lstStyle/>
        <a:p>
          <a:endParaRPr lang="en-US"/>
        </a:p>
      </dgm:t>
    </dgm:pt>
    <dgm:pt modelId="{2A92CA02-708E-AC4F-9EF5-A04BECAD6FD2}" type="sibTrans" cxnId="{A3B6880B-E1CB-DA42-BB3A-FD2823E4C5F8}">
      <dgm:prSet/>
      <dgm:spPr/>
      <dgm:t>
        <a:bodyPr/>
        <a:lstStyle/>
        <a:p>
          <a:endParaRPr lang="en-US"/>
        </a:p>
      </dgm:t>
    </dgm:pt>
    <dgm:pt modelId="{848B5695-B0B7-8244-AEB0-5A020656CCD0}">
      <dgm:prSet/>
      <dgm:spPr/>
      <dgm:t>
        <a:bodyPr/>
        <a:lstStyle/>
        <a:p>
          <a:r>
            <a:rPr lang="en-US" b="1" dirty="0"/>
            <a:t>How does the supply 📈? </a:t>
          </a:r>
          <a:r>
            <a:rPr lang="en-US" dirty="0"/>
            <a:t>Luna holder arbitrages by trading 1 Luna for 1 UST, making $0.05 in profits</a:t>
          </a:r>
        </a:p>
      </dgm:t>
    </dgm:pt>
    <dgm:pt modelId="{3CFA5E79-CCC3-6242-BF48-869BDD150A71}" type="parTrans" cxnId="{30594A8E-811D-BF47-8ADB-14A102952386}">
      <dgm:prSet/>
      <dgm:spPr/>
      <dgm:t>
        <a:bodyPr/>
        <a:lstStyle/>
        <a:p>
          <a:endParaRPr lang="en-US"/>
        </a:p>
      </dgm:t>
    </dgm:pt>
    <dgm:pt modelId="{837B7AB8-E132-B14C-9FA9-5E0455B9254B}" type="sibTrans" cxnId="{30594A8E-811D-BF47-8ADB-14A102952386}">
      <dgm:prSet/>
      <dgm:spPr/>
      <dgm:t>
        <a:bodyPr/>
        <a:lstStyle/>
        <a:p>
          <a:endParaRPr lang="en-US"/>
        </a:p>
      </dgm:t>
    </dgm:pt>
    <dgm:pt modelId="{858A7FA0-D742-8A48-860A-C71B101F9010}">
      <dgm:prSet/>
      <dgm:spPr/>
      <dgm:t>
        <a:bodyPr/>
        <a:lstStyle/>
        <a:p>
          <a:r>
            <a:rPr lang="en-US"/>
            <a:t>Luna is burned and UST is minted</a:t>
          </a:r>
          <a:endParaRPr lang="en-US" dirty="0"/>
        </a:p>
      </dgm:t>
    </dgm:pt>
    <dgm:pt modelId="{652D3397-D3E9-174B-BDA6-96B1586853A2}" type="parTrans" cxnId="{082BD799-C19A-024E-9D07-2DAB95371A94}">
      <dgm:prSet/>
      <dgm:spPr/>
      <dgm:t>
        <a:bodyPr/>
        <a:lstStyle/>
        <a:p>
          <a:endParaRPr lang="en-US"/>
        </a:p>
      </dgm:t>
    </dgm:pt>
    <dgm:pt modelId="{B6AAB807-5BB3-1D45-8D39-AC7F4231D315}" type="sibTrans" cxnId="{082BD799-C19A-024E-9D07-2DAB95371A94}">
      <dgm:prSet/>
      <dgm:spPr/>
      <dgm:t>
        <a:bodyPr/>
        <a:lstStyle/>
        <a:p>
          <a:endParaRPr lang="en-US"/>
        </a:p>
      </dgm:t>
    </dgm:pt>
    <dgm:pt modelId="{2F1A2BD7-9E23-2540-A92B-F075623EFDC5}">
      <dgm:prSet/>
      <dgm:spPr/>
      <dgm:t>
        <a:bodyPr/>
        <a:lstStyle/>
        <a:p>
          <a:r>
            <a:rPr lang="en-US" dirty="0"/>
            <a:t>📈 the supply of UST and 📉 supply of Luna</a:t>
          </a:r>
        </a:p>
      </dgm:t>
    </dgm:pt>
    <dgm:pt modelId="{4328A518-A333-EB49-A658-D426FA65D62F}" type="parTrans" cxnId="{FC9A3CC6-9FEC-A04D-B7E8-6A57C8846D2A}">
      <dgm:prSet/>
      <dgm:spPr/>
      <dgm:t>
        <a:bodyPr/>
        <a:lstStyle/>
        <a:p>
          <a:endParaRPr lang="en-US"/>
        </a:p>
      </dgm:t>
    </dgm:pt>
    <dgm:pt modelId="{D277DBD4-4544-1B46-ACCF-173DD7760054}" type="sibTrans" cxnId="{FC9A3CC6-9FEC-A04D-B7E8-6A57C8846D2A}">
      <dgm:prSet/>
      <dgm:spPr/>
      <dgm:t>
        <a:bodyPr/>
        <a:lstStyle/>
        <a:p>
          <a:endParaRPr lang="en-US"/>
        </a:p>
      </dgm:t>
    </dgm:pt>
    <dgm:pt modelId="{B7FE7525-CF10-8F40-AF22-402F73973604}">
      <dgm:prSet/>
      <dgm:spPr/>
      <dgm:t>
        <a:bodyPr/>
        <a:lstStyle/>
        <a:p>
          <a:r>
            <a:rPr lang="en-US" dirty="0"/>
            <a:t>UST’s 📈 supply brings the price down to $1.00</a:t>
          </a:r>
        </a:p>
      </dgm:t>
    </dgm:pt>
    <dgm:pt modelId="{A130F064-59E9-D042-A815-570C0978824A}" type="parTrans" cxnId="{C4B81182-75F5-DA4A-B111-9A72629394AC}">
      <dgm:prSet/>
      <dgm:spPr/>
      <dgm:t>
        <a:bodyPr/>
        <a:lstStyle/>
        <a:p>
          <a:endParaRPr lang="en-US"/>
        </a:p>
      </dgm:t>
    </dgm:pt>
    <dgm:pt modelId="{4F96E52B-572F-9E45-A951-D40592354BBC}" type="sibTrans" cxnId="{C4B81182-75F5-DA4A-B111-9A72629394AC}">
      <dgm:prSet/>
      <dgm:spPr/>
      <dgm:t>
        <a:bodyPr/>
        <a:lstStyle/>
        <a:p>
          <a:endParaRPr lang="en-US"/>
        </a:p>
      </dgm:t>
    </dgm:pt>
    <dgm:pt modelId="{6C815206-6966-6B4E-8232-C163BC379461}" type="pres">
      <dgm:prSet presAssocID="{DE005836-811A-2445-9481-EB5395F6B05D}" presName="linear" presStyleCnt="0">
        <dgm:presLayoutVars>
          <dgm:animLvl val="lvl"/>
          <dgm:resizeHandles val="exact"/>
        </dgm:presLayoutVars>
      </dgm:prSet>
      <dgm:spPr/>
    </dgm:pt>
    <dgm:pt modelId="{AA9BEC0F-2B67-A648-A7D9-42F6D93CCDBD}" type="pres">
      <dgm:prSet presAssocID="{F81D6D6D-2B30-7246-AFA0-3CBDD46C2F76}" presName="parentText" presStyleLbl="node1" presStyleIdx="0" presStyleCnt="4">
        <dgm:presLayoutVars>
          <dgm:chMax val="0"/>
          <dgm:bulletEnabled val="1"/>
        </dgm:presLayoutVars>
      </dgm:prSet>
      <dgm:spPr/>
    </dgm:pt>
    <dgm:pt modelId="{0BAABBAD-B23D-8A48-B435-87522AEED0C4}" type="pres">
      <dgm:prSet presAssocID="{2A92CA02-708E-AC4F-9EF5-A04BECAD6FD2}" presName="spacer" presStyleCnt="0"/>
      <dgm:spPr/>
    </dgm:pt>
    <dgm:pt modelId="{A902E61C-95BD-0040-A76B-AE0DDAC28C35}" type="pres">
      <dgm:prSet presAssocID="{848B5695-B0B7-8244-AEB0-5A020656CCD0}" presName="parentText" presStyleLbl="node1" presStyleIdx="1" presStyleCnt="4">
        <dgm:presLayoutVars>
          <dgm:chMax val="0"/>
          <dgm:bulletEnabled val="1"/>
        </dgm:presLayoutVars>
      </dgm:prSet>
      <dgm:spPr/>
    </dgm:pt>
    <dgm:pt modelId="{47D815BA-05F8-0F4C-BD44-D386B36CF39D}" type="pres">
      <dgm:prSet presAssocID="{837B7AB8-E132-B14C-9FA9-5E0455B9254B}" presName="spacer" presStyleCnt="0"/>
      <dgm:spPr/>
    </dgm:pt>
    <dgm:pt modelId="{E0BF42AB-34AA-8B47-ABA5-EDFCB69273E3}" type="pres">
      <dgm:prSet presAssocID="{858A7FA0-D742-8A48-860A-C71B101F9010}" presName="parentText" presStyleLbl="node1" presStyleIdx="2" presStyleCnt="4">
        <dgm:presLayoutVars>
          <dgm:chMax val="0"/>
          <dgm:bulletEnabled val="1"/>
        </dgm:presLayoutVars>
      </dgm:prSet>
      <dgm:spPr/>
    </dgm:pt>
    <dgm:pt modelId="{05FD9CFD-6B14-3B4E-B9AE-4704D96AA03B}" type="pres">
      <dgm:prSet presAssocID="{858A7FA0-D742-8A48-860A-C71B101F9010}" presName="childText" presStyleLbl="revTx" presStyleIdx="0" presStyleCnt="1">
        <dgm:presLayoutVars>
          <dgm:bulletEnabled val="1"/>
        </dgm:presLayoutVars>
      </dgm:prSet>
      <dgm:spPr/>
    </dgm:pt>
    <dgm:pt modelId="{698449E4-801D-7542-95D6-EFC8CEDFFC52}" type="pres">
      <dgm:prSet presAssocID="{B7FE7525-CF10-8F40-AF22-402F73973604}" presName="parentText" presStyleLbl="node1" presStyleIdx="3" presStyleCnt="4">
        <dgm:presLayoutVars>
          <dgm:chMax val="0"/>
          <dgm:bulletEnabled val="1"/>
        </dgm:presLayoutVars>
      </dgm:prSet>
      <dgm:spPr/>
    </dgm:pt>
  </dgm:ptLst>
  <dgm:cxnLst>
    <dgm:cxn modelId="{A3B6880B-E1CB-DA42-BB3A-FD2823E4C5F8}" srcId="{DE005836-811A-2445-9481-EB5395F6B05D}" destId="{F81D6D6D-2B30-7246-AFA0-3CBDD46C2F76}" srcOrd="0" destOrd="0" parTransId="{2BD10733-F1FB-644E-B212-CC0A5CB8373A}" sibTransId="{2A92CA02-708E-AC4F-9EF5-A04BECAD6FD2}"/>
    <dgm:cxn modelId="{4864DD13-8149-234F-B096-1A2FD5A80F4B}" type="presOf" srcId="{DE005836-811A-2445-9481-EB5395F6B05D}" destId="{6C815206-6966-6B4E-8232-C163BC379461}" srcOrd="0" destOrd="0" presId="urn:microsoft.com/office/officeart/2005/8/layout/vList2"/>
    <dgm:cxn modelId="{14E33B3D-D710-5846-95BC-C60DF7825322}" type="presOf" srcId="{858A7FA0-D742-8A48-860A-C71B101F9010}" destId="{E0BF42AB-34AA-8B47-ABA5-EDFCB69273E3}" srcOrd="0" destOrd="0" presId="urn:microsoft.com/office/officeart/2005/8/layout/vList2"/>
    <dgm:cxn modelId="{86FDFF57-DF98-E242-AD43-408229E29857}" type="presOf" srcId="{2F1A2BD7-9E23-2540-A92B-F075623EFDC5}" destId="{05FD9CFD-6B14-3B4E-B9AE-4704D96AA03B}" srcOrd="0" destOrd="0" presId="urn:microsoft.com/office/officeart/2005/8/layout/vList2"/>
    <dgm:cxn modelId="{C4B81182-75F5-DA4A-B111-9A72629394AC}" srcId="{DE005836-811A-2445-9481-EB5395F6B05D}" destId="{B7FE7525-CF10-8F40-AF22-402F73973604}" srcOrd="3" destOrd="0" parTransId="{A130F064-59E9-D042-A815-570C0978824A}" sibTransId="{4F96E52B-572F-9E45-A951-D40592354BBC}"/>
    <dgm:cxn modelId="{30594A8E-811D-BF47-8ADB-14A102952386}" srcId="{DE005836-811A-2445-9481-EB5395F6B05D}" destId="{848B5695-B0B7-8244-AEB0-5A020656CCD0}" srcOrd="1" destOrd="0" parTransId="{3CFA5E79-CCC3-6242-BF48-869BDD150A71}" sibTransId="{837B7AB8-E132-B14C-9FA9-5E0455B9254B}"/>
    <dgm:cxn modelId="{082BD799-C19A-024E-9D07-2DAB95371A94}" srcId="{DE005836-811A-2445-9481-EB5395F6B05D}" destId="{858A7FA0-D742-8A48-860A-C71B101F9010}" srcOrd="2" destOrd="0" parTransId="{652D3397-D3E9-174B-BDA6-96B1586853A2}" sibTransId="{B6AAB807-5BB3-1D45-8D39-AC7F4231D315}"/>
    <dgm:cxn modelId="{85B5C5A5-0700-2C4F-B79D-FA3A8611C1E1}" type="presOf" srcId="{848B5695-B0B7-8244-AEB0-5A020656CCD0}" destId="{A902E61C-95BD-0040-A76B-AE0DDAC28C35}" srcOrd="0" destOrd="0" presId="urn:microsoft.com/office/officeart/2005/8/layout/vList2"/>
    <dgm:cxn modelId="{FC9A3CC6-9FEC-A04D-B7E8-6A57C8846D2A}" srcId="{858A7FA0-D742-8A48-860A-C71B101F9010}" destId="{2F1A2BD7-9E23-2540-A92B-F075623EFDC5}" srcOrd="0" destOrd="0" parTransId="{4328A518-A333-EB49-A658-D426FA65D62F}" sibTransId="{D277DBD4-4544-1B46-ACCF-173DD7760054}"/>
    <dgm:cxn modelId="{06A0BBE1-6628-2849-8FFF-335638ED62A3}" type="presOf" srcId="{F81D6D6D-2B30-7246-AFA0-3CBDD46C2F76}" destId="{AA9BEC0F-2B67-A648-A7D9-42F6D93CCDBD}" srcOrd="0" destOrd="0" presId="urn:microsoft.com/office/officeart/2005/8/layout/vList2"/>
    <dgm:cxn modelId="{AEE509F6-BBF6-474E-9F2E-E2E194BDB813}" type="presOf" srcId="{B7FE7525-CF10-8F40-AF22-402F73973604}" destId="{698449E4-801D-7542-95D6-EFC8CEDFFC52}" srcOrd="0" destOrd="0" presId="urn:microsoft.com/office/officeart/2005/8/layout/vList2"/>
    <dgm:cxn modelId="{66935F6D-8824-2C41-B715-570DF06A2303}" type="presParOf" srcId="{6C815206-6966-6B4E-8232-C163BC379461}" destId="{AA9BEC0F-2B67-A648-A7D9-42F6D93CCDBD}" srcOrd="0" destOrd="0" presId="urn:microsoft.com/office/officeart/2005/8/layout/vList2"/>
    <dgm:cxn modelId="{2810ADDA-3F4D-3041-BE92-7436BD783763}" type="presParOf" srcId="{6C815206-6966-6B4E-8232-C163BC379461}" destId="{0BAABBAD-B23D-8A48-B435-87522AEED0C4}" srcOrd="1" destOrd="0" presId="urn:microsoft.com/office/officeart/2005/8/layout/vList2"/>
    <dgm:cxn modelId="{7EECEEB2-BDC3-1D49-AA87-37B53BCEB615}" type="presParOf" srcId="{6C815206-6966-6B4E-8232-C163BC379461}" destId="{A902E61C-95BD-0040-A76B-AE0DDAC28C35}" srcOrd="2" destOrd="0" presId="urn:microsoft.com/office/officeart/2005/8/layout/vList2"/>
    <dgm:cxn modelId="{B0A2733E-4EAB-B943-A443-709E3527664A}" type="presParOf" srcId="{6C815206-6966-6B4E-8232-C163BC379461}" destId="{47D815BA-05F8-0F4C-BD44-D386B36CF39D}" srcOrd="3" destOrd="0" presId="urn:microsoft.com/office/officeart/2005/8/layout/vList2"/>
    <dgm:cxn modelId="{3331E667-5053-354C-9A31-BD2F1CE61C17}" type="presParOf" srcId="{6C815206-6966-6B4E-8232-C163BC379461}" destId="{E0BF42AB-34AA-8B47-ABA5-EDFCB69273E3}" srcOrd="4" destOrd="0" presId="urn:microsoft.com/office/officeart/2005/8/layout/vList2"/>
    <dgm:cxn modelId="{B31A1601-9FF3-C740-BF2C-28C62B1D5601}" type="presParOf" srcId="{6C815206-6966-6B4E-8232-C163BC379461}" destId="{05FD9CFD-6B14-3B4E-B9AE-4704D96AA03B}" srcOrd="5" destOrd="0" presId="urn:microsoft.com/office/officeart/2005/8/layout/vList2"/>
    <dgm:cxn modelId="{4B3292F9-591A-1247-8171-BCBF591B41BE}" type="presParOf" srcId="{6C815206-6966-6B4E-8232-C163BC379461}" destId="{698449E4-801D-7542-95D6-EFC8CEDFFC52}" srcOrd="6"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78DA065-880F-7740-87BA-E557DA3A9A3D}" type="doc">
      <dgm:prSet loTypeId="urn:microsoft.com/office/officeart/2005/8/layout/vList2" loCatId="" qsTypeId="urn:microsoft.com/office/officeart/2005/8/quickstyle/simple3" qsCatId="simple" csTypeId="urn:microsoft.com/office/officeart/2005/8/colors/accent0_1" csCatId="mainScheme" phldr="1"/>
      <dgm:spPr/>
      <dgm:t>
        <a:bodyPr/>
        <a:lstStyle/>
        <a:p>
          <a:endParaRPr lang="en-US"/>
        </a:p>
      </dgm:t>
    </dgm:pt>
    <dgm:pt modelId="{1D2E2BB3-3E06-A14A-9C6B-CDFF1F07FDD5}">
      <dgm:prSet phldrT="[Text]"/>
      <dgm:spPr/>
      <dgm:t>
        <a:bodyPr/>
        <a:lstStyle/>
        <a:p>
          <a:pPr>
            <a:buFont typeface="Arial" panose="020B0604020202020204" pitchFamily="34" charset="0"/>
            <a:buChar char="•"/>
          </a:pPr>
          <a:r>
            <a:rPr lang="en-US" dirty="0"/>
            <a:t>Need to 📉 supply (burn) of UST Tokens</a:t>
          </a:r>
        </a:p>
      </dgm:t>
    </dgm:pt>
    <dgm:pt modelId="{023BF685-5776-3C4A-BD66-1F2D2D2554F0}" type="parTrans" cxnId="{13012C7E-04DE-A24F-AB8C-1960B3C9F2BD}">
      <dgm:prSet/>
      <dgm:spPr/>
      <dgm:t>
        <a:bodyPr/>
        <a:lstStyle/>
        <a:p>
          <a:endParaRPr lang="en-US"/>
        </a:p>
      </dgm:t>
    </dgm:pt>
    <dgm:pt modelId="{75ED6AEA-EEC0-CA4A-9E7A-796D61565DC7}" type="sibTrans" cxnId="{13012C7E-04DE-A24F-AB8C-1960B3C9F2BD}">
      <dgm:prSet/>
      <dgm:spPr/>
      <dgm:t>
        <a:bodyPr/>
        <a:lstStyle/>
        <a:p>
          <a:endParaRPr lang="en-US"/>
        </a:p>
      </dgm:t>
    </dgm:pt>
    <dgm:pt modelId="{C6B47F57-DB02-454A-B4A7-172D468A39E6}">
      <dgm:prSet/>
      <dgm:spPr/>
      <dgm:t>
        <a:bodyPr/>
        <a:lstStyle/>
        <a:p>
          <a:r>
            <a:rPr lang="en-US" b="1" dirty="0"/>
            <a:t>How does the supply </a:t>
          </a:r>
          <a:r>
            <a:rPr lang="en-US" dirty="0"/>
            <a:t>📉 </a:t>
          </a:r>
          <a:r>
            <a:rPr lang="en-US" b="1" dirty="0"/>
            <a:t>? </a:t>
          </a:r>
          <a:r>
            <a:rPr lang="en-US" dirty="0"/>
            <a:t>UST holder arbitrages by trading 1 UST for 1 Luna, making $0.05 in profits</a:t>
          </a:r>
        </a:p>
      </dgm:t>
    </dgm:pt>
    <dgm:pt modelId="{EB9BC82D-CB41-AC42-814F-91FACCFAC04A}" type="parTrans" cxnId="{9D080F2F-544D-574E-BAA6-2FF0C51E6EF1}">
      <dgm:prSet/>
      <dgm:spPr/>
      <dgm:t>
        <a:bodyPr/>
        <a:lstStyle/>
        <a:p>
          <a:endParaRPr lang="en-US"/>
        </a:p>
      </dgm:t>
    </dgm:pt>
    <dgm:pt modelId="{FFC32F8A-36CD-0D4B-8F7D-7860BC325AB1}" type="sibTrans" cxnId="{9D080F2F-544D-574E-BAA6-2FF0C51E6EF1}">
      <dgm:prSet/>
      <dgm:spPr/>
      <dgm:t>
        <a:bodyPr/>
        <a:lstStyle/>
        <a:p>
          <a:endParaRPr lang="en-US"/>
        </a:p>
      </dgm:t>
    </dgm:pt>
    <dgm:pt modelId="{50FA9C77-5637-B94F-9537-3546D28B2355}">
      <dgm:prSet/>
      <dgm:spPr/>
      <dgm:t>
        <a:bodyPr/>
        <a:lstStyle/>
        <a:p>
          <a:r>
            <a:rPr lang="en-US" dirty="0"/>
            <a:t>Luna is minted and UST is burned</a:t>
          </a:r>
        </a:p>
      </dgm:t>
    </dgm:pt>
    <dgm:pt modelId="{79931E82-318B-4443-BE6B-D91B773504AD}" type="parTrans" cxnId="{375DB9BC-8164-0F4B-8C64-BB34F51A579F}">
      <dgm:prSet/>
      <dgm:spPr/>
      <dgm:t>
        <a:bodyPr/>
        <a:lstStyle/>
        <a:p>
          <a:endParaRPr lang="en-US"/>
        </a:p>
      </dgm:t>
    </dgm:pt>
    <dgm:pt modelId="{4B75B3A9-146F-334A-859F-47D4F43F1A39}" type="sibTrans" cxnId="{375DB9BC-8164-0F4B-8C64-BB34F51A579F}">
      <dgm:prSet/>
      <dgm:spPr/>
      <dgm:t>
        <a:bodyPr/>
        <a:lstStyle/>
        <a:p>
          <a:endParaRPr lang="en-US"/>
        </a:p>
      </dgm:t>
    </dgm:pt>
    <dgm:pt modelId="{93F44810-2ACD-654F-9B03-C8F7C6C5FD59}">
      <dgm:prSet/>
      <dgm:spPr/>
      <dgm:t>
        <a:bodyPr/>
        <a:lstStyle/>
        <a:p>
          <a:r>
            <a:rPr lang="en-US" dirty="0"/>
            <a:t>📉 the supply of UST and 📈 supply of Luna</a:t>
          </a:r>
        </a:p>
      </dgm:t>
    </dgm:pt>
    <dgm:pt modelId="{FA5ED30B-C2B3-E040-A04D-B9172C90E33C}" type="parTrans" cxnId="{1FEB3BE1-C916-6744-AE4E-7E11E3CBABCF}">
      <dgm:prSet/>
      <dgm:spPr/>
      <dgm:t>
        <a:bodyPr/>
        <a:lstStyle/>
        <a:p>
          <a:endParaRPr lang="en-US"/>
        </a:p>
      </dgm:t>
    </dgm:pt>
    <dgm:pt modelId="{B760E495-5A15-BC49-B232-149FBDA9CA10}" type="sibTrans" cxnId="{1FEB3BE1-C916-6744-AE4E-7E11E3CBABCF}">
      <dgm:prSet/>
      <dgm:spPr/>
      <dgm:t>
        <a:bodyPr/>
        <a:lstStyle/>
        <a:p>
          <a:endParaRPr lang="en-US"/>
        </a:p>
      </dgm:t>
    </dgm:pt>
    <dgm:pt modelId="{7F2B7818-2AA8-F748-AB3A-AF0C205EE31C}">
      <dgm:prSet/>
      <dgm:spPr/>
      <dgm:t>
        <a:bodyPr/>
        <a:lstStyle/>
        <a:p>
          <a:r>
            <a:rPr lang="en-US" dirty="0"/>
            <a:t>UST’s 📉 supply brings the price up to $1.00</a:t>
          </a:r>
        </a:p>
      </dgm:t>
    </dgm:pt>
    <dgm:pt modelId="{4A5165B3-142C-574C-A126-46A8D1848167}" type="parTrans" cxnId="{352D9BB1-2E4E-4C45-B85F-D14364F790A4}">
      <dgm:prSet/>
      <dgm:spPr/>
      <dgm:t>
        <a:bodyPr/>
        <a:lstStyle/>
        <a:p>
          <a:endParaRPr lang="en-US"/>
        </a:p>
      </dgm:t>
    </dgm:pt>
    <dgm:pt modelId="{BF90A229-5872-FC4B-9069-4E545CE35299}" type="sibTrans" cxnId="{352D9BB1-2E4E-4C45-B85F-D14364F790A4}">
      <dgm:prSet/>
      <dgm:spPr/>
      <dgm:t>
        <a:bodyPr/>
        <a:lstStyle/>
        <a:p>
          <a:endParaRPr lang="en-US"/>
        </a:p>
      </dgm:t>
    </dgm:pt>
    <dgm:pt modelId="{2D5F30A7-EA5A-4349-A6BA-0E6A25CC4182}" type="pres">
      <dgm:prSet presAssocID="{278DA065-880F-7740-87BA-E557DA3A9A3D}" presName="linear" presStyleCnt="0">
        <dgm:presLayoutVars>
          <dgm:animLvl val="lvl"/>
          <dgm:resizeHandles val="exact"/>
        </dgm:presLayoutVars>
      </dgm:prSet>
      <dgm:spPr/>
    </dgm:pt>
    <dgm:pt modelId="{8F68242C-061C-EB45-B770-A51B7C12CC34}" type="pres">
      <dgm:prSet presAssocID="{1D2E2BB3-3E06-A14A-9C6B-CDFF1F07FDD5}" presName="parentText" presStyleLbl="node1" presStyleIdx="0" presStyleCnt="4">
        <dgm:presLayoutVars>
          <dgm:chMax val="0"/>
          <dgm:bulletEnabled val="1"/>
        </dgm:presLayoutVars>
      </dgm:prSet>
      <dgm:spPr/>
    </dgm:pt>
    <dgm:pt modelId="{A23D28B8-D55E-B34D-A77E-AD22854E33C3}" type="pres">
      <dgm:prSet presAssocID="{75ED6AEA-EEC0-CA4A-9E7A-796D61565DC7}" presName="spacer" presStyleCnt="0"/>
      <dgm:spPr/>
    </dgm:pt>
    <dgm:pt modelId="{A524C98B-3B02-6449-9F7C-02F167630D26}" type="pres">
      <dgm:prSet presAssocID="{C6B47F57-DB02-454A-B4A7-172D468A39E6}" presName="parentText" presStyleLbl="node1" presStyleIdx="1" presStyleCnt="4">
        <dgm:presLayoutVars>
          <dgm:chMax val="0"/>
          <dgm:bulletEnabled val="1"/>
        </dgm:presLayoutVars>
      </dgm:prSet>
      <dgm:spPr/>
    </dgm:pt>
    <dgm:pt modelId="{2D9D3514-8D3C-F14A-B471-A553B3788999}" type="pres">
      <dgm:prSet presAssocID="{FFC32F8A-36CD-0D4B-8F7D-7860BC325AB1}" presName="spacer" presStyleCnt="0"/>
      <dgm:spPr/>
    </dgm:pt>
    <dgm:pt modelId="{CD050510-0B23-AF4B-85C8-3565501ED457}" type="pres">
      <dgm:prSet presAssocID="{50FA9C77-5637-B94F-9537-3546D28B2355}" presName="parentText" presStyleLbl="node1" presStyleIdx="2" presStyleCnt="4">
        <dgm:presLayoutVars>
          <dgm:chMax val="0"/>
          <dgm:bulletEnabled val="1"/>
        </dgm:presLayoutVars>
      </dgm:prSet>
      <dgm:spPr/>
    </dgm:pt>
    <dgm:pt modelId="{57A4C896-9CE4-CE4F-BA12-1F21E9DD02DC}" type="pres">
      <dgm:prSet presAssocID="{50FA9C77-5637-B94F-9537-3546D28B2355}" presName="childText" presStyleLbl="revTx" presStyleIdx="0" presStyleCnt="1">
        <dgm:presLayoutVars>
          <dgm:bulletEnabled val="1"/>
        </dgm:presLayoutVars>
      </dgm:prSet>
      <dgm:spPr/>
    </dgm:pt>
    <dgm:pt modelId="{851AD621-0F74-5C4A-8370-810624277C23}" type="pres">
      <dgm:prSet presAssocID="{7F2B7818-2AA8-F748-AB3A-AF0C205EE31C}" presName="parentText" presStyleLbl="node1" presStyleIdx="3" presStyleCnt="4">
        <dgm:presLayoutVars>
          <dgm:chMax val="0"/>
          <dgm:bulletEnabled val="1"/>
        </dgm:presLayoutVars>
      </dgm:prSet>
      <dgm:spPr/>
    </dgm:pt>
  </dgm:ptLst>
  <dgm:cxnLst>
    <dgm:cxn modelId="{9608D320-21C5-C94B-9DB5-A371BDD31A1B}" type="presOf" srcId="{278DA065-880F-7740-87BA-E557DA3A9A3D}" destId="{2D5F30A7-EA5A-4349-A6BA-0E6A25CC4182}" srcOrd="0" destOrd="0" presId="urn:microsoft.com/office/officeart/2005/8/layout/vList2"/>
    <dgm:cxn modelId="{9D080F2F-544D-574E-BAA6-2FF0C51E6EF1}" srcId="{278DA065-880F-7740-87BA-E557DA3A9A3D}" destId="{C6B47F57-DB02-454A-B4A7-172D468A39E6}" srcOrd="1" destOrd="0" parTransId="{EB9BC82D-CB41-AC42-814F-91FACCFAC04A}" sibTransId="{FFC32F8A-36CD-0D4B-8F7D-7860BC325AB1}"/>
    <dgm:cxn modelId="{8677AC3F-B341-CA48-9193-6496D6DF8DD7}" type="presOf" srcId="{93F44810-2ACD-654F-9B03-C8F7C6C5FD59}" destId="{57A4C896-9CE4-CE4F-BA12-1F21E9DD02DC}" srcOrd="0" destOrd="0" presId="urn:microsoft.com/office/officeart/2005/8/layout/vList2"/>
    <dgm:cxn modelId="{13012C7E-04DE-A24F-AB8C-1960B3C9F2BD}" srcId="{278DA065-880F-7740-87BA-E557DA3A9A3D}" destId="{1D2E2BB3-3E06-A14A-9C6B-CDFF1F07FDD5}" srcOrd="0" destOrd="0" parTransId="{023BF685-5776-3C4A-BD66-1F2D2D2554F0}" sibTransId="{75ED6AEA-EEC0-CA4A-9E7A-796D61565DC7}"/>
    <dgm:cxn modelId="{8D70C59C-EB23-0449-B073-36AFA43EE54A}" type="presOf" srcId="{C6B47F57-DB02-454A-B4A7-172D468A39E6}" destId="{A524C98B-3B02-6449-9F7C-02F167630D26}" srcOrd="0" destOrd="0" presId="urn:microsoft.com/office/officeart/2005/8/layout/vList2"/>
    <dgm:cxn modelId="{352D9BB1-2E4E-4C45-B85F-D14364F790A4}" srcId="{278DA065-880F-7740-87BA-E557DA3A9A3D}" destId="{7F2B7818-2AA8-F748-AB3A-AF0C205EE31C}" srcOrd="3" destOrd="0" parTransId="{4A5165B3-142C-574C-A126-46A8D1848167}" sibTransId="{BF90A229-5872-FC4B-9069-4E545CE35299}"/>
    <dgm:cxn modelId="{375DB9BC-8164-0F4B-8C64-BB34F51A579F}" srcId="{278DA065-880F-7740-87BA-E557DA3A9A3D}" destId="{50FA9C77-5637-B94F-9537-3546D28B2355}" srcOrd="2" destOrd="0" parTransId="{79931E82-318B-4443-BE6B-D91B773504AD}" sibTransId="{4B75B3A9-146F-334A-859F-47D4F43F1A39}"/>
    <dgm:cxn modelId="{52929BD0-173F-864E-8C7D-D6F6A11562D4}" type="presOf" srcId="{7F2B7818-2AA8-F748-AB3A-AF0C205EE31C}" destId="{851AD621-0F74-5C4A-8370-810624277C23}" srcOrd="0" destOrd="0" presId="urn:microsoft.com/office/officeart/2005/8/layout/vList2"/>
    <dgm:cxn modelId="{0B21FFD3-A8E8-6740-BDE9-2D2A4F6D4A2D}" type="presOf" srcId="{50FA9C77-5637-B94F-9537-3546D28B2355}" destId="{CD050510-0B23-AF4B-85C8-3565501ED457}" srcOrd="0" destOrd="0" presId="urn:microsoft.com/office/officeart/2005/8/layout/vList2"/>
    <dgm:cxn modelId="{1FEB3BE1-C916-6744-AE4E-7E11E3CBABCF}" srcId="{50FA9C77-5637-B94F-9537-3546D28B2355}" destId="{93F44810-2ACD-654F-9B03-C8F7C6C5FD59}" srcOrd="0" destOrd="0" parTransId="{FA5ED30B-C2B3-E040-A04D-B9172C90E33C}" sibTransId="{B760E495-5A15-BC49-B232-149FBDA9CA10}"/>
    <dgm:cxn modelId="{309FF2E8-BF69-8342-B120-A135F5379BEA}" type="presOf" srcId="{1D2E2BB3-3E06-A14A-9C6B-CDFF1F07FDD5}" destId="{8F68242C-061C-EB45-B770-A51B7C12CC34}" srcOrd="0" destOrd="0" presId="urn:microsoft.com/office/officeart/2005/8/layout/vList2"/>
    <dgm:cxn modelId="{7CF901F4-A904-4747-957E-519E95087B4C}" type="presParOf" srcId="{2D5F30A7-EA5A-4349-A6BA-0E6A25CC4182}" destId="{8F68242C-061C-EB45-B770-A51B7C12CC34}" srcOrd="0" destOrd="0" presId="urn:microsoft.com/office/officeart/2005/8/layout/vList2"/>
    <dgm:cxn modelId="{BC9919A1-A35E-104E-A906-5B0E9A5B4DAD}" type="presParOf" srcId="{2D5F30A7-EA5A-4349-A6BA-0E6A25CC4182}" destId="{A23D28B8-D55E-B34D-A77E-AD22854E33C3}" srcOrd="1" destOrd="0" presId="urn:microsoft.com/office/officeart/2005/8/layout/vList2"/>
    <dgm:cxn modelId="{54D9CE98-F150-1A49-8CC3-0CC723AD8512}" type="presParOf" srcId="{2D5F30A7-EA5A-4349-A6BA-0E6A25CC4182}" destId="{A524C98B-3B02-6449-9F7C-02F167630D26}" srcOrd="2" destOrd="0" presId="urn:microsoft.com/office/officeart/2005/8/layout/vList2"/>
    <dgm:cxn modelId="{1ECC78D2-F1AF-9A44-93B8-90ACFA196A89}" type="presParOf" srcId="{2D5F30A7-EA5A-4349-A6BA-0E6A25CC4182}" destId="{2D9D3514-8D3C-F14A-B471-A553B3788999}" srcOrd="3" destOrd="0" presId="urn:microsoft.com/office/officeart/2005/8/layout/vList2"/>
    <dgm:cxn modelId="{BC96A1A8-F142-9E45-A161-EA2802AB113E}" type="presParOf" srcId="{2D5F30A7-EA5A-4349-A6BA-0E6A25CC4182}" destId="{CD050510-0B23-AF4B-85C8-3565501ED457}" srcOrd="4" destOrd="0" presId="urn:microsoft.com/office/officeart/2005/8/layout/vList2"/>
    <dgm:cxn modelId="{6A5092D1-B476-2245-8A21-429803F1F542}" type="presParOf" srcId="{2D5F30A7-EA5A-4349-A6BA-0E6A25CC4182}" destId="{57A4C896-9CE4-CE4F-BA12-1F21E9DD02DC}" srcOrd="5" destOrd="0" presId="urn:microsoft.com/office/officeart/2005/8/layout/vList2"/>
    <dgm:cxn modelId="{5A9D8FC0-7CE6-6E4A-9FFD-BD923D66957F}" type="presParOf" srcId="{2D5F30A7-EA5A-4349-A6BA-0E6A25CC4182}" destId="{851AD621-0F74-5C4A-8370-810624277C23}" srcOrd="6" destOrd="0" presId="urn:microsoft.com/office/officeart/2005/8/layout/vList2"/>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FB9AF44-F18E-D946-B542-8D5519ACCBE6}" type="doc">
      <dgm:prSet loTypeId="urn:microsoft.com/office/officeart/2018/2/layout/IconLabelList" loCatId="icon" qsTypeId="urn:microsoft.com/office/officeart/2005/8/quickstyle/simple1" qsCatId="simple" csTypeId="urn:microsoft.com/office/officeart/2005/8/colors/accent0_3" csCatId="mainScheme" phldr="1"/>
      <dgm:spPr/>
      <dgm:t>
        <a:bodyPr/>
        <a:lstStyle/>
        <a:p>
          <a:endParaRPr lang="en-US"/>
        </a:p>
      </dgm:t>
    </dgm:pt>
    <dgm:pt modelId="{61C2C8BF-6DDF-3D46-AFE1-840BD46BACAC}">
      <dgm:prSet custT="1"/>
      <dgm:spPr/>
      <dgm:t>
        <a:bodyPr/>
        <a:lstStyle/>
        <a:p>
          <a:pPr>
            <a:lnSpc>
              <a:spcPct val="100000"/>
            </a:lnSpc>
          </a:pPr>
          <a:r>
            <a:rPr lang="en-US" sz="1800" dirty="0"/>
            <a:t>Include Ethereum, Bitcoin, </a:t>
          </a:r>
          <a:r>
            <a:rPr lang="en-US" sz="1800" dirty="0" err="1"/>
            <a:t>Dodgecoin</a:t>
          </a:r>
          <a:r>
            <a:rPr lang="en-US" sz="1800" dirty="0"/>
            <a:t>, </a:t>
          </a:r>
          <a:r>
            <a:rPr lang="en-US" sz="1800" dirty="0" err="1"/>
            <a:t>Cardano</a:t>
          </a:r>
          <a:r>
            <a:rPr lang="en-US" sz="1800" dirty="0"/>
            <a:t>, Solana, etc. </a:t>
          </a:r>
        </a:p>
      </dgm:t>
    </dgm:pt>
    <dgm:pt modelId="{C1AAB9C3-380B-9E48-AD99-FBE6A1D0EF4A}" type="parTrans" cxnId="{E61AFC33-6A85-6242-B31A-95C3674444E3}">
      <dgm:prSet/>
      <dgm:spPr/>
      <dgm:t>
        <a:bodyPr/>
        <a:lstStyle/>
        <a:p>
          <a:endParaRPr lang="en-US"/>
        </a:p>
      </dgm:t>
    </dgm:pt>
    <dgm:pt modelId="{1C764F53-256F-8349-B697-0CA4C0974408}" type="sibTrans" cxnId="{E61AFC33-6A85-6242-B31A-95C3674444E3}">
      <dgm:prSet/>
      <dgm:spPr/>
      <dgm:t>
        <a:bodyPr/>
        <a:lstStyle/>
        <a:p>
          <a:endParaRPr lang="en-US"/>
        </a:p>
      </dgm:t>
    </dgm:pt>
    <dgm:pt modelId="{93AA2698-64DE-124D-9FD5-15AA53C78D7C}">
      <dgm:prSet custT="1"/>
      <dgm:spPr/>
      <dgm:t>
        <a:bodyPr/>
        <a:lstStyle/>
        <a:p>
          <a:pPr>
            <a:lnSpc>
              <a:spcPct val="100000"/>
            </a:lnSpc>
          </a:pPr>
          <a:r>
            <a:rPr lang="en-US" sz="1800" dirty="0"/>
            <a:t>Key pairs that prove ownership of the cryptocurrency on the network, like a receipt</a:t>
          </a:r>
        </a:p>
      </dgm:t>
    </dgm:pt>
    <dgm:pt modelId="{1C1BF9E8-B558-7940-B885-7B4DF163B3EC}" type="parTrans" cxnId="{69913848-ECAA-3646-AD82-DD9340824B58}">
      <dgm:prSet/>
      <dgm:spPr/>
      <dgm:t>
        <a:bodyPr/>
        <a:lstStyle/>
        <a:p>
          <a:endParaRPr lang="en-US"/>
        </a:p>
      </dgm:t>
    </dgm:pt>
    <dgm:pt modelId="{9688A512-5BDA-BB4F-8068-C372CEB84AE2}" type="sibTrans" cxnId="{69913848-ECAA-3646-AD82-DD9340824B58}">
      <dgm:prSet/>
      <dgm:spPr/>
      <dgm:t>
        <a:bodyPr/>
        <a:lstStyle/>
        <a:p>
          <a:endParaRPr lang="en-US"/>
        </a:p>
      </dgm:t>
    </dgm:pt>
    <dgm:pt modelId="{FD9C5067-F45B-8D41-829C-8FCE45DEA8F1}">
      <dgm:prSet custT="1"/>
      <dgm:spPr/>
      <dgm:t>
        <a:bodyPr/>
        <a:lstStyle/>
        <a:p>
          <a:pPr>
            <a:lnSpc>
              <a:spcPct val="100000"/>
            </a:lnSpc>
          </a:pPr>
          <a:r>
            <a:rPr lang="en-US" sz="1800" dirty="0"/>
            <a:t>Digital asset based on a blockchain network</a:t>
          </a:r>
        </a:p>
      </dgm:t>
    </dgm:pt>
    <dgm:pt modelId="{D7FDB509-F116-4246-AED4-070136A5DE99}" type="parTrans" cxnId="{AB7F5B13-A484-6548-BF90-BAFB789BF3C7}">
      <dgm:prSet/>
      <dgm:spPr/>
      <dgm:t>
        <a:bodyPr/>
        <a:lstStyle/>
        <a:p>
          <a:endParaRPr lang="en-US"/>
        </a:p>
      </dgm:t>
    </dgm:pt>
    <dgm:pt modelId="{8437354C-8413-A14B-94D6-8FD00EAF6BBF}" type="sibTrans" cxnId="{AB7F5B13-A484-6548-BF90-BAFB789BF3C7}">
      <dgm:prSet/>
      <dgm:spPr/>
      <dgm:t>
        <a:bodyPr/>
        <a:lstStyle/>
        <a:p>
          <a:endParaRPr lang="en-US"/>
        </a:p>
      </dgm:t>
    </dgm:pt>
    <dgm:pt modelId="{E7B3F60B-A08B-AA4D-B857-FFA542EEC671}">
      <dgm:prSet custT="1"/>
      <dgm:spPr/>
      <dgm:t>
        <a:bodyPr/>
        <a:lstStyle/>
        <a:p>
          <a:pPr>
            <a:lnSpc>
              <a:spcPct val="100000"/>
            </a:lnSpc>
          </a:pPr>
          <a:r>
            <a:rPr lang="en-US" sz="1800" dirty="0"/>
            <a:t>Most of them are distributed across several computers and do not require centralized control</a:t>
          </a:r>
        </a:p>
      </dgm:t>
    </dgm:pt>
    <dgm:pt modelId="{B5D4B1EE-C2F0-284C-85EB-8ACB091C4FD3}" type="parTrans" cxnId="{DFA00FF7-A111-E04E-8E28-C16C71DABD43}">
      <dgm:prSet/>
      <dgm:spPr/>
      <dgm:t>
        <a:bodyPr/>
        <a:lstStyle/>
        <a:p>
          <a:endParaRPr lang="en-US"/>
        </a:p>
      </dgm:t>
    </dgm:pt>
    <dgm:pt modelId="{03B1433C-B2FF-8E42-9AAB-ED8B1B30261F}" type="sibTrans" cxnId="{DFA00FF7-A111-E04E-8E28-C16C71DABD43}">
      <dgm:prSet/>
      <dgm:spPr/>
      <dgm:t>
        <a:bodyPr/>
        <a:lstStyle/>
        <a:p>
          <a:endParaRPr lang="en-US"/>
        </a:p>
      </dgm:t>
    </dgm:pt>
    <dgm:pt modelId="{A74C2E12-A8D1-1945-BDB0-9AB09DD7D6EF}">
      <dgm:prSet custT="1"/>
      <dgm:spPr/>
      <dgm:t>
        <a:bodyPr/>
        <a:lstStyle/>
        <a:p>
          <a:pPr>
            <a:lnSpc>
              <a:spcPct val="100000"/>
            </a:lnSpc>
          </a:pPr>
          <a:r>
            <a:rPr lang="en-US" sz="1800" dirty="0"/>
            <a:t>Secured using cryptography</a:t>
          </a:r>
        </a:p>
      </dgm:t>
    </dgm:pt>
    <dgm:pt modelId="{8045775E-FA9E-3E47-8425-B22917554D46}" type="parTrans" cxnId="{D748ADAF-0BA4-9B43-A74E-E2C077329F63}">
      <dgm:prSet/>
      <dgm:spPr/>
      <dgm:t>
        <a:bodyPr/>
        <a:lstStyle/>
        <a:p>
          <a:endParaRPr lang="en-US"/>
        </a:p>
      </dgm:t>
    </dgm:pt>
    <dgm:pt modelId="{50E00EE6-FFBC-084A-8F32-3D77D6ED606E}" type="sibTrans" cxnId="{D748ADAF-0BA4-9B43-A74E-E2C077329F63}">
      <dgm:prSet/>
      <dgm:spPr/>
      <dgm:t>
        <a:bodyPr/>
        <a:lstStyle/>
        <a:p>
          <a:endParaRPr lang="en-US"/>
        </a:p>
      </dgm:t>
    </dgm:pt>
    <dgm:pt modelId="{72D67CE9-DF9A-46DD-A49E-74839C92971A}" type="pres">
      <dgm:prSet presAssocID="{BFB9AF44-F18E-D946-B542-8D5519ACCBE6}" presName="root" presStyleCnt="0">
        <dgm:presLayoutVars>
          <dgm:dir/>
          <dgm:resizeHandles val="exact"/>
        </dgm:presLayoutVars>
      </dgm:prSet>
      <dgm:spPr/>
    </dgm:pt>
    <dgm:pt modelId="{8E700B9E-43B4-47C5-ABEB-B75BB9C20A3F}" type="pres">
      <dgm:prSet presAssocID="{FD9C5067-F45B-8D41-829C-8FCE45DEA8F1}" presName="compNode" presStyleCnt="0"/>
      <dgm:spPr/>
    </dgm:pt>
    <dgm:pt modelId="{9F34B522-E8A0-4C64-8830-1CBFF8C389B4}" type="pres">
      <dgm:prSet presAssocID="{FD9C5067-F45B-8D41-829C-8FCE45DEA8F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itcoin"/>
        </a:ext>
      </dgm:extLst>
    </dgm:pt>
    <dgm:pt modelId="{4B063AA0-A33C-4E97-AAEC-460576A63297}" type="pres">
      <dgm:prSet presAssocID="{FD9C5067-F45B-8D41-829C-8FCE45DEA8F1}" presName="spaceRect" presStyleCnt="0"/>
      <dgm:spPr/>
    </dgm:pt>
    <dgm:pt modelId="{F3F0FA49-0387-4385-97A4-0CB07E6CC86F}" type="pres">
      <dgm:prSet presAssocID="{FD9C5067-F45B-8D41-829C-8FCE45DEA8F1}" presName="textRect" presStyleLbl="revTx" presStyleIdx="0" presStyleCnt="5">
        <dgm:presLayoutVars>
          <dgm:chMax val="1"/>
          <dgm:chPref val="1"/>
        </dgm:presLayoutVars>
      </dgm:prSet>
      <dgm:spPr/>
    </dgm:pt>
    <dgm:pt modelId="{CD8A961F-AD71-445E-903C-E17B904B72ED}" type="pres">
      <dgm:prSet presAssocID="{8437354C-8413-A14B-94D6-8FD00EAF6BBF}" presName="sibTrans" presStyleCnt="0"/>
      <dgm:spPr/>
    </dgm:pt>
    <dgm:pt modelId="{4EAD2AFD-6D95-47A5-BF35-B00E4F0FC51D}" type="pres">
      <dgm:prSet presAssocID="{E7B3F60B-A08B-AA4D-B857-FFA542EEC671}" presName="compNode" presStyleCnt="0"/>
      <dgm:spPr/>
    </dgm:pt>
    <dgm:pt modelId="{C2FA84F0-4984-444C-ADC1-55D203BDB7D9}" type="pres">
      <dgm:prSet presAssocID="{E7B3F60B-A08B-AA4D-B857-FFA542EEC67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Key"/>
        </a:ext>
      </dgm:extLst>
    </dgm:pt>
    <dgm:pt modelId="{8DD52971-289C-46C9-B2B2-90D8404AAE46}" type="pres">
      <dgm:prSet presAssocID="{E7B3F60B-A08B-AA4D-B857-FFA542EEC671}" presName="spaceRect" presStyleCnt="0"/>
      <dgm:spPr/>
    </dgm:pt>
    <dgm:pt modelId="{DAA4363D-CD45-48CD-BD37-B087CC5AA898}" type="pres">
      <dgm:prSet presAssocID="{E7B3F60B-A08B-AA4D-B857-FFA542EEC671}" presName="textRect" presStyleLbl="revTx" presStyleIdx="1" presStyleCnt="5">
        <dgm:presLayoutVars>
          <dgm:chMax val="1"/>
          <dgm:chPref val="1"/>
        </dgm:presLayoutVars>
      </dgm:prSet>
      <dgm:spPr/>
    </dgm:pt>
    <dgm:pt modelId="{D9EF8624-6E20-4583-BF34-E137D0B86372}" type="pres">
      <dgm:prSet presAssocID="{03B1433C-B2FF-8E42-9AAB-ED8B1B30261F}" presName="sibTrans" presStyleCnt="0"/>
      <dgm:spPr/>
    </dgm:pt>
    <dgm:pt modelId="{7BF5CD3F-EDE7-4CCD-83A2-7624DDF6DA65}" type="pres">
      <dgm:prSet presAssocID="{A74C2E12-A8D1-1945-BDB0-9AB09DD7D6EF}" presName="compNode" presStyleCnt="0"/>
      <dgm:spPr/>
    </dgm:pt>
    <dgm:pt modelId="{32B115A9-DC9F-4F25-8DAA-6370C233532F}" type="pres">
      <dgm:prSet presAssocID="{A74C2E12-A8D1-1945-BDB0-9AB09DD7D6E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mart Phone"/>
        </a:ext>
      </dgm:extLst>
    </dgm:pt>
    <dgm:pt modelId="{3E952170-1DC9-494F-9F2A-62D5CF00E70E}" type="pres">
      <dgm:prSet presAssocID="{A74C2E12-A8D1-1945-BDB0-9AB09DD7D6EF}" presName="spaceRect" presStyleCnt="0"/>
      <dgm:spPr/>
    </dgm:pt>
    <dgm:pt modelId="{86838592-E0D9-4E46-862E-F5C35C0E9DF6}" type="pres">
      <dgm:prSet presAssocID="{A74C2E12-A8D1-1945-BDB0-9AB09DD7D6EF}" presName="textRect" presStyleLbl="revTx" presStyleIdx="2" presStyleCnt="5">
        <dgm:presLayoutVars>
          <dgm:chMax val="1"/>
          <dgm:chPref val="1"/>
        </dgm:presLayoutVars>
      </dgm:prSet>
      <dgm:spPr/>
    </dgm:pt>
    <dgm:pt modelId="{25B7B4F5-E41E-43FF-BDA4-7CFFB3BA8493}" type="pres">
      <dgm:prSet presAssocID="{50E00EE6-FFBC-084A-8F32-3D77D6ED606E}" presName="sibTrans" presStyleCnt="0"/>
      <dgm:spPr/>
    </dgm:pt>
    <dgm:pt modelId="{A7641991-B0CB-42FB-9B80-D4614576634C}" type="pres">
      <dgm:prSet presAssocID="{61C2C8BF-6DDF-3D46-AFE1-840BD46BACAC}" presName="compNode" presStyleCnt="0"/>
      <dgm:spPr/>
    </dgm:pt>
    <dgm:pt modelId="{0AE944F7-3A8F-41D5-A3CE-51520538AAA2}" type="pres">
      <dgm:prSet presAssocID="{61C2C8BF-6DDF-3D46-AFE1-840BD46BACA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ocessor"/>
        </a:ext>
      </dgm:extLst>
    </dgm:pt>
    <dgm:pt modelId="{6E83D2AB-C424-4BBE-AD28-AE63D9E21A72}" type="pres">
      <dgm:prSet presAssocID="{61C2C8BF-6DDF-3D46-AFE1-840BD46BACAC}" presName="spaceRect" presStyleCnt="0"/>
      <dgm:spPr/>
    </dgm:pt>
    <dgm:pt modelId="{DF37DE84-E14D-4DFF-B9DB-83F874EA4038}" type="pres">
      <dgm:prSet presAssocID="{61C2C8BF-6DDF-3D46-AFE1-840BD46BACAC}" presName="textRect" presStyleLbl="revTx" presStyleIdx="3" presStyleCnt="5">
        <dgm:presLayoutVars>
          <dgm:chMax val="1"/>
          <dgm:chPref val="1"/>
        </dgm:presLayoutVars>
      </dgm:prSet>
      <dgm:spPr/>
    </dgm:pt>
    <dgm:pt modelId="{39BD1E75-51B0-4064-8345-4783783B7EF5}" type="pres">
      <dgm:prSet presAssocID="{1C764F53-256F-8349-B697-0CA4C0974408}" presName="sibTrans" presStyleCnt="0"/>
      <dgm:spPr/>
    </dgm:pt>
    <dgm:pt modelId="{279C58C5-572B-4BC7-A515-B53099378A63}" type="pres">
      <dgm:prSet presAssocID="{93AA2698-64DE-124D-9FD5-15AA53C78D7C}" presName="compNode" presStyleCnt="0"/>
      <dgm:spPr/>
    </dgm:pt>
    <dgm:pt modelId="{29CFCAA7-214F-48D0-857B-48549DBFB38C}" type="pres">
      <dgm:prSet presAssocID="{93AA2698-64DE-124D-9FD5-15AA53C78D7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Lock"/>
        </a:ext>
      </dgm:extLst>
    </dgm:pt>
    <dgm:pt modelId="{185619F2-F5F3-45C8-A148-12CC1C4FDD23}" type="pres">
      <dgm:prSet presAssocID="{93AA2698-64DE-124D-9FD5-15AA53C78D7C}" presName="spaceRect" presStyleCnt="0"/>
      <dgm:spPr/>
    </dgm:pt>
    <dgm:pt modelId="{FEB0BC8D-41F5-4012-8F8A-8257815C8D88}" type="pres">
      <dgm:prSet presAssocID="{93AA2698-64DE-124D-9FD5-15AA53C78D7C}" presName="textRect" presStyleLbl="revTx" presStyleIdx="4" presStyleCnt="5">
        <dgm:presLayoutVars>
          <dgm:chMax val="1"/>
          <dgm:chPref val="1"/>
        </dgm:presLayoutVars>
      </dgm:prSet>
      <dgm:spPr/>
    </dgm:pt>
  </dgm:ptLst>
  <dgm:cxnLst>
    <dgm:cxn modelId="{AB7F5B13-A484-6548-BF90-BAFB789BF3C7}" srcId="{BFB9AF44-F18E-D946-B542-8D5519ACCBE6}" destId="{FD9C5067-F45B-8D41-829C-8FCE45DEA8F1}" srcOrd="0" destOrd="0" parTransId="{D7FDB509-F116-4246-AED4-070136A5DE99}" sibTransId="{8437354C-8413-A14B-94D6-8FD00EAF6BBF}"/>
    <dgm:cxn modelId="{E61AFC33-6A85-6242-B31A-95C3674444E3}" srcId="{BFB9AF44-F18E-D946-B542-8D5519ACCBE6}" destId="{61C2C8BF-6DDF-3D46-AFE1-840BD46BACAC}" srcOrd="3" destOrd="0" parTransId="{C1AAB9C3-380B-9E48-AD99-FBE6A1D0EF4A}" sibTransId="{1C764F53-256F-8349-B697-0CA4C0974408}"/>
    <dgm:cxn modelId="{69913848-ECAA-3646-AD82-DD9340824B58}" srcId="{BFB9AF44-F18E-D946-B542-8D5519ACCBE6}" destId="{93AA2698-64DE-124D-9FD5-15AA53C78D7C}" srcOrd="4" destOrd="0" parTransId="{1C1BF9E8-B558-7940-B885-7B4DF163B3EC}" sibTransId="{9688A512-5BDA-BB4F-8068-C372CEB84AE2}"/>
    <dgm:cxn modelId="{F2C6F44E-EEBC-2345-8490-9ADABD6B4540}" type="presOf" srcId="{A74C2E12-A8D1-1945-BDB0-9AB09DD7D6EF}" destId="{86838592-E0D9-4E46-862E-F5C35C0E9DF6}" srcOrd="0" destOrd="0" presId="urn:microsoft.com/office/officeart/2018/2/layout/IconLabelList"/>
    <dgm:cxn modelId="{D9CF7453-EB59-1D40-BD98-D0D5FE7A1431}" type="presOf" srcId="{61C2C8BF-6DDF-3D46-AFE1-840BD46BACAC}" destId="{DF37DE84-E14D-4DFF-B9DB-83F874EA4038}" srcOrd="0" destOrd="0" presId="urn:microsoft.com/office/officeart/2018/2/layout/IconLabelList"/>
    <dgm:cxn modelId="{0F1B075B-9717-634E-9AAB-BB83587FD133}" type="presOf" srcId="{BFB9AF44-F18E-D946-B542-8D5519ACCBE6}" destId="{72D67CE9-DF9A-46DD-A49E-74839C92971A}" srcOrd="0" destOrd="0" presId="urn:microsoft.com/office/officeart/2018/2/layout/IconLabelList"/>
    <dgm:cxn modelId="{40D27399-78EF-684E-9475-D39B76BCF9ED}" type="presOf" srcId="{E7B3F60B-A08B-AA4D-B857-FFA542EEC671}" destId="{DAA4363D-CD45-48CD-BD37-B087CC5AA898}" srcOrd="0" destOrd="0" presId="urn:microsoft.com/office/officeart/2018/2/layout/IconLabelList"/>
    <dgm:cxn modelId="{D748ADAF-0BA4-9B43-A74E-E2C077329F63}" srcId="{BFB9AF44-F18E-D946-B542-8D5519ACCBE6}" destId="{A74C2E12-A8D1-1945-BDB0-9AB09DD7D6EF}" srcOrd="2" destOrd="0" parTransId="{8045775E-FA9E-3E47-8425-B22917554D46}" sibTransId="{50E00EE6-FFBC-084A-8F32-3D77D6ED606E}"/>
    <dgm:cxn modelId="{056621D4-4165-1C4B-8533-27C875675DE1}" type="presOf" srcId="{93AA2698-64DE-124D-9FD5-15AA53C78D7C}" destId="{FEB0BC8D-41F5-4012-8F8A-8257815C8D88}" srcOrd="0" destOrd="0" presId="urn:microsoft.com/office/officeart/2018/2/layout/IconLabelList"/>
    <dgm:cxn modelId="{61A9E3DA-1104-2F4A-8BE1-0B6BA10A7CCF}" type="presOf" srcId="{FD9C5067-F45B-8D41-829C-8FCE45DEA8F1}" destId="{F3F0FA49-0387-4385-97A4-0CB07E6CC86F}" srcOrd="0" destOrd="0" presId="urn:microsoft.com/office/officeart/2018/2/layout/IconLabelList"/>
    <dgm:cxn modelId="{DFA00FF7-A111-E04E-8E28-C16C71DABD43}" srcId="{BFB9AF44-F18E-D946-B542-8D5519ACCBE6}" destId="{E7B3F60B-A08B-AA4D-B857-FFA542EEC671}" srcOrd="1" destOrd="0" parTransId="{B5D4B1EE-C2F0-284C-85EB-8ACB091C4FD3}" sibTransId="{03B1433C-B2FF-8E42-9AAB-ED8B1B30261F}"/>
    <dgm:cxn modelId="{53CB65B3-27DD-6D4D-97BC-9705BE4A1D34}" type="presParOf" srcId="{72D67CE9-DF9A-46DD-A49E-74839C92971A}" destId="{8E700B9E-43B4-47C5-ABEB-B75BB9C20A3F}" srcOrd="0" destOrd="0" presId="urn:microsoft.com/office/officeart/2018/2/layout/IconLabelList"/>
    <dgm:cxn modelId="{FFD7CAC5-1E19-E04E-8FDC-BAAB63B2CEE6}" type="presParOf" srcId="{8E700B9E-43B4-47C5-ABEB-B75BB9C20A3F}" destId="{9F34B522-E8A0-4C64-8830-1CBFF8C389B4}" srcOrd="0" destOrd="0" presId="urn:microsoft.com/office/officeart/2018/2/layout/IconLabelList"/>
    <dgm:cxn modelId="{AE8163C7-4BC5-4743-B4A5-57DCF9681EE6}" type="presParOf" srcId="{8E700B9E-43B4-47C5-ABEB-B75BB9C20A3F}" destId="{4B063AA0-A33C-4E97-AAEC-460576A63297}" srcOrd="1" destOrd="0" presId="urn:microsoft.com/office/officeart/2018/2/layout/IconLabelList"/>
    <dgm:cxn modelId="{01914362-867E-EA48-B0B1-B5F23647A22D}" type="presParOf" srcId="{8E700B9E-43B4-47C5-ABEB-B75BB9C20A3F}" destId="{F3F0FA49-0387-4385-97A4-0CB07E6CC86F}" srcOrd="2" destOrd="0" presId="urn:microsoft.com/office/officeart/2018/2/layout/IconLabelList"/>
    <dgm:cxn modelId="{D95A74C3-1EA8-5A42-83C8-4001A1147FDC}" type="presParOf" srcId="{72D67CE9-DF9A-46DD-A49E-74839C92971A}" destId="{CD8A961F-AD71-445E-903C-E17B904B72ED}" srcOrd="1" destOrd="0" presId="urn:microsoft.com/office/officeart/2018/2/layout/IconLabelList"/>
    <dgm:cxn modelId="{4B3A3610-3636-634D-91EE-82B15350DF03}" type="presParOf" srcId="{72D67CE9-DF9A-46DD-A49E-74839C92971A}" destId="{4EAD2AFD-6D95-47A5-BF35-B00E4F0FC51D}" srcOrd="2" destOrd="0" presId="urn:microsoft.com/office/officeart/2018/2/layout/IconLabelList"/>
    <dgm:cxn modelId="{F7A72FE1-A477-3447-99EC-8DE829C8CDA0}" type="presParOf" srcId="{4EAD2AFD-6D95-47A5-BF35-B00E4F0FC51D}" destId="{C2FA84F0-4984-444C-ADC1-55D203BDB7D9}" srcOrd="0" destOrd="0" presId="urn:microsoft.com/office/officeart/2018/2/layout/IconLabelList"/>
    <dgm:cxn modelId="{2E146A14-DD75-FA49-BB3A-A5AB70340152}" type="presParOf" srcId="{4EAD2AFD-6D95-47A5-BF35-B00E4F0FC51D}" destId="{8DD52971-289C-46C9-B2B2-90D8404AAE46}" srcOrd="1" destOrd="0" presId="urn:microsoft.com/office/officeart/2018/2/layout/IconLabelList"/>
    <dgm:cxn modelId="{67C516A0-4E1C-FA47-AFA5-A759D3B9A00B}" type="presParOf" srcId="{4EAD2AFD-6D95-47A5-BF35-B00E4F0FC51D}" destId="{DAA4363D-CD45-48CD-BD37-B087CC5AA898}" srcOrd="2" destOrd="0" presId="urn:microsoft.com/office/officeart/2018/2/layout/IconLabelList"/>
    <dgm:cxn modelId="{FE5E2792-97D6-2448-A0D7-83B728EFC7F8}" type="presParOf" srcId="{72D67CE9-DF9A-46DD-A49E-74839C92971A}" destId="{D9EF8624-6E20-4583-BF34-E137D0B86372}" srcOrd="3" destOrd="0" presId="urn:microsoft.com/office/officeart/2018/2/layout/IconLabelList"/>
    <dgm:cxn modelId="{80B4282A-BBFD-E848-8E31-0DC946AB8273}" type="presParOf" srcId="{72D67CE9-DF9A-46DD-A49E-74839C92971A}" destId="{7BF5CD3F-EDE7-4CCD-83A2-7624DDF6DA65}" srcOrd="4" destOrd="0" presId="urn:microsoft.com/office/officeart/2018/2/layout/IconLabelList"/>
    <dgm:cxn modelId="{F95EFDC0-FBC3-2342-BA87-4D72224C2769}" type="presParOf" srcId="{7BF5CD3F-EDE7-4CCD-83A2-7624DDF6DA65}" destId="{32B115A9-DC9F-4F25-8DAA-6370C233532F}" srcOrd="0" destOrd="0" presId="urn:microsoft.com/office/officeart/2018/2/layout/IconLabelList"/>
    <dgm:cxn modelId="{6D7BD8BC-73E4-324D-9C26-A89265F9F9D8}" type="presParOf" srcId="{7BF5CD3F-EDE7-4CCD-83A2-7624DDF6DA65}" destId="{3E952170-1DC9-494F-9F2A-62D5CF00E70E}" srcOrd="1" destOrd="0" presId="urn:microsoft.com/office/officeart/2018/2/layout/IconLabelList"/>
    <dgm:cxn modelId="{87C1C9D7-20BB-3B47-AE21-75AFA92E4A1E}" type="presParOf" srcId="{7BF5CD3F-EDE7-4CCD-83A2-7624DDF6DA65}" destId="{86838592-E0D9-4E46-862E-F5C35C0E9DF6}" srcOrd="2" destOrd="0" presId="urn:microsoft.com/office/officeart/2018/2/layout/IconLabelList"/>
    <dgm:cxn modelId="{1F5AC3A7-74A8-5A40-A7D5-8B8F89323389}" type="presParOf" srcId="{72D67CE9-DF9A-46DD-A49E-74839C92971A}" destId="{25B7B4F5-E41E-43FF-BDA4-7CFFB3BA8493}" srcOrd="5" destOrd="0" presId="urn:microsoft.com/office/officeart/2018/2/layout/IconLabelList"/>
    <dgm:cxn modelId="{B3482B31-BEDB-1A40-9948-6E09559E50CD}" type="presParOf" srcId="{72D67CE9-DF9A-46DD-A49E-74839C92971A}" destId="{A7641991-B0CB-42FB-9B80-D4614576634C}" srcOrd="6" destOrd="0" presId="urn:microsoft.com/office/officeart/2018/2/layout/IconLabelList"/>
    <dgm:cxn modelId="{93769A15-126D-A545-970E-8DDAC3BEF7B1}" type="presParOf" srcId="{A7641991-B0CB-42FB-9B80-D4614576634C}" destId="{0AE944F7-3A8F-41D5-A3CE-51520538AAA2}" srcOrd="0" destOrd="0" presId="urn:microsoft.com/office/officeart/2018/2/layout/IconLabelList"/>
    <dgm:cxn modelId="{DDADA760-F470-C444-90FE-0324102BB524}" type="presParOf" srcId="{A7641991-B0CB-42FB-9B80-D4614576634C}" destId="{6E83D2AB-C424-4BBE-AD28-AE63D9E21A72}" srcOrd="1" destOrd="0" presId="urn:microsoft.com/office/officeart/2018/2/layout/IconLabelList"/>
    <dgm:cxn modelId="{1DBAF31B-59FC-6848-B4EC-D7D0E6270A72}" type="presParOf" srcId="{A7641991-B0CB-42FB-9B80-D4614576634C}" destId="{DF37DE84-E14D-4DFF-B9DB-83F874EA4038}" srcOrd="2" destOrd="0" presId="urn:microsoft.com/office/officeart/2018/2/layout/IconLabelList"/>
    <dgm:cxn modelId="{F7864D2B-CA86-5844-B500-8F6756A82799}" type="presParOf" srcId="{72D67CE9-DF9A-46DD-A49E-74839C92971A}" destId="{39BD1E75-51B0-4064-8345-4783783B7EF5}" srcOrd="7" destOrd="0" presId="urn:microsoft.com/office/officeart/2018/2/layout/IconLabelList"/>
    <dgm:cxn modelId="{7189F1E4-BBD0-6942-BF7C-A4F2A9C292A3}" type="presParOf" srcId="{72D67CE9-DF9A-46DD-A49E-74839C92971A}" destId="{279C58C5-572B-4BC7-A515-B53099378A63}" srcOrd="8" destOrd="0" presId="urn:microsoft.com/office/officeart/2018/2/layout/IconLabelList"/>
    <dgm:cxn modelId="{99301A3A-CC3E-D043-9F19-1A8ED17D0BAB}" type="presParOf" srcId="{279C58C5-572B-4BC7-A515-B53099378A63}" destId="{29CFCAA7-214F-48D0-857B-48549DBFB38C}" srcOrd="0" destOrd="0" presId="urn:microsoft.com/office/officeart/2018/2/layout/IconLabelList"/>
    <dgm:cxn modelId="{0AE4C6BB-BF13-8F4B-B798-9EA841DF1AD5}" type="presParOf" srcId="{279C58C5-572B-4BC7-A515-B53099378A63}" destId="{185619F2-F5F3-45C8-A148-12CC1C4FDD23}" srcOrd="1" destOrd="0" presId="urn:microsoft.com/office/officeart/2018/2/layout/IconLabelList"/>
    <dgm:cxn modelId="{F4FFC577-A756-3540-A704-1F64CCCE3A2C}" type="presParOf" srcId="{279C58C5-572B-4BC7-A515-B53099378A63}" destId="{FEB0BC8D-41F5-4012-8F8A-8257815C8D88}"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97FCC9B-4447-AA4F-B55F-F59C23F24DBF}" type="doc">
      <dgm:prSet loTypeId="urn:microsoft.com/office/officeart/2005/8/layout/vList2" loCatId="" qsTypeId="urn:microsoft.com/office/officeart/2005/8/quickstyle/simple1" qsCatId="simple" csTypeId="urn:microsoft.com/office/officeart/2005/8/colors/accent6_2" csCatId="accent6" phldr="1"/>
      <dgm:spPr/>
      <dgm:t>
        <a:bodyPr/>
        <a:lstStyle/>
        <a:p>
          <a:endParaRPr lang="en-US"/>
        </a:p>
      </dgm:t>
    </dgm:pt>
    <dgm:pt modelId="{3F643311-6A49-F74C-BCCB-0705A91B359E}">
      <dgm:prSet/>
      <dgm:spPr/>
      <dgm:t>
        <a:bodyPr/>
        <a:lstStyle/>
        <a:p>
          <a:r>
            <a:rPr lang="en-US" dirty="0"/>
            <a:t>Most blockchain (Ethereum and Bitcoin) wallets are HD Wallets </a:t>
          </a:r>
        </a:p>
      </dgm:t>
    </dgm:pt>
    <dgm:pt modelId="{61A64477-1BD7-DD4D-AA83-C8C8FFB1AB3B}" type="parTrans" cxnId="{D170E724-FFC0-D940-BC80-1DD058393302}">
      <dgm:prSet/>
      <dgm:spPr/>
      <dgm:t>
        <a:bodyPr/>
        <a:lstStyle/>
        <a:p>
          <a:endParaRPr lang="en-US"/>
        </a:p>
      </dgm:t>
    </dgm:pt>
    <dgm:pt modelId="{B958BBF9-B54C-1F42-A746-149EDA209375}" type="sibTrans" cxnId="{D170E724-FFC0-D940-BC80-1DD058393302}">
      <dgm:prSet/>
      <dgm:spPr/>
      <dgm:t>
        <a:bodyPr/>
        <a:lstStyle/>
        <a:p>
          <a:endParaRPr lang="en-US"/>
        </a:p>
      </dgm:t>
    </dgm:pt>
    <dgm:pt modelId="{0EDE64A3-C11E-C241-AB8B-0DC9F6041DC6}">
      <dgm:prSet/>
      <dgm:spPr/>
      <dgm:t>
        <a:bodyPr/>
        <a:lstStyle/>
        <a:p>
          <a:r>
            <a:rPr lang="en-US" dirty="0"/>
            <a:t>HD (Hierarchical Deterministic) Wallets come from BIP 32 standard</a:t>
          </a:r>
        </a:p>
      </dgm:t>
    </dgm:pt>
    <dgm:pt modelId="{C2D656B3-2A0D-7845-B45D-5EEDF9616FCF}" type="parTrans" cxnId="{9BB4ED62-B02D-2245-8207-E4796842BC82}">
      <dgm:prSet/>
      <dgm:spPr/>
      <dgm:t>
        <a:bodyPr/>
        <a:lstStyle/>
        <a:p>
          <a:endParaRPr lang="en-US"/>
        </a:p>
      </dgm:t>
    </dgm:pt>
    <dgm:pt modelId="{13D93287-7E0B-2A40-B111-93113D82CF40}" type="sibTrans" cxnId="{9BB4ED62-B02D-2245-8207-E4796842BC82}">
      <dgm:prSet/>
      <dgm:spPr/>
      <dgm:t>
        <a:bodyPr/>
        <a:lstStyle/>
        <a:p>
          <a:endParaRPr lang="en-US"/>
        </a:p>
      </dgm:t>
    </dgm:pt>
    <dgm:pt modelId="{0EB82B8F-DFD1-5A4A-9103-53C90CB6E90A}">
      <dgm:prSet/>
      <dgm:spPr/>
      <dgm:t>
        <a:bodyPr/>
        <a:lstStyle/>
        <a:p>
          <a:r>
            <a:rPr lang="en-US" dirty="0"/>
            <a:t>HD Wallets are derived from a seed that generates a random phrase (mnemonic phrase), we use this phrase to recover the wallet</a:t>
          </a:r>
        </a:p>
      </dgm:t>
    </dgm:pt>
    <dgm:pt modelId="{7DEC44C5-05E6-3543-9022-FC08C2698588}" type="parTrans" cxnId="{FD034BC2-79E4-5C42-933C-8AB72C3FBD42}">
      <dgm:prSet/>
      <dgm:spPr/>
      <dgm:t>
        <a:bodyPr/>
        <a:lstStyle/>
        <a:p>
          <a:endParaRPr lang="en-US"/>
        </a:p>
      </dgm:t>
    </dgm:pt>
    <dgm:pt modelId="{0A4B709B-0177-3F46-8AD2-E4EC537CA25C}" type="sibTrans" cxnId="{FD034BC2-79E4-5C42-933C-8AB72C3FBD42}">
      <dgm:prSet/>
      <dgm:spPr/>
      <dgm:t>
        <a:bodyPr/>
        <a:lstStyle/>
        <a:p>
          <a:endParaRPr lang="en-US"/>
        </a:p>
      </dgm:t>
    </dgm:pt>
    <dgm:pt modelId="{874707D2-B95F-A545-8757-9F7CEFCC17E2}">
      <dgm:prSet/>
      <dgm:spPr/>
      <dgm:t>
        <a:bodyPr/>
        <a:lstStyle/>
        <a:p>
          <a:r>
            <a:rPr lang="en-US" dirty="0"/>
            <a:t>Multiple addresses for every wallet</a:t>
          </a:r>
        </a:p>
      </dgm:t>
    </dgm:pt>
    <dgm:pt modelId="{238A7B6B-2707-AB4C-9AF7-6F86C1191D05}" type="parTrans" cxnId="{1E315E82-87DF-134C-AB52-DCAFA99D71BA}">
      <dgm:prSet/>
      <dgm:spPr/>
      <dgm:t>
        <a:bodyPr/>
        <a:lstStyle/>
        <a:p>
          <a:endParaRPr lang="en-US"/>
        </a:p>
      </dgm:t>
    </dgm:pt>
    <dgm:pt modelId="{FBFA75C2-6A5D-0E45-B8D0-0D7CC763CC3F}" type="sibTrans" cxnId="{1E315E82-87DF-134C-AB52-DCAFA99D71BA}">
      <dgm:prSet/>
      <dgm:spPr/>
      <dgm:t>
        <a:bodyPr/>
        <a:lstStyle/>
        <a:p>
          <a:endParaRPr lang="en-US"/>
        </a:p>
      </dgm:t>
    </dgm:pt>
    <dgm:pt modelId="{731AE1F7-BF4F-0B40-B0C0-80A2651E06DC}">
      <dgm:prSet/>
      <dgm:spPr/>
      <dgm:t>
        <a:bodyPr/>
        <a:lstStyle/>
        <a:p>
          <a:r>
            <a:rPr lang="en-US" dirty="0"/>
            <a:t>Wallets handle the full lifecycle of a transaction</a:t>
          </a:r>
        </a:p>
      </dgm:t>
    </dgm:pt>
    <dgm:pt modelId="{555740EF-2299-3F4C-9A54-C95EDEA99FEE}" type="parTrans" cxnId="{A4AFA618-8895-3A4E-B5C5-2AC196C11D5C}">
      <dgm:prSet/>
      <dgm:spPr/>
      <dgm:t>
        <a:bodyPr/>
        <a:lstStyle/>
        <a:p>
          <a:endParaRPr lang="en-US"/>
        </a:p>
      </dgm:t>
    </dgm:pt>
    <dgm:pt modelId="{7A052E0A-48D3-8B4B-A4C8-745FBA1656F0}" type="sibTrans" cxnId="{A4AFA618-8895-3A4E-B5C5-2AC196C11D5C}">
      <dgm:prSet/>
      <dgm:spPr/>
      <dgm:t>
        <a:bodyPr/>
        <a:lstStyle/>
        <a:p>
          <a:endParaRPr lang="en-US"/>
        </a:p>
      </dgm:t>
    </dgm:pt>
    <dgm:pt modelId="{72ABCDDE-0CF8-CD4A-B2F8-8960517C54CC}">
      <dgm:prSet/>
      <dgm:spPr/>
      <dgm:t>
        <a:bodyPr/>
        <a:lstStyle/>
        <a:p>
          <a:r>
            <a:rPr lang="en-US" dirty="0"/>
            <a:t>Build the transaction</a:t>
          </a:r>
        </a:p>
      </dgm:t>
    </dgm:pt>
    <dgm:pt modelId="{190832D0-7A65-C64B-9FF7-50302FF17743}" type="parTrans" cxnId="{CA95FC06-0B6C-074E-A9F6-BEB35A111A91}">
      <dgm:prSet/>
      <dgm:spPr/>
      <dgm:t>
        <a:bodyPr/>
        <a:lstStyle/>
        <a:p>
          <a:endParaRPr lang="en-US"/>
        </a:p>
      </dgm:t>
    </dgm:pt>
    <dgm:pt modelId="{45F5D2D4-AD65-0440-A086-AD59F09E0BAA}" type="sibTrans" cxnId="{CA95FC06-0B6C-074E-A9F6-BEB35A111A91}">
      <dgm:prSet/>
      <dgm:spPr/>
      <dgm:t>
        <a:bodyPr/>
        <a:lstStyle/>
        <a:p>
          <a:endParaRPr lang="en-US"/>
        </a:p>
      </dgm:t>
    </dgm:pt>
    <dgm:pt modelId="{E44FD46C-8264-7B4E-B76C-9042964FBE53}">
      <dgm:prSet/>
      <dgm:spPr/>
      <dgm:t>
        <a:bodyPr/>
        <a:lstStyle/>
        <a:p>
          <a:r>
            <a:rPr lang="en-US" dirty="0"/>
            <a:t>Sign the transaction</a:t>
          </a:r>
        </a:p>
      </dgm:t>
    </dgm:pt>
    <dgm:pt modelId="{2E42B1C2-CE02-A141-AF92-703DD79B51EF}" type="parTrans" cxnId="{5FA49B7E-1F41-B040-8526-C2C90C042862}">
      <dgm:prSet/>
      <dgm:spPr/>
      <dgm:t>
        <a:bodyPr/>
        <a:lstStyle/>
        <a:p>
          <a:endParaRPr lang="en-US"/>
        </a:p>
      </dgm:t>
    </dgm:pt>
    <dgm:pt modelId="{611F79DB-3D66-EE45-AB97-CA47A0C62080}" type="sibTrans" cxnId="{5FA49B7E-1F41-B040-8526-C2C90C042862}">
      <dgm:prSet/>
      <dgm:spPr/>
      <dgm:t>
        <a:bodyPr/>
        <a:lstStyle/>
        <a:p>
          <a:endParaRPr lang="en-US"/>
        </a:p>
      </dgm:t>
    </dgm:pt>
    <dgm:pt modelId="{BEC5BC2A-C62E-2C46-AD87-2BC57D19E440}">
      <dgm:prSet/>
      <dgm:spPr/>
      <dgm:t>
        <a:bodyPr/>
        <a:lstStyle/>
        <a:p>
          <a:r>
            <a:rPr lang="en-US" dirty="0"/>
            <a:t>Broadcast the transaction to the network</a:t>
          </a:r>
        </a:p>
      </dgm:t>
    </dgm:pt>
    <dgm:pt modelId="{AAC467F6-5A47-DE47-BC6F-E90E34EE34DD}" type="parTrans" cxnId="{8F01D69C-A12D-EE44-B032-C51E0A8E5C32}">
      <dgm:prSet/>
      <dgm:spPr/>
      <dgm:t>
        <a:bodyPr/>
        <a:lstStyle/>
        <a:p>
          <a:endParaRPr lang="en-US"/>
        </a:p>
      </dgm:t>
    </dgm:pt>
    <dgm:pt modelId="{BEEE7B61-BC5C-8E46-8509-A3175FAEE064}" type="sibTrans" cxnId="{8F01D69C-A12D-EE44-B032-C51E0A8E5C32}">
      <dgm:prSet/>
      <dgm:spPr/>
      <dgm:t>
        <a:bodyPr/>
        <a:lstStyle/>
        <a:p>
          <a:endParaRPr lang="en-US"/>
        </a:p>
      </dgm:t>
    </dgm:pt>
    <dgm:pt modelId="{CA89E456-1314-ED41-A45D-952EE0EDD488}" type="pres">
      <dgm:prSet presAssocID="{B97FCC9B-4447-AA4F-B55F-F59C23F24DBF}" presName="linear" presStyleCnt="0">
        <dgm:presLayoutVars>
          <dgm:animLvl val="lvl"/>
          <dgm:resizeHandles val="exact"/>
        </dgm:presLayoutVars>
      </dgm:prSet>
      <dgm:spPr/>
    </dgm:pt>
    <dgm:pt modelId="{80983EFE-61F6-224B-9C96-6A65EF09C4FF}" type="pres">
      <dgm:prSet presAssocID="{731AE1F7-BF4F-0B40-B0C0-80A2651E06DC}" presName="parentText" presStyleLbl="node1" presStyleIdx="0" presStyleCnt="3">
        <dgm:presLayoutVars>
          <dgm:chMax val="0"/>
          <dgm:bulletEnabled val="1"/>
        </dgm:presLayoutVars>
      </dgm:prSet>
      <dgm:spPr/>
    </dgm:pt>
    <dgm:pt modelId="{B856470A-4913-2146-A59C-4C44726AB726}" type="pres">
      <dgm:prSet presAssocID="{731AE1F7-BF4F-0B40-B0C0-80A2651E06DC}" presName="childText" presStyleLbl="revTx" presStyleIdx="0" presStyleCnt="2">
        <dgm:presLayoutVars>
          <dgm:bulletEnabled val="1"/>
        </dgm:presLayoutVars>
      </dgm:prSet>
      <dgm:spPr/>
    </dgm:pt>
    <dgm:pt modelId="{11855DD2-59D0-6440-A8B8-0B8B0C02828A}" type="pres">
      <dgm:prSet presAssocID="{3F643311-6A49-F74C-BCCB-0705A91B359E}" presName="parentText" presStyleLbl="node1" presStyleIdx="1" presStyleCnt="3">
        <dgm:presLayoutVars>
          <dgm:chMax val="0"/>
          <dgm:bulletEnabled val="1"/>
        </dgm:presLayoutVars>
      </dgm:prSet>
      <dgm:spPr/>
    </dgm:pt>
    <dgm:pt modelId="{239EB1E9-B2AF-2346-B8BF-F5DBFD665595}" type="pres">
      <dgm:prSet presAssocID="{3F643311-6A49-F74C-BCCB-0705A91B359E}" presName="childText" presStyleLbl="revTx" presStyleIdx="1" presStyleCnt="2">
        <dgm:presLayoutVars>
          <dgm:bulletEnabled val="1"/>
        </dgm:presLayoutVars>
      </dgm:prSet>
      <dgm:spPr/>
    </dgm:pt>
    <dgm:pt modelId="{7ABEE484-D4FC-EA4C-A047-3192931CAA81}" type="pres">
      <dgm:prSet presAssocID="{0EB82B8F-DFD1-5A4A-9103-53C90CB6E90A}" presName="parentText" presStyleLbl="node1" presStyleIdx="2" presStyleCnt="3">
        <dgm:presLayoutVars>
          <dgm:chMax val="0"/>
          <dgm:bulletEnabled val="1"/>
        </dgm:presLayoutVars>
      </dgm:prSet>
      <dgm:spPr/>
    </dgm:pt>
  </dgm:ptLst>
  <dgm:cxnLst>
    <dgm:cxn modelId="{CA95FC06-0B6C-074E-A9F6-BEB35A111A91}" srcId="{731AE1F7-BF4F-0B40-B0C0-80A2651E06DC}" destId="{72ABCDDE-0CF8-CD4A-B2F8-8960517C54CC}" srcOrd="0" destOrd="0" parTransId="{190832D0-7A65-C64B-9FF7-50302FF17743}" sibTransId="{45F5D2D4-AD65-0440-A086-AD59F09E0BAA}"/>
    <dgm:cxn modelId="{C068B80B-8CBA-3245-B45C-D1B07B9372A2}" type="presOf" srcId="{874707D2-B95F-A545-8757-9F7CEFCC17E2}" destId="{239EB1E9-B2AF-2346-B8BF-F5DBFD665595}" srcOrd="0" destOrd="1" presId="urn:microsoft.com/office/officeart/2005/8/layout/vList2"/>
    <dgm:cxn modelId="{A4AFA618-8895-3A4E-B5C5-2AC196C11D5C}" srcId="{B97FCC9B-4447-AA4F-B55F-F59C23F24DBF}" destId="{731AE1F7-BF4F-0B40-B0C0-80A2651E06DC}" srcOrd="0" destOrd="0" parTransId="{555740EF-2299-3F4C-9A54-C95EDEA99FEE}" sibTransId="{7A052E0A-48D3-8B4B-A4C8-745FBA1656F0}"/>
    <dgm:cxn modelId="{D170E724-FFC0-D940-BC80-1DD058393302}" srcId="{B97FCC9B-4447-AA4F-B55F-F59C23F24DBF}" destId="{3F643311-6A49-F74C-BCCB-0705A91B359E}" srcOrd="1" destOrd="0" parTransId="{61A64477-1BD7-DD4D-AA83-C8C8FFB1AB3B}" sibTransId="{B958BBF9-B54C-1F42-A746-149EDA209375}"/>
    <dgm:cxn modelId="{A23C8726-5D0E-9B49-889E-69CCDE7D1ACE}" type="presOf" srcId="{B97FCC9B-4447-AA4F-B55F-F59C23F24DBF}" destId="{CA89E456-1314-ED41-A45D-952EE0EDD488}" srcOrd="0" destOrd="0" presId="urn:microsoft.com/office/officeart/2005/8/layout/vList2"/>
    <dgm:cxn modelId="{9BB4ED62-B02D-2245-8207-E4796842BC82}" srcId="{3F643311-6A49-F74C-BCCB-0705A91B359E}" destId="{0EDE64A3-C11E-C241-AB8B-0DC9F6041DC6}" srcOrd="0" destOrd="0" parTransId="{C2D656B3-2A0D-7845-B45D-5EEDF9616FCF}" sibTransId="{13D93287-7E0B-2A40-B111-93113D82CF40}"/>
    <dgm:cxn modelId="{7AD3B96B-71F0-4F41-AAFB-58EC4F4A0C00}" type="presOf" srcId="{0EB82B8F-DFD1-5A4A-9103-53C90CB6E90A}" destId="{7ABEE484-D4FC-EA4C-A047-3192931CAA81}" srcOrd="0" destOrd="0" presId="urn:microsoft.com/office/officeart/2005/8/layout/vList2"/>
    <dgm:cxn modelId="{5FA49B7E-1F41-B040-8526-C2C90C042862}" srcId="{731AE1F7-BF4F-0B40-B0C0-80A2651E06DC}" destId="{E44FD46C-8264-7B4E-B76C-9042964FBE53}" srcOrd="1" destOrd="0" parTransId="{2E42B1C2-CE02-A141-AF92-703DD79B51EF}" sibTransId="{611F79DB-3D66-EE45-AB97-CA47A0C62080}"/>
    <dgm:cxn modelId="{1E315E82-87DF-134C-AB52-DCAFA99D71BA}" srcId="{3F643311-6A49-F74C-BCCB-0705A91B359E}" destId="{874707D2-B95F-A545-8757-9F7CEFCC17E2}" srcOrd="1" destOrd="0" parTransId="{238A7B6B-2707-AB4C-9AF7-6F86C1191D05}" sibTransId="{FBFA75C2-6A5D-0E45-B8D0-0D7CC763CC3F}"/>
    <dgm:cxn modelId="{AF096482-1AAB-F34A-900E-5D88908C9F86}" type="presOf" srcId="{0EDE64A3-C11E-C241-AB8B-0DC9F6041DC6}" destId="{239EB1E9-B2AF-2346-B8BF-F5DBFD665595}" srcOrd="0" destOrd="0" presId="urn:microsoft.com/office/officeart/2005/8/layout/vList2"/>
    <dgm:cxn modelId="{A5AEB68F-A4FC-1942-914F-33C03127A6FA}" type="presOf" srcId="{E44FD46C-8264-7B4E-B76C-9042964FBE53}" destId="{B856470A-4913-2146-A59C-4C44726AB726}" srcOrd="0" destOrd="1" presId="urn:microsoft.com/office/officeart/2005/8/layout/vList2"/>
    <dgm:cxn modelId="{8F01D69C-A12D-EE44-B032-C51E0A8E5C32}" srcId="{731AE1F7-BF4F-0B40-B0C0-80A2651E06DC}" destId="{BEC5BC2A-C62E-2C46-AD87-2BC57D19E440}" srcOrd="2" destOrd="0" parTransId="{AAC467F6-5A47-DE47-BC6F-E90E34EE34DD}" sibTransId="{BEEE7B61-BC5C-8E46-8509-A3175FAEE064}"/>
    <dgm:cxn modelId="{EEA34EBB-BC9A-284B-AFCB-4C705D12AFE8}" type="presOf" srcId="{3F643311-6A49-F74C-BCCB-0705A91B359E}" destId="{11855DD2-59D0-6440-A8B8-0B8B0C02828A}" srcOrd="0" destOrd="0" presId="urn:microsoft.com/office/officeart/2005/8/layout/vList2"/>
    <dgm:cxn modelId="{9DE9B9BB-128D-D849-AA11-876655CEF386}" type="presOf" srcId="{731AE1F7-BF4F-0B40-B0C0-80A2651E06DC}" destId="{80983EFE-61F6-224B-9C96-6A65EF09C4FF}" srcOrd="0" destOrd="0" presId="urn:microsoft.com/office/officeart/2005/8/layout/vList2"/>
    <dgm:cxn modelId="{FD034BC2-79E4-5C42-933C-8AB72C3FBD42}" srcId="{B97FCC9B-4447-AA4F-B55F-F59C23F24DBF}" destId="{0EB82B8F-DFD1-5A4A-9103-53C90CB6E90A}" srcOrd="2" destOrd="0" parTransId="{7DEC44C5-05E6-3543-9022-FC08C2698588}" sibTransId="{0A4B709B-0177-3F46-8AD2-E4EC537CA25C}"/>
    <dgm:cxn modelId="{CD425ECE-26C3-2141-B778-49089A89D3C8}" type="presOf" srcId="{72ABCDDE-0CF8-CD4A-B2F8-8960517C54CC}" destId="{B856470A-4913-2146-A59C-4C44726AB726}" srcOrd="0" destOrd="0" presId="urn:microsoft.com/office/officeart/2005/8/layout/vList2"/>
    <dgm:cxn modelId="{41C570EE-ACB9-D341-BC3D-01E7D177B3CE}" type="presOf" srcId="{BEC5BC2A-C62E-2C46-AD87-2BC57D19E440}" destId="{B856470A-4913-2146-A59C-4C44726AB726}" srcOrd="0" destOrd="2" presId="urn:microsoft.com/office/officeart/2005/8/layout/vList2"/>
    <dgm:cxn modelId="{406BC885-A9E0-5D4A-B17D-2D050A81F34C}" type="presParOf" srcId="{CA89E456-1314-ED41-A45D-952EE0EDD488}" destId="{80983EFE-61F6-224B-9C96-6A65EF09C4FF}" srcOrd="0" destOrd="0" presId="urn:microsoft.com/office/officeart/2005/8/layout/vList2"/>
    <dgm:cxn modelId="{D5E7FF63-27FC-AA46-95C0-AE57C8ECE078}" type="presParOf" srcId="{CA89E456-1314-ED41-A45D-952EE0EDD488}" destId="{B856470A-4913-2146-A59C-4C44726AB726}" srcOrd="1" destOrd="0" presId="urn:microsoft.com/office/officeart/2005/8/layout/vList2"/>
    <dgm:cxn modelId="{C93B1499-13FA-D447-832A-95F076FE050A}" type="presParOf" srcId="{CA89E456-1314-ED41-A45D-952EE0EDD488}" destId="{11855DD2-59D0-6440-A8B8-0B8B0C02828A}" srcOrd="2" destOrd="0" presId="urn:microsoft.com/office/officeart/2005/8/layout/vList2"/>
    <dgm:cxn modelId="{50073C64-E24D-4A42-9159-F956E2BF401E}" type="presParOf" srcId="{CA89E456-1314-ED41-A45D-952EE0EDD488}" destId="{239EB1E9-B2AF-2346-B8BF-F5DBFD665595}" srcOrd="3" destOrd="0" presId="urn:microsoft.com/office/officeart/2005/8/layout/vList2"/>
    <dgm:cxn modelId="{12EEC485-01F8-F248-B03C-5F92E9C8E415}" type="presParOf" srcId="{CA89E456-1314-ED41-A45D-952EE0EDD488}" destId="{7ABEE484-D4FC-EA4C-A047-3192931CAA81}"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BB78DD-8058-E841-BF91-FAB4819A8B2B}">
      <dsp:nvSpPr>
        <dsp:cNvPr id="0" name=""/>
        <dsp:cNvSpPr/>
      </dsp:nvSpPr>
      <dsp:spPr>
        <a:xfrm>
          <a:off x="265679" y="2180"/>
          <a:ext cx="2091458" cy="125487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UIC Marketing Degree</a:t>
          </a:r>
        </a:p>
      </dsp:txBody>
      <dsp:txXfrm>
        <a:off x="302433" y="38934"/>
        <a:ext cx="2017950" cy="1181367"/>
      </dsp:txXfrm>
    </dsp:sp>
    <dsp:sp modelId="{F4B7A4E0-A08C-3342-BB00-C62C58678B54}">
      <dsp:nvSpPr>
        <dsp:cNvPr id="0" name=""/>
        <dsp:cNvSpPr/>
      </dsp:nvSpPr>
      <dsp:spPr>
        <a:xfrm>
          <a:off x="2541186" y="370277"/>
          <a:ext cx="443389" cy="518681"/>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541186" y="474013"/>
        <a:ext cx="310372" cy="311209"/>
      </dsp:txXfrm>
    </dsp:sp>
    <dsp:sp modelId="{2BF41210-C9DD-7F4A-8A0B-1F42B600017E}">
      <dsp:nvSpPr>
        <dsp:cNvPr id="0" name=""/>
        <dsp:cNvSpPr/>
      </dsp:nvSpPr>
      <dsp:spPr>
        <a:xfrm>
          <a:off x="3193721" y="2180"/>
          <a:ext cx="2091458" cy="1254875"/>
        </a:xfrm>
        <a:prstGeom prst="roundRect">
          <a:avLst>
            <a:gd name="adj" fmla="val 10000"/>
          </a:avLst>
        </a:prstGeom>
        <a:solidFill>
          <a:schemeClr val="accent5">
            <a:hueOff val="-750949"/>
            <a:satOff val="-1935"/>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Copywriter at Digital Advertising Agency in NYC</a:t>
          </a:r>
        </a:p>
      </dsp:txBody>
      <dsp:txXfrm>
        <a:off x="3230475" y="38934"/>
        <a:ext cx="2017950" cy="1181367"/>
      </dsp:txXfrm>
    </dsp:sp>
    <dsp:sp modelId="{271D53DD-4A3B-9641-AEC8-15C6291155C3}">
      <dsp:nvSpPr>
        <dsp:cNvPr id="0" name=""/>
        <dsp:cNvSpPr/>
      </dsp:nvSpPr>
      <dsp:spPr>
        <a:xfrm>
          <a:off x="5469228" y="370277"/>
          <a:ext cx="443389" cy="518681"/>
        </a:xfrm>
        <a:prstGeom prst="rightArrow">
          <a:avLst>
            <a:gd name="adj1" fmla="val 60000"/>
            <a:gd name="adj2" fmla="val 50000"/>
          </a:avLst>
        </a:prstGeom>
        <a:solidFill>
          <a:schemeClr val="accent5">
            <a:hueOff val="-844818"/>
            <a:satOff val="-2177"/>
            <a:lumOff val="-147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469228" y="474013"/>
        <a:ext cx="310372" cy="311209"/>
      </dsp:txXfrm>
    </dsp:sp>
    <dsp:sp modelId="{625286C3-E0E8-584E-ADA4-F53B187E46CA}">
      <dsp:nvSpPr>
        <dsp:cNvPr id="0" name=""/>
        <dsp:cNvSpPr/>
      </dsp:nvSpPr>
      <dsp:spPr>
        <a:xfrm>
          <a:off x="6121763" y="2180"/>
          <a:ext cx="2091458" cy="1254875"/>
        </a:xfrm>
        <a:prstGeom prst="roundRect">
          <a:avLst>
            <a:gd name="adj" fmla="val 10000"/>
          </a:avLst>
        </a:prstGeom>
        <a:solidFill>
          <a:schemeClr val="accent5">
            <a:hueOff val="-1501898"/>
            <a:satOff val="-3871"/>
            <a:lumOff val="-26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Took a SAS for Marketing course at NYU</a:t>
          </a:r>
        </a:p>
      </dsp:txBody>
      <dsp:txXfrm>
        <a:off x="6158517" y="38934"/>
        <a:ext cx="2017950" cy="1181367"/>
      </dsp:txXfrm>
    </dsp:sp>
    <dsp:sp modelId="{00DCAA34-4506-104F-A159-3C5158B46060}">
      <dsp:nvSpPr>
        <dsp:cNvPr id="0" name=""/>
        <dsp:cNvSpPr/>
      </dsp:nvSpPr>
      <dsp:spPr>
        <a:xfrm>
          <a:off x="8397270" y="370277"/>
          <a:ext cx="443389" cy="518681"/>
        </a:xfrm>
        <a:prstGeom prst="rightArrow">
          <a:avLst>
            <a:gd name="adj1" fmla="val 60000"/>
            <a:gd name="adj2" fmla="val 50000"/>
          </a:avLst>
        </a:prstGeom>
        <a:solidFill>
          <a:schemeClr val="accent5">
            <a:hueOff val="-1689636"/>
            <a:satOff val="-4355"/>
            <a:lumOff val="-294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397270" y="474013"/>
        <a:ext cx="310372" cy="311209"/>
      </dsp:txXfrm>
    </dsp:sp>
    <dsp:sp modelId="{8C932E9A-568E-334A-B982-72FF820039E4}">
      <dsp:nvSpPr>
        <dsp:cNvPr id="0" name=""/>
        <dsp:cNvSpPr/>
      </dsp:nvSpPr>
      <dsp:spPr>
        <a:xfrm>
          <a:off x="9049805" y="2180"/>
          <a:ext cx="2091458" cy="1254875"/>
        </a:xfrm>
        <a:prstGeom prst="roundRect">
          <a:avLst>
            <a:gd name="adj" fmla="val 10000"/>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Pricing Analyst at Walgreens</a:t>
          </a:r>
        </a:p>
      </dsp:txBody>
      <dsp:txXfrm>
        <a:off x="9086559" y="38934"/>
        <a:ext cx="2017950" cy="1181367"/>
      </dsp:txXfrm>
    </dsp:sp>
    <dsp:sp modelId="{3D5DDCC6-BC62-A64A-85BE-8222A3DA5C53}">
      <dsp:nvSpPr>
        <dsp:cNvPr id="0" name=""/>
        <dsp:cNvSpPr/>
      </dsp:nvSpPr>
      <dsp:spPr>
        <a:xfrm rot="5400000">
          <a:off x="9873839" y="1403458"/>
          <a:ext cx="443389" cy="518681"/>
        </a:xfrm>
        <a:prstGeom prst="rightArrow">
          <a:avLst>
            <a:gd name="adj1" fmla="val 60000"/>
            <a:gd name="adj2" fmla="val 50000"/>
          </a:avLst>
        </a:prstGeom>
        <a:solidFill>
          <a:schemeClr val="accent5">
            <a:hueOff val="-2534453"/>
            <a:satOff val="-6532"/>
            <a:lumOff val="-441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9939930" y="1441104"/>
        <a:ext cx="311209" cy="310372"/>
      </dsp:txXfrm>
    </dsp:sp>
    <dsp:sp modelId="{737F87B3-92CC-004A-A5A4-0634C20598D8}">
      <dsp:nvSpPr>
        <dsp:cNvPr id="0" name=""/>
        <dsp:cNvSpPr/>
      </dsp:nvSpPr>
      <dsp:spPr>
        <a:xfrm>
          <a:off x="9049805" y="2093639"/>
          <a:ext cx="2091458" cy="1254875"/>
        </a:xfrm>
        <a:prstGeom prst="roundRect">
          <a:avLst>
            <a:gd name="adj" fmla="val 10000"/>
          </a:avLst>
        </a:prstGeom>
        <a:solidFill>
          <a:schemeClr val="accent5">
            <a:hueOff val="-3003797"/>
            <a:satOff val="-7742"/>
            <a:lumOff val="-52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SAS Analyst (Decision Tree Algorithms) at IRI Worldwide</a:t>
          </a:r>
        </a:p>
      </dsp:txBody>
      <dsp:txXfrm>
        <a:off x="9086559" y="2130393"/>
        <a:ext cx="2017950" cy="1181367"/>
      </dsp:txXfrm>
    </dsp:sp>
    <dsp:sp modelId="{2671C115-D110-3E47-80B3-0124DDDE9995}">
      <dsp:nvSpPr>
        <dsp:cNvPr id="0" name=""/>
        <dsp:cNvSpPr/>
      </dsp:nvSpPr>
      <dsp:spPr>
        <a:xfrm rot="10800000">
          <a:off x="8422367" y="2461736"/>
          <a:ext cx="443389" cy="518681"/>
        </a:xfrm>
        <a:prstGeom prst="rightArrow">
          <a:avLst>
            <a:gd name="adj1" fmla="val 60000"/>
            <a:gd name="adj2" fmla="val 50000"/>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8555384" y="2565472"/>
        <a:ext cx="310372" cy="311209"/>
      </dsp:txXfrm>
    </dsp:sp>
    <dsp:sp modelId="{BB0947AE-5851-CF48-9557-982B2CDEA5DB}">
      <dsp:nvSpPr>
        <dsp:cNvPr id="0" name=""/>
        <dsp:cNvSpPr/>
      </dsp:nvSpPr>
      <dsp:spPr>
        <a:xfrm>
          <a:off x="6121763" y="2093639"/>
          <a:ext cx="2091458" cy="1254875"/>
        </a:xfrm>
        <a:prstGeom prst="roundRect">
          <a:avLst>
            <a:gd name="adj" fmla="val 10000"/>
          </a:avLst>
        </a:prstGeom>
        <a:solidFill>
          <a:schemeClr val="accent5">
            <a:hueOff val="-3754746"/>
            <a:satOff val="-9677"/>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Java Developer (Business Rules) at IRI Worldwide</a:t>
          </a:r>
        </a:p>
      </dsp:txBody>
      <dsp:txXfrm>
        <a:off x="6158517" y="2130393"/>
        <a:ext cx="2017950" cy="1181367"/>
      </dsp:txXfrm>
    </dsp:sp>
    <dsp:sp modelId="{D9E6E394-7B6E-054A-8D19-79305C7D9507}">
      <dsp:nvSpPr>
        <dsp:cNvPr id="0" name=""/>
        <dsp:cNvSpPr/>
      </dsp:nvSpPr>
      <dsp:spPr>
        <a:xfrm rot="10800000">
          <a:off x="5494325" y="2461736"/>
          <a:ext cx="443389" cy="518681"/>
        </a:xfrm>
        <a:prstGeom prst="rightArrow">
          <a:avLst>
            <a:gd name="adj1" fmla="val 60000"/>
            <a:gd name="adj2" fmla="val 50000"/>
          </a:avLst>
        </a:prstGeom>
        <a:solidFill>
          <a:schemeClr val="accent5">
            <a:hueOff val="-4224089"/>
            <a:satOff val="-10887"/>
            <a:lumOff val="-735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rot="10800000">
        <a:off x="5627342" y="2565472"/>
        <a:ext cx="310372" cy="311209"/>
      </dsp:txXfrm>
    </dsp:sp>
    <dsp:sp modelId="{BCB85725-FB8A-5941-ACAF-A7304DCA62EB}">
      <dsp:nvSpPr>
        <dsp:cNvPr id="0" name=""/>
        <dsp:cNvSpPr/>
      </dsp:nvSpPr>
      <dsp:spPr>
        <a:xfrm>
          <a:off x="3193721" y="2093639"/>
          <a:ext cx="2091458" cy="1254875"/>
        </a:xfrm>
        <a:prstGeom prst="roundRect">
          <a:avLst>
            <a:gd name="adj" fmla="val 10000"/>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Java Developer (Business Rules) at Wells Fargo</a:t>
          </a:r>
        </a:p>
      </dsp:txBody>
      <dsp:txXfrm>
        <a:off x="3230475" y="2130393"/>
        <a:ext cx="2017950" cy="1181367"/>
      </dsp:txXfrm>
    </dsp:sp>
    <dsp:sp modelId="{51907CC2-92FB-B64B-9404-8A44FFEAED17}">
      <dsp:nvSpPr>
        <dsp:cNvPr id="0" name=""/>
        <dsp:cNvSpPr/>
      </dsp:nvSpPr>
      <dsp:spPr>
        <a:xfrm rot="10800000">
          <a:off x="2566283" y="2461736"/>
          <a:ext cx="443389" cy="518681"/>
        </a:xfrm>
        <a:prstGeom prst="rightArrow">
          <a:avLst>
            <a:gd name="adj1" fmla="val 60000"/>
            <a:gd name="adj2" fmla="val 50000"/>
          </a:avLst>
        </a:prstGeom>
        <a:solidFill>
          <a:schemeClr val="accent5">
            <a:hueOff val="-5068907"/>
            <a:satOff val="-13064"/>
            <a:lumOff val="-882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2699300" y="2565472"/>
        <a:ext cx="310372" cy="311209"/>
      </dsp:txXfrm>
    </dsp:sp>
    <dsp:sp modelId="{4F892460-B6C0-3746-9E0E-C1EE2E5735F1}">
      <dsp:nvSpPr>
        <dsp:cNvPr id="0" name=""/>
        <dsp:cNvSpPr/>
      </dsp:nvSpPr>
      <dsp:spPr>
        <a:xfrm>
          <a:off x="265679" y="2093639"/>
          <a:ext cx="2091458" cy="1254875"/>
        </a:xfrm>
        <a:prstGeom prst="roundRect">
          <a:avLst>
            <a:gd name="adj" fmla="val 10000"/>
          </a:avLst>
        </a:prstGeom>
        <a:solidFill>
          <a:schemeClr val="accent5">
            <a:hueOff val="-5256644"/>
            <a:satOff val="-13548"/>
            <a:lumOff val="-91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Java Developer (Microservices) at Wells Fargo</a:t>
          </a:r>
        </a:p>
      </dsp:txBody>
      <dsp:txXfrm>
        <a:off x="302433" y="2130393"/>
        <a:ext cx="2017950" cy="1181367"/>
      </dsp:txXfrm>
    </dsp:sp>
    <dsp:sp modelId="{E5A8D6A9-3924-B74A-9D3C-EE43D11ED457}">
      <dsp:nvSpPr>
        <dsp:cNvPr id="0" name=""/>
        <dsp:cNvSpPr/>
      </dsp:nvSpPr>
      <dsp:spPr>
        <a:xfrm rot="5400000">
          <a:off x="1089713" y="3494916"/>
          <a:ext cx="443389" cy="518681"/>
        </a:xfrm>
        <a:prstGeom prst="rightArrow">
          <a:avLst>
            <a:gd name="adj1" fmla="val 60000"/>
            <a:gd name="adj2" fmla="val 50000"/>
          </a:avLst>
        </a:prstGeom>
        <a:solidFill>
          <a:schemeClr val="accent5">
            <a:hueOff val="-5913725"/>
            <a:satOff val="-15242"/>
            <a:lumOff val="-1029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1155804" y="3532562"/>
        <a:ext cx="311209" cy="310372"/>
      </dsp:txXfrm>
    </dsp:sp>
    <dsp:sp modelId="{5C531AC0-5DEC-DF43-8EB5-3EE388B19416}">
      <dsp:nvSpPr>
        <dsp:cNvPr id="0" name=""/>
        <dsp:cNvSpPr/>
      </dsp:nvSpPr>
      <dsp:spPr>
        <a:xfrm>
          <a:off x="265679" y="4185097"/>
          <a:ext cx="2091458" cy="1254875"/>
        </a:xfrm>
        <a:prstGeom prst="roundRect">
          <a:avLst>
            <a:gd name="adj" fmla="val 10000"/>
          </a:avLst>
        </a:prstGeom>
        <a:solidFill>
          <a:schemeClr val="accent5">
            <a:hueOff val="-6007594"/>
            <a:satOff val="-15484"/>
            <a:lumOff val="-104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Blockchain Developer at Wells Fargo</a:t>
          </a:r>
        </a:p>
      </dsp:txBody>
      <dsp:txXfrm>
        <a:off x="302433" y="4221851"/>
        <a:ext cx="2017950" cy="1181367"/>
      </dsp:txXfrm>
    </dsp:sp>
    <dsp:sp modelId="{CF972354-AADD-2C46-8873-8A767674331C}">
      <dsp:nvSpPr>
        <dsp:cNvPr id="0" name=""/>
        <dsp:cNvSpPr/>
      </dsp:nvSpPr>
      <dsp:spPr>
        <a:xfrm>
          <a:off x="2541186" y="4553194"/>
          <a:ext cx="443389" cy="518681"/>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2541186" y="4656930"/>
        <a:ext cx="310372" cy="311209"/>
      </dsp:txXfrm>
    </dsp:sp>
    <dsp:sp modelId="{554CDBD2-05A6-694D-89D1-BA5DCD3AB96D}">
      <dsp:nvSpPr>
        <dsp:cNvPr id="0" name=""/>
        <dsp:cNvSpPr/>
      </dsp:nvSpPr>
      <dsp:spPr>
        <a:xfrm>
          <a:off x="3193721" y="4185097"/>
          <a:ext cx="2091458" cy="1254875"/>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Blockchain Developer at </a:t>
          </a:r>
          <a:r>
            <a:rPr lang="en-US" sz="1600" kern="1200" dirty="0" err="1"/>
            <a:t>Bakkt</a:t>
          </a:r>
          <a:endParaRPr lang="en-US" sz="1600" kern="1200" dirty="0"/>
        </a:p>
      </dsp:txBody>
      <dsp:txXfrm>
        <a:off x="3230475" y="4221851"/>
        <a:ext cx="2017950" cy="118136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1B06E0-8DD0-B94C-9A8C-F5279DD2AA0E}">
      <dsp:nvSpPr>
        <dsp:cNvPr id="0" name=""/>
        <dsp:cNvSpPr/>
      </dsp:nvSpPr>
      <dsp:spPr>
        <a:xfrm>
          <a:off x="3712" y="652530"/>
          <a:ext cx="0" cy="4422987"/>
        </a:xfrm>
        <a:prstGeom prst="line">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277BF72-0807-FB46-9B11-94D1F7B62ED5}">
      <dsp:nvSpPr>
        <dsp:cNvPr id="0" name=""/>
        <dsp:cNvSpPr/>
      </dsp:nvSpPr>
      <dsp:spPr>
        <a:xfrm>
          <a:off x="126573" y="799963"/>
          <a:ext cx="2326245" cy="19903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BFF3F3-0A8E-DA48-ACCA-6F9D61BD3F8B}">
      <dsp:nvSpPr>
        <dsp:cNvPr id="0" name=""/>
        <dsp:cNvSpPr/>
      </dsp:nvSpPr>
      <dsp:spPr>
        <a:xfrm>
          <a:off x="126573" y="2790307"/>
          <a:ext cx="2326245" cy="2285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Example: Compound or </a:t>
          </a:r>
          <a:r>
            <a:rPr lang="en-US" sz="1200" kern="1200" dirty="0" err="1"/>
            <a:t>Aave</a:t>
          </a:r>
          <a:endParaRPr lang="en-US" sz="1200" kern="1200" dirty="0"/>
        </a:p>
        <a:p>
          <a:pPr marL="114300" lvl="1" indent="-114300" algn="l" defTabSz="533400">
            <a:lnSpc>
              <a:spcPct val="90000"/>
            </a:lnSpc>
            <a:spcBef>
              <a:spcPct val="0"/>
            </a:spcBef>
            <a:spcAft>
              <a:spcPct val="15000"/>
            </a:spcAft>
            <a:buChar char="•"/>
          </a:pPr>
          <a:r>
            <a:rPr lang="en-US" sz="1200" kern="1200" dirty="0"/>
            <a:t>There are flash loans and conventional crypto loans </a:t>
          </a:r>
        </a:p>
        <a:p>
          <a:pPr marL="114300" lvl="1" indent="-114300" algn="l" defTabSz="533400">
            <a:lnSpc>
              <a:spcPct val="90000"/>
            </a:lnSpc>
            <a:spcBef>
              <a:spcPct val="0"/>
            </a:spcBef>
            <a:spcAft>
              <a:spcPct val="15000"/>
            </a:spcAft>
            <a:buChar char="•"/>
          </a:pPr>
          <a:r>
            <a:rPr lang="en-US" sz="1200" kern="1200" dirty="0"/>
            <a:t>Flash loans - Borrowing, action to take with the loan, and the return of the loan amount plus interest is scripted into a single transaction</a:t>
          </a:r>
        </a:p>
      </dsp:txBody>
      <dsp:txXfrm>
        <a:off x="126573" y="2790307"/>
        <a:ext cx="2326245" cy="2285210"/>
      </dsp:txXfrm>
    </dsp:sp>
    <dsp:sp modelId="{8B0C95D4-7D54-EF43-A92D-9C6B96010F0B}">
      <dsp:nvSpPr>
        <dsp:cNvPr id="0" name=""/>
        <dsp:cNvSpPr/>
      </dsp:nvSpPr>
      <dsp:spPr>
        <a:xfrm>
          <a:off x="3712" y="161086"/>
          <a:ext cx="2457215" cy="491443"/>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US" sz="1600" kern="1200" dirty="0"/>
            <a:t>Lending</a:t>
          </a:r>
        </a:p>
      </dsp:txBody>
      <dsp:txXfrm>
        <a:off x="3712" y="161086"/>
        <a:ext cx="2457215" cy="491443"/>
      </dsp:txXfrm>
    </dsp:sp>
    <dsp:sp modelId="{70F7811D-E9A1-A64D-9B38-5EB71951C129}">
      <dsp:nvSpPr>
        <dsp:cNvPr id="0" name=""/>
        <dsp:cNvSpPr/>
      </dsp:nvSpPr>
      <dsp:spPr>
        <a:xfrm>
          <a:off x="2998103" y="652530"/>
          <a:ext cx="0" cy="4422987"/>
        </a:xfrm>
        <a:prstGeom prst="line">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0A14E57-F3F8-C545-A41A-267FF9B53BA5}">
      <dsp:nvSpPr>
        <dsp:cNvPr id="0" name=""/>
        <dsp:cNvSpPr/>
      </dsp:nvSpPr>
      <dsp:spPr>
        <a:xfrm>
          <a:off x="3120964" y="799963"/>
          <a:ext cx="2326245" cy="19903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9F28D3-A2FC-3F4D-B261-FE88CCF772DD}">
      <dsp:nvSpPr>
        <dsp:cNvPr id="0" name=""/>
        <dsp:cNvSpPr/>
      </dsp:nvSpPr>
      <dsp:spPr>
        <a:xfrm>
          <a:off x="3120964" y="2790307"/>
          <a:ext cx="2326245" cy="2285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Derives value from the underlying asset and is used avoid the risk of fluctuations in the price of the asset. </a:t>
          </a:r>
        </a:p>
        <a:p>
          <a:pPr marL="114300" lvl="1" indent="-114300" algn="l" defTabSz="533400">
            <a:lnSpc>
              <a:spcPct val="90000"/>
            </a:lnSpc>
            <a:spcBef>
              <a:spcPct val="0"/>
            </a:spcBef>
            <a:spcAft>
              <a:spcPct val="15000"/>
            </a:spcAft>
            <a:buChar char="•"/>
          </a:pPr>
          <a:r>
            <a:rPr lang="en-US" sz="1200" kern="1200" dirty="0"/>
            <a:t>You can convert the legal contract (derivative) into a smart contract</a:t>
          </a:r>
        </a:p>
        <a:p>
          <a:pPr marL="114300" lvl="1" indent="-114300" algn="l" defTabSz="533400">
            <a:lnSpc>
              <a:spcPct val="90000"/>
            </a:lnSpc>
            <a:spcBef>
              <a:spcPct val="0"/>
            </a:spcBef>
            <a:spcAft>
              <a:spcPct val="15000"/>
            </a:spcAft>
            <a:buChar char="•"/>
          </a:pPr>
          <a:r>
            <a:rPr lang="en-US" sz="1200" kern="1200" dirty="0"/>
            <a:t>Example: </a:t>
          </a:r>
          <a:r>
            <a:rPr lang="en-US" sz="1200" kern="1200" dirty="0" err="1"/>
            <a:t>dYdX</a:t>
          </a:r>
          <a:r>
            <a:rPr lang="en-US" sz="1200" kern="1200" dirty="0"/>
            <a:t>, </a:t>
          </a:r>
          <a:r>
            <a:rPr lang="en-US" sz="1200" kern="1200" dirty="0" err="1"/>
            <a:t>Synthetix</a:t>
          </a:r>
          <a:endParaRPr lang="en-US" sz="1200" kern="1200" dirty="0"/>
        </a:p>
      </dsp:txBody>
      <dsp:txXfrm>
        <a:off x="3120964" y="2790307"/>
        <a:ext cx="2326245" cy="2285210"/>
      </dsp:txXfrm>
    </dsp:sp>
    <dsp:sp modelId="{A53377D5-795C-914F-A6CA-81E390C76BF9}">
      <dsp:nvSpPr>
        <dsp:cNvPr id="0" name=""/>
        <dsp:cNvSpPr/>
      </dsp:nvSpPr>
      <dsp:spPr>
        <a:xfrm>
          <a:off x="2998103" y="161086"/>
          <a:ext cx="2457215" cy="491443"/>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US" sz="1600" kern="1200" dirty="0"/>
            <a:t>Crypto Derivatives</a:t>
          </a:r>
        </a:p>
      </dsp:txBody>
      <dsp:txXfrm>
        <a:off x="2998103" y="161086"/>
        <a:ext cx="2457215" cy="491443"/>
      </dsp:txXfrm>
    </dsp:sp>
    <dsp:sp modelId="{41D31D01-B7B6-DD44-89BD-0046A1204C3C}">
      <dsp:nvSpPr>
        <dsp:cNvPr id="0" name=""/>
        <dsp:cNvSpPr/>
      </dsp:nvSpPr>
      <dsp:spPr>
        <a:xfrm>
          <a:off x="5992494" y="652530"/>
          <a:ext cx="0" cy="4422987"/>
        </a:xfrm>
        <a:prstGeom prst="line">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CC2FA18-8051-BD47-AE35-F4AC57B78CBC}">
      <dsp:nvSpPr>
        <dsp:cNvPr id="0" name=""/>
        <dsp:cNvSpPr/>
      </dsp:nvSpPr>
      <dsp:spPr>
        <a:xfrm>
          <a:off x="6115354" y="799963"/>
          <a:ext cx="2326245" cy="19903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899352-E607-624D-8963-6C059EFD2748}">
      <dsp:nvSpPr>
        <dsp:cNvPr id="0" name=""/>
        <dsp:cNvSpPr/>
      </dsp:nvSpPr>
      <dsp:spPr>
        <a:xfrm>
          <a:off x="6115354" y="2790307"/>
          <a:ext cx="2326245" cy="2285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Allow tokens to be liquidated into another token, this is essential for exchanging tokens in an automated fashion and DEX’s (Decentralized Exchanges) </a:t>
          </a:r>
        </a:p>
        <a:p>
          <a:pPr marL="114300" lvl="1" indent="-114300" algn="l" defTabSz="533400">
            <a:lnSpc>
              <a:spcPct val="90000"/>
            </a:lnSpc>
            <a:spcBef>
              <a:spcPct val="0"/>
            </a:spcBef>
            <a:spcAft>
              <a:spcPct val="15000"/>
            </a:spcAft>
            <a:buChar char="•"/>
          </a:pPr>
          <a:r>
            <a:rPr lang="en-US" sz="1200" kern="1200" dirty="0"/>
            <a:t>Example: </a:t>
          </a:r>
          <a:r>
            <a:rPr lang="en-US" sz="1200" kern="1200" dirty="0" err="1"/>
            <a:t>Uniswap</a:t>
          </a:r>
          <a:r>
            <a:rPr lang="en-US" sz="1200" kern="1200" dirty="0"/>
            <a:t>, Balancer, Curve</a:t>
          </a:r>
        </a:p>
      </dsp:txBody>
      <dsp:txXfrm>
        <a:off x="6115354" y="2790307"/>
        <a:ext cx="2326245" cy="2285210"/>
      </dsp:txXfrm>
    </dsp:sp>
    <dsp:sp modelId="{35111305-69B2-AB4D-8CDA-5B4B867ECBFD}">
      <dsp:nvSpPr>
        <dsp:cNvPr id="0" name=""/>
        <dsp:cNvSpPr/>
      </dsp:nvSpPr>
      <dsp:spPr>
        <a:xfrm>
          <a:off x="5992494" y="161086"/>
          <a:ext cx="2457215" cy="491443"/>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US" sz="1600" kern="1200"/>
            <a:t>Liquidity Pools &amp; DEX (Decentralized Exchanges)</a:t>
          </a:r>
        </a:p>
      </dsp:txBody>
      <dsp:txXfrm>
        <a:off x="5992494" y="161086"/>
        <a:ext cx="2457215" cy="491443"/>
      </dsp:txXfrm>
    </dsp:sp>
    <dsp:sp modelId="{154D517E-42A5-5E4F-BBE0-D153CEEC630C}">
      <dsp:nvSpPr>
        <dsp:cNvPr id="0" name=""/>
        <dsp:cNvSpPr/>
      </dsp:nvSpPr>
      <dsp:spPr>
        <a:xfrm>
          <a:off x="8986884" y="652530"/>
          <a:ext cx="0" cy="4422987"/>
        </a:xfrm>
        <a:prstGeom prst="line">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56EA9C-2F7F-D340-83A3-B769147F8F6A}">
      <dsp:nvSpPr>
        <dsp:cNvPr id="0" name=""/>
        <dsp:cNvSpPr/>
      </dsp:nvSpPr>
      <dsp:spPr>
        <a:xfrm>
          <a:off x="9109745" y="799963"/>
          <a:ext cx="2326245" cy="19903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264B62-6D52-354A-905A-A04E9057E061}">
      <dsp:nvSpPr>
        <dsp:cNvPr id="0" name=""/>
        <dsp:cNvSpPr/>
      </dsp:nvSpPr>
      <dsp:spPr>
        <a:xfrm>
          <a:off x="9109745" y="2790307"/>
          <a:ext cx="2326245" cy="2285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Participants lock in their cryptocurrency to a stake to validate a block in a network using proof of stake (</a:t>
          </a:r>
          <a:r>
            <a:rPr lang="en-US" sz="1200" kern="1200" dirty="0" err="1"/>
            <a:t>PoS</a:t>
          </a:r>
          <a:r>
            <a:rPr lang="en-US" sz="1200" kern="1200" dirty="0"/>
            <a:t>)</a:t>
          </a:r>
        </a:p>
        <a:p>
          <a:pPr marL="114300" lvl="1" indent="-114300" algn="l" defTabSz="533400">
            <a:lnSpc>
              <a:spcPct val="90000"/>
            </a:lnSpc>
            <a:spcBef>
              <a:spcPct val="0"/>
            </a:spcBef>
            <a:spcAft>
              <a:spcPct val="15000"/>
            </a:spcAft>
            <a:buChar char="•"/>
          </a:pPr>
          <a:r>
            <a:rPr lang="en-US" sz="1200" kern="1200" dirty="0"/>
            <a:t>If they are chosen at random and they validate the block correctly, they are rewarded</a:t>
          </a:r>
        </a:p>
        <a:p>
          <a:pPr marL="114300" lvl="1" indent="-114300" algn="l" defTabSz="533400">
            <a:lnSpc>
              <a:spcPct val="90000"/>
            </a:lnSpc>
            <a:spcBef>
              <a:spcPct val="0"/>
            </a:spcBef>
            <a:spcAft>
              <a:spcPct val="15000"/>
            </a:spcAft>
            <a:buChar char="•"/>
          </a:pPr>
          <a:r>
            <a:rPr lang="en-US" sz="1200" kern="1200" dirty="0"/>
            <a:t>Example: Lido</a:t>
          </a:r>
        </a:p>
      </dsp:txBody>
      <dsp:txXfrm>
        <a:off x="9109745" y="2790307"/>
        <a:ext cx="2326245" cy="2285210"/>
      </dsp:txXfrm>
    </dsp:sp>
    <dsp:sp modelId="{67C4CE50-0651-FC4E-A5B4-1983CC8FF9F1}">
      <dsp:nvSpPr>
        <dsp:cNvPr id="0" name=""/>
        <dsp:cNvSpPr/>
      </dsp:nvSpPr>
      <dsp:spPr>
        <a:xfrm>
          <a:off x="8986884" y="161086"/>
          <a:ext cx="2457215" cy="491443"/>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US" sz="1600" kern="1200"/>
            <a:t>Staking</a:t>
          </a:r>
        </a:p>
      </dsp:txBody>
      <dsp:txXfrm>
        <a:off x="8986884" y="161086"/>
        <a:ext cx="2457215" cy="49144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D55246-3C98-3C4B-B10D-FA8B35EE328A}">
      <dsp:nvSpPr>
        <dsp:cNvPr id="0" name=""/>
        <dsp:cNvSpPr/>
      </dsp:nvSpPr>
      <dsp:spPr>
        <a:xfrm rot="16200000">
          <a:off x="-1455750" y="1457452"/>
          <a:ext cx="4584843" cy="1669937"/>
        </a:xfrm>
        <a:prstGeom prst="flowChartManualOperation">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1600" tIns="0" rIns="104078" bIns="0" numCol="1" spcCol="1270" anchor="t" anchorCtr="0">
          <a:noAutofit/>
        </a:bodyPr>
        <a:lstStyle/>
        <a:p>
          <a:pPr marL="0" lvl="0" indent="0" algn="l" defTabSz="711200">
            <a:lnSpc>
              <a:spcPct val="90000"/>
            </a:lnSpc>
            <a:spcBef>
              <a:spcPct val="0"/>
            </a:spcBef>
            <a:spcAft>
              <a:spcPct val="35000"/>
            </a:spcAft>
            <a:buNone/>
          </a:pPr>
          <a:r>
            <a:rPr lang="en-US" sz="1600" b="1" kern="1200" dirty="0"/>
            <a:t>Goal</a:t>
          </a:r>
          <a:endParaRPr lang="en-US" sz="1600" kern="1200" dirty="0"/>
        </a:p>
        <a:p>
          <a:pPr marL="114300" lvl="1" indent="-114300" algn="l" defTabSz="533400">
            <a:lnSpc>
              <a:spcPct val="90000"/>
            </a:lnSpc>
            <a:spcBef>
              <a:spcPct val="0"/>
            </a:spcBef>
            <a:spcAft>
              <a:spcPct val="15000"/>
            </a:spcAft>
            <a:buChar char="•"/>
          </a:pPr>
          <a:r>
            <a:rPr lang="en-US" sz="1200" kern="1200" dirty="0"/>
            <a:t>Maintain long term liquidity for </a:t>
          </a:r>
          <a:r>
            <a:rPr lang="en-US" sz="1200" kern="1200" dirty="0" err="1"/>
            <a:t>DeFi</a:t>
          </a:r>
          <a:r>
            <a:rPr lang="en-US" sz="1200" kern="1200" dirty="0"/>
            <a:t> products by adjusting the price depending the on the supply on the token </a:t>
          </a:r>
        </a:p>
      </dsp:txBody>
      <dsp:txXfrm rot="5400000">
        <a:off x="1703" y="916968"/>
        <a:ext cx="1669937" cy="2750905"/>
      </dsp:txXfrm>
    </dsp:sp>
    <dsp:sp modelId="{02A63DDB-3DFA-1E4A-8124-FB12CCF0E35C}">
      <dsp:nvSpPr>
        <dsp:cNvPr id="0" name=""/>
        <dsp:cNvSpPr/>
      </dsp:nvSpPr>
      <dsp:spPr>
        <a:xfrm rot="16200000">
          <a:off x="339432" y="1457452"/>
          <a:ext cx="4584843" cy="1669937"/>
        </a:xfrm>
        <a:prstGeom prst="flowChartManualOperation">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1600" tIns="0" rIns="104078" bIns="0" numCol="1" spcCol="1270" anchor="t" anchorCtr="0">
          <a:noAutofit/>
        </a:bodyPr>
        <a:lstStyle/>
        <a:p>
          <a:pPr marL="0" lvl="0" indent="0" algn="l" defTabSz="711200">
            <a:lnSpc>
              <a:spcPct val="90000"/>
            </a:lnSpc>
            <a:spcBef>
              <a:spcPct val="0"/>
            </a:spcBef>
            <a:spcAft>
              <a:spcPct val="35000"/>
            </a:spcAft>
            <a:buNone/>
          </a:pPr>
          <a:r>
            <a:rPr lang="en-US" sz="1600" b="1" kern="1200" dirty="0"/>
            <a:t>How do they work?</a:t>
          </a:r>
          <a:endParaRPr lang="en-US" sz="1600" b="0" kern="1200" dirty="0"/>
        </a:p>
        <a:p>
          <a:pPr marL="114300" lvl="1" indent="-114300" algn="l" defTabSz="533400">
            <a:lnSpc>
              <a:spcPct val="90000"/>
            </a:lnSpc>
            <a:spcBef>
              <a:spcPct val="0"/>
            </a:spcBef>
            <a:spcAft>
              <a:spcPct val="15000"/>
            </a:spcAft>
            <a:buChar char="•"/>
          </a:pPr>
          <a:r>
            <a:rPr lang="en-US" sz="1200" b="0" kern="1200" dirty="0"/>
            <a:t>Pairs of different assets are locked into a smart contract, called an AMM (automated market maker) that uses algorithms like constant product to adjust the price of assets.</a:t>
          </a:r>
        </a:p>
      </dsp:txBody>
      <dsp:txXfrm rot="5400000">
        <a:off x="1796885" y="916968"/>
        <a:ext cx="1669937" cy="2750905"/>
      </dsp:txXfrm>
    </dsp:sp>
    <dsp:sp modelId="{A9AD5B49-D22A-534C-AB2B-4931952CABA4}">
      <dsp:nvSpPr>
        <dsp:cNvPr id="0" name=""/>
        <dsp:cNvSpPr/>
      </dsp:nvSpPr>
      <dsp:spPr>
        <a:xfrm rot="16200000">
          <a:off x="2134615" y="1457452"/>
          <a:ext cx="4584843" cy="1669937"/>
        </a:xfrm>
        <a:prstGeom prst="flowChartManualOperation">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1600" tIns="0" rIns="104078" bIns="0" numCol="1" spcCol="1270" anchor="t" anchorCtr="0">
          <a:noAutofit/>
        </a:bodyPr>
        <a:lstStyle/>
        <a:p>
          <a:pPr marL="0" lvl="0" indent="0" algn="l" defTabSz="711200">
            <a:lnSpc>
              <a:spcPct val="90000"/>
            </a:lnSpc>
            <a:spcBef>
              <a:spcPct val="0"/>
            </a:spcBef>
            <a:spcAft>
              <a:spcPct val="35000"/>
            </a:spcAft>
            <a:buNone/>
          </a:pPr>
          <a:r>
            <a:rPr lang="en-US" sz="1600" b="1" kern="1200" dirty="0"/>
            <a:t>Who is providing liquidity?</a:t>
          </a:r>
        </a:p>
        <a:p>
          <a:pPr marL="114300" lvl="1" indent="-114300" algn="l" defTabSz="533400">
            <a:lnSpc>
              <a:spcPct val="90000"/>
            </a:lnSpc>
            <a:spcBef>
              <a:spcPct val="0"/>
            </a:spcBef>
            <a:spcAft>
              <a:spcPct val="15000"/>
            </a:spcAft>
            <a:buChar char="•"/>
          </a:pPr>
          <a:r>
            <a:rPr lang="en-US" sz="1200" b="0" kern="1200" dirty="0"/>
            <a:t>Anyone that is willing to lock in their tokens into AMM smart contract via a DEX platform</a:t>
          </a:r>
        </a:p>
        <a:p>
          <a:pPr marL="114300" lvl="1" indent="-114300" algn="l" defTabSz="533400">
            <a:lnSpc>
              <a:spcPct val="90000"/>
            </a:lnSpc>
            <a:spcBef>
              <a:spcPct val="0"/>
            </a:spcBef>
            <a:spcAft>
              <a:spcPct val="15000"/>
            </a:spcAft>
            <a:buChar char="•"/>
          </a:pPr>
          <a:r>
            <a:rPr lang="en-US" sz="1200" b="0" kern="1200" dirty="0"/>
            <a:t>In exchange, this person gets paid a fee every time their pool is used</a:t>
          </a:r>
        </a:p>
      </dsp:txBody>
      <dsp:txXfrm rot="5400000">
        <a:off x="3592068" y="916968"/>
        <a:ext cx="1669937" cy="2750905"/>
      </dsp:txXfrm>
    </dsp:sp>
    <dsp:sp modelId="{205444A3-27DA-C646-9F1F-59E43DA6A693}">
      <dsp:nvSpPr>
        <dsp:cNvPr id="0" name=""/>
        <dsp:cNvSpPr/>
      </dsp:nvSpPr>
      <dsp:spPr>
        <a:xfrm rot="16200000">
          <a:off x="3929798" y="1457452"/>
          <a:ext cx="4584843" cy="1669937"/>
        </a:xfrm>
        <a:prstGeom prst="flowChartManualOperation">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1600" tIns="0" rIns="104078" bIns="0" numCol="1" spcCol="1270" anchor="t" anchorCtr="0">
          <a:noAutofit/>
        </a:bodyPr>
        <a:lstStyle/>
        <a:p>
          <a:pPr marL="0" lvl="0" indent="0" algn="l" defTabSz="711200">
            <a:lnSpc>
              <a:spcPct val="90000"/>
            </a:lnSpc>
            <a:spcBef>
              <a:spcPct val="0"/>
            </a:spcBef>
            <a:spcAft>
              <a:spcPct val="35000"/>
            </a:spcAft>
            <a:buNone/>
          </a:pPr>
          <a:r>
            <a:rPr lang="en-US" sz="1600" b="1" kern="1200" dirty="0"/>
            <a:t>Risks – Impermanent Loss</a:t>
          </a:r>
        </a:p>
        <a:p>
          <a:pPr marL="114300" lvl="1" indent="-114300" algn="l" defTabSz="533400">
            <a:lnSpc>
              <a:spcPct val="90000"/>
            </a:lnSpc>
            <a:spcBef>
              <a:spcPct val="0"/>
            </a:spcBef>
            <a:spcAft>
              <a:spcPct val="15000"/>
            </a:spcAft>
            <a:buChar char="•"/>
          </a:pPr>
          <a:r>
            <a:rPr lang="en-US" sz="1200" kern="1200" dirty="0"/>
            <a:t>Occurs when the price ratio of the tokens diverge from each other</a:t>
          </a:r>
        </a:p>
        <a:p>
          <a:pPr marL="114300" lvl="1" indent="-114300" algn="l" defTabSz="533400">
            <a:lnSpc>
              <a:spcPct val="90000"/>
            </a:lnSpc>
            <a:spcBef>
              <a:spcPct val="0"/>
            </a:spcBef>
            <a:spcAft>
              <a:spcPct val="15000"/>
            </a:spcAft>
            <a:buChar char="•"/>
          </a:pPr>
          <a:r>
            <a:rPr lang="en-US" sz="1200" kern="1200" dirty="0"/>
            <a:t>When you withdraw your liquidity, you will have less of the asset that increased in value and more of the asset that has depreciated</a:t>
          </a:r>
        </a:p>
      </dsp:txBody>
      <dsp:txXfrm rot="5400000">
        <a:off x="5387251" y="916968"/>
        <a:ext cx="1669937" cy="275090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663479-A2EF-CD4E-BB5D-F55C897016F3}">
      <dsp:nvSpPr>
        <dsp:cNvPr id="0" name=""/>
        <dsp:cNvSpPr/>
      </dsp:nvSpPr>
      <dsp:spPr>
        <a:xfrm>
          <a:off x="5107" y="0"/>
          <a:ext cx="4912751" cy="5429342"/>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US" sz="5400" kern="1200" dirty="0"/>
            <a:t>Security</a:t>
          </a:r>
          <a:endParaRPr lang="en-US" sz="6500" kern="1200" dirty="0"/>
        </a:p>
      </dsp:txBody>
      <dsp:txXfrm>
        <a:off x="5107" y="0"/>
        <a:ext cx="4912751" cy="1628802"/>
      </dsp:txXfrm>
    </dsp:sp>
    <dsp:sp modelId="{0BDBA703-A38D-FB4A-B6B9-18AD5AE5489A}">
      <dsp:nvSpPr>
        <dsp:cNvPr id="0" name=""/>
        <dsp:cNvSpPr/>
      </dsp:nvSpPr>
      <dsp:spPr>
        <a:xfrm>
          <a:off x="496382" y="1628935"/>
          <a:ext cx="3930201" cy="790939"/>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sz="1900" kern="1200" dirty="0"/>
            <a:t>Examples: Stocks, Bonds</a:t>
          </a:r>
        </a:p>
      </dsp:txBody>
      <dsp:txXfrm>
        <a:off x="519548" y="1652101"/>
        <a:ext cx="3883869" cy="744607"/>
      </dsp:txXfrm>
    </dsp:sp>
    <dsp:sp modelId="{0A3358A1-3D81-A942-A659-22D856075EF9}">
      <dsp:nvSpPr>
        <dsp:cNvPr id="0" name=""/>
        <dsp:cNvSpPr/>
      </dsp:nvSpPr>
      <dsp:spPr>
        <a:xfrm>
          <a:off x="496382" y="2541558"/>
          <a:ext cx="3930201" cy="790939"/>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sz="1900" kern="1200" dirty="0"/>
            <a:t>SEC Jurisdiction</a:t>
          </a:r>
        </a:p>
      </dsp:txBody>
      <dsp:txXfrm>
        <a:off x="519548" y="2564724"/>
        <a:ext cx="3883869" cy="744607"/>
      </dsp:txXfrm>
    </dsp:sp>
    <dsp:sp modelId="{107FD570-181D-CD4C-8C13-C989BCC24D79}">
      <dsp:nvSpPr>
        <dsp:cNvPr id="0" name=""/>
        <dsp:cNvSpPr/>
      </dsp:nvSpPr>
      <dsp:spPr>
        <a:xfrm>
          <a:off x="496382" y="3454180"/>
          <a:ext cx="3930201" cy="790939"/>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sz="1900" kern="1200" dirty="0"/>
            <a:t>Can only be traded in SEC approved exchanges</a:t>
          </a:r>
        </a:p>
      </dsp:txBody>
      <dsp:txXfrm>
        <a:off x="519548" y="3477346"/>
        <a:ext cx="3883869" cy="744607"/>
      </dsp:txXfrm>
    </dsp:sp>
    <dsp:sp modelId="{1390CE79-BB00-B04E-969E-2DD8CAD9BE5E}">
      <dsp:nvSpPr>
        <dsp:cNvPr id="0" name=""/>
        <dsp:cNvSpPr/>
      </dsp:nvSpPr>
      <dsp:spPr>
        <a:xfrm>
          <a:off x="496382" y="4366803"/>
          <a:ext cx="3930201" cy="790939"/>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sz="1900" b="1" kern="1200" dirty="0"/>
            <a:t>Cryptos</a:t>
          </a:r>
          <a:r>
            <a:rPr lang="en-US" sz="1900" kern="1200" dirty="0"/>
            <a:t>: </a:t>
          </a:r>
          <a:r>
            <a:rPr lang="en-US" sz="1900" kern="1200" dirty="0" err="1"/>
            <a:t>Cardano</a:t>
          </a:r>
          <a:r>
            <a:rPr lang="en-US" sz="1900" kern="1200" dirty="0"/>
            <a:t>, Solana, Polygon, Cosmos, NEAR, </a:t>
          </a:r>
          <a:r>
            <a:rPr lang="en-US" sz="1900" kern="1200" dirty="0" err="1"/>
            <a:t>Filecoin</a:t>
          </a:r>
          <a:r>
            <a:rPr lang="en-US" sz="1900" kern="1200" dirty="0"/>
            <a:t>, and </a:t>
          </a:r>
          <a:r>
            <a:rPr lang="en-US" sz="1900" kern="1200" dirty="0" err="1"/>
            <a:t>Algorand</a:t>
          </a:r>
          <a:endParaRPr lang="en-US" sz="1900" kern="1200" dirty="0"/>
        </a:p>
      </dsp:txBody>
      <dsp:txXfrm>
        <a:off x="519548" y="4389969"/>
        <a:ext cx="3883869" cy="744607"/>
      </dsp:txXfrm>
    </dsp:sp>
    <dsp:sp modelId="{E1CE09C2-B141-914E-9238-01CDB98E6953}">
      <dsp:nvSpPr>
        <dsp:cNvPr id="0" name=""/>
        <dsp:cNvSpPr/>
      </dsp:nvSpPr>
      <dsp:spPr>
        <a:xfrm>
          <a:off x="5286315" y="0"/>
          <a:ext cx="4912751" cy="5429342"/>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US" sz="5400" kern="1200" dirty="0"/>
            <a:t>Commodity</a:t>
          </a:r>
          <a:endParaRPr lang="en-US" sz="6500" kern="1200" dirty="0"/>
        </a:p>
      </dsp:txBody>
      <dsp:txXfrm>
        <a:off x="5286315" y="0"/>
        <a:ext cx="4912751" cy="1628802"/>
      </dsp:txXfrm>
    </dsp:sp>
    <dsp:sp modelId="{BB32B0E4-EA14-134D-9FA2-6288C8A10F3E}">
      <dsp:nvSpPr>
        <dsp:cNvPr id="0" name=""/>
        <dsp:cNvSpPr/>
      </dsp:nvSpPr>
      <dsp:spPr>
        <a:xfrm>
          <a:off x="5777590" y="1628935"/>
          <a:ext cx="3930201" cy="790939"/>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sz="1900" kern="1200" dirty="0"/>
            <a:t>Ex: Oranges, Cotton</a:t>
          </a:r>
        </a:p>
      </dsp:txBody>
      <dsp:txXfrm>
        <a:off x="5800756" y="1652101"/>
        <a:ext cx="3883869" cy="744607"/>
      </dsp:txXfrm>
    </dsp:sp>
    <dsp:sp modelId="{6F1AA66C-DFD6-7345-BFDB-76BD2254A67F}">
      <dsp:nvSpPr>
        <dsp:cNvPr id="0" name=""/>
        <dsp:cNvSpPr/>
      </dsp:nvSpPr>
      <dsp:spPr>
        <a:xfrm>
          <a:off x="5777590" y="2541558"/>
          <a:ext cx="3930201" cy="790939"/>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sz="1900" kern="1200" dirty="0"/>
            <a:t>CFTC Jurisdiction</a:t>
          </a:r>
        </a:p>
      </dsp:txBody>
      <dsp:txXfrm>
        <a:off x="5800756" y="2564724"/>
        <a:ext cx="3883869" cy="744607"/>
      </dsp:txXfrm>
    </dsp:sp>
    <dsp:sp modelId="{834D534F-3200-724A-8F92-F50208FAFE65}">
      <dsp:nvSpPr>
        <dsp:cNvPr id="0" name=""/>
        <dsp:cNvSpPr/>
      </dsp:nvSpPr>
      <dsp:spPr>
        <a:xfrm>
          <a:off x="5777590" y="3454180"/>
          <a:ext cx="3930201" cy="790939"/>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sz="1900" kern="1200" dirty="0"/>
            <a:t>Can be traded anywhere, including DEX's</a:t>
          </a:r>
        </a:p>
      </dsp:txBody>
      <dsp:txXfrm>
        <a:off x="5800756" y="3477346"/>
        <a:ext cx="3883869" cy="744607"/>
      </dsp:txXfrm>
    </dsp:sp>
    <dsp:sp modelId="{C9C273FC-3E02-A449-98FB-0A2040BD254C}">
      <dsp:nvSpPr>
        <dsp:cNvPr id="0" name=""/>
        <dsp:cNvSpPr/>
      </dsp:nvSpPr>
      <dsp:spPr>
        <a:xfrm>
          <a:off x="5777590" y="4366803"/>
          <a:ext cx="3930201" cy="790939"/>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sz="1900" b="1" kern="1200" dirty="0"/>
            <a:t>Cryptos</a:t>
          </a:r>
          <a:r>
            <a:rPr lang="en-US" sz="1900" kern="1200" dirty="0"/>
            <a:t>: Bitcoin and Ethereum</a:t>
          </a:r>
        </a:p>
      </dsp:txBody>
      <dsp:txXfrm>
        <a:off x="5800756" y="4389969"/>
        <a:ext cx="3883869" cy="74460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1872A9-53D3-B945-84FC-B6612D1DF209}">
      <dsp:nvSpPr>
        <dsp:cNvPr id="0" name=""/>
        <dsp:cNvSpPr/>
      </dsp:nvSpPr>
      <dsp:spPr>
        <a:xfrm>
          <a:off x="0" y="186304"/>
          <a:ext cx="6819894" cy="126477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SEC is suing Coinbase and </a:t>
          </a:r>
          <a:r>
            <a:rPr lang="en-US" sz="2300" kern="1200" dirty="0" err="1"/>
            <a:t>Binance</a:t>
          </a:r>
          <a:r>
            <a:rPr lang="en-US" sz="2300" kern="1200" dirty="0"/>
            <a:t> for handing securities (as an exchange, broker, and clearing agency) without SEC registration</a:t>
          </a:r>
        </a:p>
      </dsp:txBody>
      <dsp:txXfrm>
        <a:off x="61741" y="248045"/>
        <a:ext cx="6696412" cy="1141288"/>
      </dsp:txXfrm>
    </dsp:sp>
    <dsp:sp modelId="{B5A7D51E-82BF-CC40-BB25-0FB4B48CB093}">
      <dsp:nvSpPr>
        <dsp:cNvPr id="0" name=""/>
        <dsp:cNvSpPr/>
      </dsp:nvSpPr>
      <dsp:spPr>
        <a:xfrm>
          <a:off x="0" y="1517314"/>
          <a:ext cx="6819894" cy="126477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Court rule that the (Ripple) XRP token is not a security when sold to the public, but could be treated as one regarding past sales to institutional clients</a:t>
          </a:r>
        </a:p>
      </dsp:txBody>
      <dsp:txXfrm>
        <a:off x="61741" y="1579055"/>
        <a:ext cx="6696412" cy="1141288"/>
      </dsp:txXfrm>
    </dsp:sp>
    <dsp:sp modelId="{1806BAC1-A5DB-DD42-A72B-2E3E4654FD7C}">
      <dsp:nvSpPr>
        <dsp:cNvPr id="0" name=""/>
        <dsp:cNvSpPr/>
      </dsp:nvSpPr>
      <dsp:spPr>
        <a:xfrm>
          <a:off x="0" y="2848324"/>
          <a:ext cx="6819894" cy="126477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SEC is classifying some crypto assets and products as securities (Investment Contracts)</a:t>
          </a:r>
        </a:p>
      </dsp:txBody>
      <dsp:txXfrm>
        <a:off x="61741" y="2910065"/>
        <a:ext cx="6696412" cy="1141288"/>
      </dsp:txXfrm>
    </dsp:sp>
    <dsp:sp modelId="{3F199F9C-EE39-2343-993C-93B1380562E5}">
      <dsp:nvSpPr>
        <dsp:cNvPr id="0" name=""/>
        <dsp:cNvSpPr/>
      </dsp:nvSpPr>
      <dsp:spPr>
        <a:xfrm>
          <a:off x="0" y="4113094"/>
          <a:ext cx="6819894"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532"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Dependent on their ICO (Initial Coin Offering)</a:t>
          </a:r>
        </a:p>
      </dsp:txBody>
      <dsp:txXfrm>
        <a:off x="0" y="4113094"/>
        <a:ext cx="6819894" cy="380880"/>
      </dsp:txXfrm>
    </dsp:sp>
    <dsp:sp modelId="{9F8C1A7C-0377-A243-B473-A53CF09F1268}">
      <dsp:nvSpPr>
        <dsp:cNvPr id="0" name=""/>
        <dsp:cNvSpPr/>
      </dsp:nvSpPr>
      <dsp:spPr>
        <a:xfrm>
          <a:off x="0" y="4493974"/>
          <a:ext cx="6819894" cy="126477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An asset is determined to be a security based on the 1946 </a:t>
          </a:r>
          <a:r>
            <a:rPr lang="en-US" sz="2300" b="1" kern="1200" dirty="0"/>
            <a:t>Howey Test</a:t>
          </a:r>
        </a:p>
      </dsp:txBody>
      <dsp:txXfrm>
        <a:off x="61741" y="4555715"/>
        <a:ext cx="6696412" cy="114128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B1B7D4-FCA5-6D43-AD2D-32B57B147895}">
      <dsp:nvSpPr>
        <dsp:cNvPr id="0" name=""/>
        <dsp:cNvSpPr/>
      </dsp:nvSpPr>
      <dsp:spPr>
        <a:xfrm>
          <a:off x="0" y="770172"/>
          <a:ext cx="5223003" cy="993128"/>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Is it an investment of money?</a:t>
          </a:r>
        </a:p>
      </dsp:txBody>
      <dsp:txXfrm>
        <a:off x="48481" y="818653"/>
        <a:ext cx="5126041" cy="896166"/>
      </dsp:txXfrm>
    </dsp:sp>
    <dsp:sp modelId="{58208E8D-A4F8-1F47-9187-67E66D809AB4}">
      <dsp:nvSpPr>
        <dsp:cNvPr id="0" name=""/>
        <dsp:cNvSpPr/>
      </dsp:nvSpPr>
      <dsp:spPr>
        <a:xfrm>
          <a:off x="0" y="1835301"/>
          <a:ext cx="5223003" cy="993128"/>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Font typeface="+mj-lt"/>
            <a:buNone/>
          </a:pPr>
          <a:r>
            <a:rPr lang="en-US" sz="2500" kern="1200" dirty="0"/>
            <a:t>Is there is an expectation of profits from the investment?</a:t>
          </a:r>
        </a:p>
      </dsp:txBody>
      <dsp:txXfrm>
        <a:off x="48481" y="1883782"/>
        <a:ext cx="5126041" cy="896166"/>
      </dsp:txXfrm>
    </dsp:sp>
    <dsp:sp modelId="{2D00D53D-B2C8-D74D-9C54-1BE35B89A393}">
      <dsp:nvSpPr>
        <dsp:cNvPr id="0" name=""/>
        <dsp:cNvSpPr/>
      </dsp:nvSpPr>
      <dsp:spPr>
        <a:xfrm>
          <a:off x="0" y="2900430"/>
          <a:ext cx="5223003" cy="993128"/>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Font typeface="+mj-lt"/>
            <a:buNone/>
          </a:pPr>
          <a:r>
            <a:rPr lang="en-US" sz="2500" kern="1200" dirty="0"/>
            <a:t>Is the investment of money in a common enterprise?</a:t>
          </a:r>
        </a:p>
      </dsp:txBody>
      <dsp:txXfrm>
        <a:off x="48481" y="2948911"/>
        <a:ext cx="5126041" cy="896166"/>
      </dsp:txXfrm>
    </dsp:sp>
    <dsp:sp modelId="{9C3E510B-3378-A841-96F7-C31CE83747CF}">
      <dsp:nvSpPr>
        <dsp:cNvPr id="0" name=""/>
        <dsp:cNvSpPr/>
      </dsp:nvSpPr>
      <dsp:spPr>
        <a:xfrm>
          <a:off x="0" y="3965558"/>
          <a:ext cx="5223003" cy="993128"/>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Font typeface="+mj-lt"/>
            <a:buNone/>
          </a:pPr>
          <a:r>
            <a:rPr lang="en-US" sz="2500" kern="1200" dirty="0"/>
            <a:t>Do any of the profits comes from the efforts of a promoter or third party?</a:t>
          </a:r>
        </a:p>
      </dsp:txBody>
      <dsp:txXfrm>
        <a:off x="48481" y="4014039"/>
        <a:ext cx="5126041" cy="89616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22069-0E91-CD4A-8EF3-A7972BA52511}">
      <dsp:nvSpPr>
        <dsp:cNvPr id="0" name=""/>
        <dsp:cNvSpPr/>
      </dsp:nvSpPr>
      <dsp:spPr>
        <a:xfrm>
          <a:off x="0" y="42336"/>
          <a:ext cx="11678501" cy="954719"/>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Ripple and two of its executives (Christian Larsen and Bradley </a:t>
          </a:r>
          <a:r>
            <a:rPr lang="en-US" sz="2400" kern="1200" dirty="0" err="1"/>
            <a:t>Garlinghouse</a:t>
          </a:r>
          <a:r>
            <a:rPr lang="en-US" sz="2400" kern="1200" dirty="0"/>
            <a:t>) raised $1.3 billion through an unregistered offering of digital asset securities</a:t>
          </a:r>
        </a:p>
      </dsp:txBody>
      <dsp:txXfrm>
        <a:off x="46606" y="88942"/>
        <a:ext cx="11585289" cy="861507"/>
      </dsp:txXfrm>
    </dsp:sp>
    <dsp:sp modelId="{7CF5EB88-829C-8C43-9F1D-6099F6B5AE2D}">
      <dsp:nvSpPr>
        <dsp:cNvPr id="0" name=""/>
        <dsp:cNvSpPr/>
      </dsp:nvSpPr>
      <dsp:spPr>
        <a:xfrm>
          <a:off x="0" y="997056"/>
          <a:ext cx="11678501"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792"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a:t>Violating Section 5 of the Securities Act of 1933 (Securities Act).</a:t>
          </a:r>
        </a:p>
      </dsp:txBody>
      <dsp:txXfrm>
        <a:off x="0" y="997056"/>
        <a:ext cx="11678501" cy="397440"/>
      </dsp:txXfrm>
    </dsp:sp>
    <dsp:sp modelId="{0D710844-5929-2C46-9FCA-30B0AB3D91D1}">
      <dsp:nvSpPr>
        <dsp:cNvPr id="0" name=""/>
        <dsp:cNvSpPr/>
      </dsp:nvSpPr>
      <dsp:spPr>
        <a:xfrm>
          <a:off x="0" y="1394496"/>
          <a:ext cx="11678501" cy="954719"/>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Categories for XRP Token Sales</a:t>
          </a:r>
        </a:p>
      </dsp:txBody>
      <dsp:txXfrm>
        <a:off x="46606" y="1441102"/>
        <a:ext cx="11585289" cy="861507"/>
      </dsp:txXfrm>
    </dsp:sp>
    <dsp:sp modelId="{DEBDA67F-E303-E643-84AC-1D3A65C775F9}">
      <dsp:nvSpPr>
        <dsp:cNvPr id="0" name=""/>
        <dsp:cNvSpPr/>
      </dsp:nvSpPr>
      <dsp:spPr>
        <a:xfrm>
          <a:off x="0" y="2349216"/>
          <a:ext cx="11678501" cy="1316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792" tIns="30480" rIns="170688" bIns="30480" numCol="1" spcCol="1270" anchor="t" anchorCtr="0">
          <a:noAutofit/>
        </a:bodyPr>
        <a:lstStyle/>
        <a:p>
          <a:pPr marL="171450" lvl="1" indent="-171450" algn="l" defTabSz="844550">
            <a:lnSpc>
              <a:spcPct val="90000"/>
            </a:lnSpc>
            <a:spcBef>
              <a:spcPct val="0"/>
            </a:spcBef>
            <a:spcAft>
              <a:spcPct val="20000"/>
            </a:spcAft>
            <a:buFont typeface="+mj-lt"/>
            <a:buAutoNum type="arabicPeriod"/>
          </a:pPr>
          <a:r>
            <a:rPr lang="en-US" sz="1900" kern="1200" dirty="0"/>
            <a:t>Sales of XRP directly to institutional investors (Institutional Sales)</a:t>
          </a:r>
        </a:p>
        <a:p>
          <a:pPr marL="171450" lvl="1" indent="-171450" algn="l" defTabSz="844550">
            <a:lnSpc>
              <a:spcPct val="90000"/>
            </a:lnSpc>
            <a:spcBef>
              <a:spcPct val="0"/>
            </a:spcBef>
            <a:spcAft>
              <a:spcPct val="20000"/>
            </a:spcAft>
            <a:buFont typeface="+mj-lt"/>
            <a:buAutoNum type="arabicPeriod"/>
          </a:pPr>
          <a:r>
            <a:rPr lang="en-US" sz="1900" kern="1200"/>
            <a:t>Algorithmic sales of XRP on digital asset trading platforms (Programmatic Sales)</a:t>
          </a:r>
        </a:p>
        <a:p>
          <a:pPr marL="171450" lvl="1" indent="-171450" algn="l" defTabSz="844550">
            <a:lnSpc>
              <a:spcPct val="90000"/>
            </a:lnSpc>
            <a:spcBef>
              <a:spcPct val="0"/>
            </a:spcBef>
            <a:spcAft>
              <a:spcPct val="20000"/>
            </a:spcAft>
            <a:buFont typeface="+mj-lt"/>
            <a:buAutoNum type="arabicPeriod"/>
          </a:pPr>
          <a:r>
            <a:rPr lang="en-US" sz="1900" kern="1200" dirty="0"/>
            <a:t>XRP distributions to Ripple employees and third parties (Other Distributions)</a:t>
          </a:r>
        </a:p>
        <a:p>
          <a:pPr marL="171450" lvl="1" indent="-171450" algn="l" defTabSz="844550">
            <a:lnSpc>
              <a:spcPct val="90000"/>
            </a:lnSpc>
            <a:spcBef>
              <a:spcPct val="0"/>
            </a:spcBef>
            <a:spcAft>
              <a:spcPct val="20000"/>
            </a:spcAft>
            <a:buFont typeface="+mj-lt"/>
            <a:buAutoNum type="arabicPeriod"/>
          </a:pPr>
          <a:r>
            <a:rPr lang="en-US" sz="1900" kern="1200" dirty="0"/>
            <a:t>Sales of XRP by </a:t>
          </a:r>
          <a:r>
            <a:rPr lang="en-US" sz="1900" kern="1200" dirty="0" err="1"/>
            <a:t>Garlinghouse</a:t>
          </a:r>
          <a:r>
            <a:rPr lang="en-US" sz="1900" kern="1200" dirty="0"/>
            <a:t> and Larsen on various digital asset trading platforms</a:t>
          </a:r>
        </a:p>
      </dsp:txBody>
      <dsp:txXfrm>
        <a:off x="0" y="2349216"/>
        <a:ext cx="11678501" cy="1316520"/>
      </dsp:txXfrm>
    </dsp:sp>
    <dsp:sp modelId="{35912FF0-BE1C-124F-BA72-CDD420B2CFAC}">
      <dsp:nvSpPr>
        <dsp:cNvPr id="0" name=""/>
        <dsp:cNvSpPr/>
      </dsp:nvSpPr>
      <dsp:spPr>
        <a:xfrm>
          <a:off x="0" y="3665736"/>
          <a:ext cx="11678501" cy="954719"/>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Font typeface="+mj-lt"/>
            <a:buNone/>
          </a:pPr>
          <a:r>
            <a:rPr lang="en-US" sz="2400" kern="1200" dirty="0"/>
            <a:t>The court focused on: </a:t>
          </a:r>
        </a:p>
      </dsp:txBody>
      <dsp:txXfrm>
        <a:off x="46606" y="3712342"/>
        <a:ext cx="11585289" cy="861507"/>
      </dsp:txXfrm>
    </dsp:sp>
    <dsp:sp modelId="{6411CA46-7259-954C-989D-95EEA48C6904}">
      <dsp:nvSpPr>
        <dsp:cNvPr id="0" name=""/>
        <dsp:cNvSpPr/>
      </dsp:nvSpPr>
      <dsp:spPr>
        <a:xfrm>
          <a:off x="0" y="4620456"/>
          <a:ext cx="11678501" cy="919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792" tIns="30480" rIns="170688" bIns="30480" numCol="1" spcCol="1270" anchor="t" anchorCtr="0">
          <a:noAutofit/>
        </a:bodyPr>
        <a:lstStyle/>
        <a:p>
          <a:pPr marL="171450" lvl="1" indent="-171450" algn="l" defTabSz="844550">
            <a:lnSpc>
              <a:spcPct val="90000"/>
            </a:lnSpc>
            <a:spcBef>
              <a:spcPct val="0"/>
            </a:spcBef>
            <a:spcAft>
              <a:spcPct val="20000"/>
            </a:spcAft>
            <a:buFont typeface="+mj-lt"/>
            <a:buAutoNum type="arabicPeriod"/>
          </a:pPr>
          <a:r>
            <a:rPr lang="en-US" sz="1900" kern="1200" dirty="0"/>
            <a:t>Did the four categories of XRP transactions constitute securities transactions based on the </a:t>
          </a:r>
          <a:r>
            <a:rPr lang="en-US" sz="1900" i="1" kern="1200" dirty="0"/>
            <a:t>Howey</a:t>
          </a:r>
          <a:r>
            <a:rPr lang="en-US" sz="1900" kern="1200" dirty="0"/>
            <a:t> test for establishing an investment contract security?</a:t>
          </a:r>
          <a:r>
            <a:rPr lang="en-US" sz="1900" kern="1200" baseline="30000" dirty="0">
              <a:hlinkClick xmlns:r="http://schemas.openxmlformats.org/officeDocument/2006/relationships" r:id="rId1"/>
            </a:rPr>
            <a:t>1</a:t>
          </a:r>
          <a:endParaRPr lang="en-US" sz="1900" kern="1200" dirty="0"/>
        </a:p>
        <a:p>
          <a:pPr marL="171450" lvl="1" indent="-171450" algn="l" defTabSz="844550">
            <a:lnSpc>
              <a:spcPct val="90000"/>
            </a:lnSpc>
            <a:spcBef>
              <a:spcPct val="0"/>
            </a:spcBef>
            <a:spcAft>
              <a:spcPct val="20000"/>
            </a:spcAft>
            <a:buFont typeface="+mj-lt"/>
            <a:buAutoNum type="arabicPeriod"/>
          </a:pPr>
          <a:r>
            <a:rPr lang="en-US" sz="1900" kern="1200" dirty="0"/>
            <a:t>Did the defendants have "fair notice" about what conduct they were required or forbidden to take?</a:t>
          </a:r>
        </a:p>
      </dsp:txBody>
      <dsp:txXfrm>
        <a:off x="0" y="4620456"/>
        <a:ext cx="11678501" cy="91908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B1B7D4-FCA5-6D43-AD2D-32B57B147895}">
      <dsp:nvSpPr>
        <dsp:cNvPr id="0" name=""/>
        <dsp:cNvSpPr/>
      </dsp:nvSpPr>
      <dsp:spPr>
        <a:xfrm>
          <a:off x="0" y="0"/>
          <a:ext cx="6607859" cy="794503"/>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The Howey Test</a:t>
          </a:r>
        </a:p>
      </dsp:txBody>
      <dsp:txXfrm>
        <a:off x="38784" y="38784"/>
        <a:ext cx="6530291" cy="716935"/>
      </dsp:txXfrm>
    </dsp:sp>
    <dsp:sp modelId="{ED14AB9D-04AD-C94E-BE84-63575CA172F7}">
      <dsp:nvSpPr>
        <dsp:cNvPr id="0" name=""/>
        <dsp:cNvSpPr/>
      </dsp:nvSpPr>
      <dsp:spPr>
        <a:xfrm>
          <a:off x="0" y="893500"/>
          <a:ext cx="6607859" cy="507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800"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Derived from the 1946 Supreme Court case on Howey company and Howey Hill Service</a:t>
          </a:r>
        </a:p>
      </dsp:txBody>
      <dsp:txXfrm>
        <a:off x="0" y="893500"/>
        <a:ext cx="6607859" cy="507150"/>
      </dsp:txXfrm>
    </dsp:sp>
    <dsp:sp modelId="{58208E8D-A4F8-1F47-9187-67E66D809AB4}">
      <dsp:nvSpPr>
        <dsp:cNvPr id="0" name=""/>
        <dsp:cNvSpPr/>
      </dsp:nvSpPr>
      <dsp:spPr>
        <a:xfrm>
          <a:off x="0" y="1400650"/>
          <a:ext cx="6607859" cy="794503"/>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mj-lt"/>
            <a:buNone/>
          </a:pPr>
          <a:r>
            <a:rPr lang="en-US" sz="2000" b="0" kern="1200" dirty="0"/>
            <a:t>SEC's Framework for “Investment Contract” Analysis of Digital Assets </a:t>
          </a:r>
        </a:p>
      </dsp:txBody>
      <dsp:txXfrm>
        <a:off x="38784" y="1439434"/>
        <a:ext cx="6530291" cy="716935"/>
      </dsp:txXfrm>
    </dsp:sp>
    <dsp:sp modelId="{F6A31769-AE1D-8D4B-BCDB-F08680E93800}">
      <dsp:nvSpPr>
        <dsp:cNvPr id="0" name=""/>
        <dsp:cNvSpPr/>
      </dsp:nvSpPr>
      <dsp:spPr>
        <a:xfrm>
          <a:off x="0" y="2195153"/>
          <a:ext cx="6607859"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800" tIns="25400" rIns="142240" bIns="25400" numCol="1" spcCol="1270" anchor="t" anchorCtr="0">
          <a:noAutofit/>
        </a:bodyPr>
        <a:lstStyle/>
        <a:p>
          <a:pPr marL="171450" lvl="1" indent="-171450" algn="l" defTabSz="711200">
            <a:lnSpc>
              <a:spcPct val="90000"/>
            </a:lnSpc>
            <a:spcBef>
              <a:spcPct val="0"/>
            </a:spcBef>
            <a:spcAft>
              <a:spcPct val="20000"/>
            </a:spcAft>
            <a:buFont typeface="Arial" panose="020B0604020202020204" pitchFamily="34" charset="0"/>
            <a:buChar char="•"/>
          </a:pPr>
          <a:r>
            <a:rPr lang="en-US" sz="1600" b="0" kern="1200" dirty="0"/>
            <a:t>SEC's recent guidance on applying the Howey Test to Digital Assets</a:t>
          </a:r>
        </a:p>
      </dsp:txBody>
      <dsp:txXfrm>
        <a:off x="0" y="2195153"/>
        <a:ext cx="6607859" cy="331200"/>
      </dsp:txXfrm>
    </dsp:sp>
    <dsp:sp modelId="{2D00D53D-B2C8-D74D-9C54-1BE35B89A393}">
      <dsp:nvSpPr>
        <dsp:cNvPr id="0" name=""/>
        <dsp:cNvSpPr/>
      </dsp:nvSpPr>
      <dsp:spPr>
        <a:xfrm>
          <a:off x="0" y="2526353"/>
          <a:ext cx="6607859" cy="794503"/>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mj-lt"/>
            <a:buNone/>
          </a:pPr>
          <a:r>
            <a:rPr lang="en-US" sz="2000" kern="1200" dirty="0"/>
            <a:t>SEC vs. Ripple Laps Case Ruling</a:t>
          </a:r>
        </a:p>
      </dsp:txBody>
      <dsp:txXfrm>
        <a:off x="38784" y="2565137"/>
        <a:ext cx="6530291" cy="716935"/>
      </dsp:txXfrm>
    </dsp:sp>
    <dsp:sp modelId="{E780CAAA-B604-F745-B8AF-A63CD2B1F5E9}">
      <dsp:nvSpPr>
        <dsp:cNvPr id="0" name=""/>
        <dsp:cNvSpPr/>
      </dsp:nvSpPr>
      <dsp:spPr>
        <a:xfrm>
          <a:off x="0" y="3320856"/>
          <a:ext cx="6607859"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800" tIns="25400" rIns="142240" bIns="25400" numCol="1" spcCol="1270" anchor="t" anchorCtr="0">
          <a:noAutofit/>
        </a:bodyPr>
        <a:lstStyle/>
        <a:p>
          <a:pPr marL="171450" lvl="1" indent="-171450" algn="l" defTabSz="711200">
            <a:lnSpc>
              <a:spcPct val="90000"/>
            </a:lnSpc>
            <a:spcBef>
              <a:spcPct val="0"/>
            </a:spcBef>
            <a:spcAft>
              <a:spcPct val="20000"/>
            </a:spcAft>
            <a:buFont typeface="Arial" panose="020B0604020202020204" pitchFamily="34" charset="0"/>
            <a:buChar char="•"/>
          </a:pPr>
          <a:r>
            <a:rPr lang="en-US" sz="1600" kern="1200" dirty="0"/>
            <a:t>2020 - 2023 Case details on SEC's lawsuit against Ripple Labs</a:t>
          </a:r>
        </a:p>
      </dsp:txBody>
      <dsp:txXfrm>
        <a:off x="0" y="3320856"/>
        <a:ext cx="6607859" cy="331200"/>
      </dsp:txXfrm>
    </dsp:sp>
    <dsp:sp modelId="{C5B8077B-EB1B-9E41-A185-1DA1863D8A48}">
      <dsp:nvSpPr>
        <dsp:cNvPr id="0" name=""/>
        <dsp:cNvSpPr/>
      </dsp:nvSpPr>
      <dsp:spPr>
        <a:xfrm>
          <a:off x="0" y="3652056"/>
          <a:ext cx="6607859" cy="794503"/>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kern="1200" dirty="0" err="1"/>
            <a:t>Blockstack’s</a:t>
          </a:r>
          <a:r>
            <a:rPr lang="en-US" sz="2000" kern="1200" dirty="0"/>
            <a:t> ICO SEC Filing</a:t>
          </a:r>
        </a:p>
      </dsp:txBody>
      <dsp:txXfrm>
        <a:off x="38784" y="3690840"/>
        <a:ext cx="6530291" cy="716935"/>
      </dsp:txXfrm>
    </dsp:sp>
    <dsp:sp modelId="{9C3E510B-3378-A841-96F7-C31CE83747CF}">
      <dsp:nvSpPr>
        <dsp:cNvPr id="0" name=""/>
        <dsp:cNvSpPr/>
      </dsp:nvSpPr>
      <dsp:spPr>
        <a:xfrm>
          <a:off x="0" y="4504159"/>
          <a:ext cx="6607859" cy="794503"/>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mj-lt"/>
            <a:buNone/>
          </a:pPr>
          <a:r>
            <a:rPr lang="en-US" sz="2000" kern="1200" dirty="0"/>
            <a:t>CRC (Crypto Rating Council) </a:t>
          </a:r>
        </a:p>
      </dsp:txBody>
      <dsp:txXfrm>
        <a:off x="38784" y="4542943"/>
        <a:ext cx="6530291" cy="716935"/>
      </dsp:txXfrm>
    </dsp:sp>
    <dsp:sp modelId="{F624FDA9-62B2-034D-A6DF-BCA1EC6069EA}">
      <dsp:nvSpPr>
        <dsp:cNvPr id="0" name=""/>
        <dsp:cNvSpPr/>
      </dsp:nvSpPr>
      <dsp:spPr>
        <a:xfrm>
          <a:off x="0" y="5298662"/>
          <a:ext cx="6607859"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800" tIns="25400" rIns="142240" bIns="25400" numCol="1" spcCol="1270" anchor="t" anchorCtr="0">
          <a:noAutofit/>
        </a:bodyPr>
        <a:lstStyle/>
        <a:p>
          <a:pPr marL="171450" lvl="1" indent="-171450" algn="l" defTabSz="711200">
            <a:lnSpc>
              <a:spcPct val="90000"/>
            </a:lnSpc>
            <a:spcBef>
              <a:spcPct val="0"/>
            </a:spcBef>
            <a:spcAft>
              <a:spcPct val="20000"/>
            </a:spcAft>
            <a:buFont typeface="Arial" panose="020B0604020202020204" pitchFamily="34" charset="0"/>
            <a:buChar char="•"/>
          </a:pPr>
          <a:r>
            <a:rPr lang="en-US" sz="1600" kern="1200" dirty="0"/>
            <a:t>Formed by Coinbase, </a:t>
          </a:r>
          <a:r>
            <a:rPr lang="en-US" sz="1600" kern="1200" dirty="0" err="1"/>
            <a:t>BitGo</a:t>
          </a:r>
          <a:r>
            <a:rPr lang="en-US" sz="1600" kern="1200" dirty="0"/>
            <a:t>, </a:t>
          </a:r>
          <a:r>
            <a:rPr lang="en-US" sz="1600" kern="1200" dirty="0" err="1"/>
            <a:t>Blockchain.com</a:t>
          </a:r>
          <a:r>
            <a:rPr lang="en-US" sz="1600" kern="1200" dirty="0"/>
            <a:t>, Circle, </a:t>
          </a:r>
          <a:r>
            <a:rPr lang="en-US" sz="1600" kern="1200" dirty="0" err="1"/>
            <a:t>Paxos</a:t>
          </a:r>
          <a:r>
            <a:rPr lang="en-US" sz="1600" kern="1200" dirty="0"/>
            <a:t> </a:t>
          </a:r>
        </a:p>
      </dsp:txBody>
      <dsp:txXfrm>
        <a:off x="0" y="5298662"/>
        <a:ext cx="6607859" cy="33120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CA8305-0336-6D42-B7F2-5839D86D2D5C}">
      <dsp:nvSpPr>
        <dsp:cNvPr id="0" name=""/>
        <dsp:cNvSpPr/>
      </dsp:nvSpPr>
      <dsp:spPr>
        <a:xfrm>
          <a:off x="0" y="475186"/>
          <a:ext cx="7893677" cy="10342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Token with a unique identifier that cannot be broken down</a:t>
          </a:r>
        </a:p>
      </dsp:txBody>
      <dsp:txXfrm>
        <a:off x="50489" y="525675"/>
        <a:ext cx="7792699" cy="933302"/>
      </dsp:txXfrm>
    </dsp:sp>
    <dsp:sp modelId="{B243D95C-5C1D-0744-B149-29B60527E771}">
      <dsp:nvSpPr>
        <dsp:cNvPr id="0" name=""/>
        <dsp:cNvSpPr/>
      </dsp:nvSpPr>
      <dsp:spPr>
        <a:xfrm>
          <a:off x="0" y="1584347"/>
          <a:ext cx="7893677" cy="10342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NFT are popularly implemented with the smart contract standards, ERC721 and ERC1155 in Ethereum</a:t>
          </a:r>
        </a:p>
      </dsp:txBody>
      <dsp:txXfrm>
        <a:off x="50489" y="1634836"/>
        <a:ext cx="7792699" cy="933302"/>
      </dsp:txXfrm>
    </dsp:sp>
    <dsp:sp modelId="{099452FA-22B0-F844-9EEC-A5AD7A230C59}">
      <dsp:nvSpPr>
        <dsp:cNvPr id="0" name=""/>
        <dsp:cNvSpPr/>
      </dsp:nvSpPr>
      <dsp:spPr>
        <a:xfrm>
          <a:off x="0" y="2693507"/>
          <a:ext cx="7893677" cy="10342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The art or data for the NFT is not stored in the blockchain network, just the identifier to the art or data</a:t>
          </a:r>
          <a:endParaRPr lang="en-US" sz="2600" kern="1200" dirty="0"/>
        </a:p>
      </dsp:txBody>
      <dsp:txXfrm>
        <a:off x="50489" y="2743996"/>
        <a:ext cx="7792699" cy="933302"/>
      </dsp:txXfrm>
    </dsp:sp>
    <dsp:sp modelId="{CE1855C4-6D69-E647-8B8B-7C30983E8010}">
      <dsp:nvSpPr>
        <dsp:cNvPr id="0" name=""/>
        <dsp:cNvSpPr/>
      </dsp:nvSpPr>
      <dsp:spPr>
        <a:xfrm>
          <a:off x="0" y="3727787"/>
          <a:ext cx="7893677"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0624"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a:t>Most marketplaces use IPFS or </a:t>
          </a:r>
          <a:r>
            <a:rPr lang="en-US" sz="2000" kern="1200" dirty="0" err="1"/>
            <a:t>Arweave</a:t>
          </a:r>
          <a:endParaRPr lang="en-US" sz="2000" kern="1200" dirty="0"/>
        </a:p>
      </dsp:txBody>
      <dsp:txXfrm>
        <a:off x="0" y="3727787"/>
        <a:ext cx="7893677" cy="430560"/>
      </dsp:txXfrm>
    </dsp:sp>
    <dsp:sp modelId="{5BB13076-B3FE-E940-B1C0-DD98A6957A2A}">
      <dsp:nvSpPr>
        <dsp:cNvPr id="0" name=""/>
        <dsp:cNvSpPr/>
      </dsp:nvSpPr>
      <dsp:spPr>
        <a:xfrm>
          <a:off x="0" y="4158347"/>
          <a:ext cx="7893677" cy="10342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Bitcoin’s version of NFT’s are called Ordinals</a:t>
          </a:r>
        </a:p>
      </dsp:txBody>
      <dsp:txXfrm>
        <a:off x="50489" y="4208836"/>
        <a:ext cx="7792699" cy="93330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8773C0-5BF5-6A4C-906A-55EF2BED29BC}">
      <dsp:nvSpPr>
        <dsp:cNvPr id="0" name=""/>
        <dsp:cNvSpPr/>
      </dsp:nvSpPr>
      <dsp:spPr>
        <a:xfrm>
          <a:off x="3113" y="264657"/>
          <a:ext cx="2469973" cy="14819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Cryptocurrency Payments</a:t>
          </a:r>
        </a:p>
      </dsp:txBody>
      <dsp:txXfrm>
        <a:off x="3113" y="264657"/>
        <a:ext cx="2469973" cy="1481983"/>
      </dsp:txXfrm>
    </dsp:sp>
    <dsp:sp modelId="{68765BD8-E00B-774F-82E6-28A63668F3E0}">
      <dsp:nvSpPr>
        <dsp:cNvPr id="0" name=""/>
        <dsp:cNvSpPr/>
      </dsp:nvSpPr>
      <dsp:spPr>
        <a:xfrm>
          <a:off x="2720084" y="264657"/>
          <a:ext cx="2469973" cy="14819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Wallets/Custody</a:t>
          </a:r>
        </a:p>
      </dsp:txBody>
      <dsp:txXfrm>
        <a:off x="2720084" y="264657"/>
        <a:ext cx="2469973" cy="1481983"/>
      </dsp:txXfrm>
    </dsp:sp>
    <dsp:sp modelId="{4F893437-F28F-E447-BEC9-05CA66537E3D}">
      <dsp:nvSpPr>
        <dsp:cNvPr id="0" name=""/>
        <dsp:cNvSpPr/>
      </dsp:nvSpPr>
      <dsp:spPr>
        <a:xfrm>
          <a:off x="5437054" y="264657"/>
          <a:ext cx="2469973" cy="14819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Art &amp; Gaming NFTs</a:t>
          </a:r>
        </a:p>
      </dsp:txBody>
      <dsp:txXfrm>
        <a:off x="5437054" y="264657"/>
        <a:ext cx="2469973" cy="1481983"/>
      </dsp:txXfrm>
    </dsp:sp>
    <dsp:sp modelId="{E752D301-95B8-3E49-9825-BE27A17BCE56}">
      <dsp:nvSpPr>
        <dsp:cNvPr id="0" name=""/>
        <dsp:cNvSpPr/>
      </dsp:nvSpPr>
      <dsp:spPr>
        <a:xfrm>
          <a:off x="8154025" y="264657"/>
          <a:ext cx="2469973" cy="14819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Cryptocurrency Trading</a:t>
          </a:r>
        </a:p>
      </dsp:txBody>
      <dsp:txXfrm>
        <a:off x="8154025" y="264657"/>
        <a:ext cx="2469973" cy="1481983"/>
      </dsp:txXfrm>
    </dsp:sp>
    <dsp:sp modelId="{941BB14C-C130-5D43-ADCF-B5EE64652B45}">
      <dsp:nvSpPr>
        <dsp:cNvPr id="0" name=""/>
        <dsp:cNvSpPr/>
      </dsp:nvSpPr>
      <dsp:spPr>
        <a:xfrm>
          <a:off x="3113" y="1993638"/>
          <a:ext cx="2469973" cy="14819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Cryptocurrency Derivatives</a:t>
          </a:r>
        </a:p>
      </dsp:txBody>
      <dsp:txXfrm>
        <a:off x="3113" y="1993638"/>
        <a:ext cx="2469973" cy="1481983"/>
      </dsp:txXfrm>
    </dsp:sp>
    <dsp:sp modelId="{53791A69-5D86-0A4D-95DB-4BEA656EFD0E}">
      <dsp:nvSpPr>
        <dsp:cNvPr id="0" name=""/>
        <dsp:cNvSpPr/>
      </dsp:nvSpPr>
      <dsp:spPr>
        <a:xfrm>
          <a:off x="2720084" y="1993638"/>
          <a:ext cx="2469973" cy="14819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Cryptocurrency Loans</a:t>
          </a:r>
        </a:p>
      </dsp:txBody>
      <dsp:txXfrm>
        <a:off x="2720084" y="1993638"/>
        <a:ext cx="2469973" cy="1481983"/>
      </dsp:txXfrm>
    </dsp:sp>
    <dsp:sp modelId="{D50420B0-F8A5-5049-B419-DA1A7D8FEDD8}">
      <dsp:nvSpPr>
        <dsp:cNvPr id="0" name=""/>
        <dsp:cNvSpPr/>
      </dsp:nvSpPr>
      <dsp:spPr>
        <a:xfrm>
          <a:off x="5437054" y="1993638"/>
          <a:ext cx="2469973" cy="14819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Liquidity Pools</a:t>
          </a:r>
        </a:p>
      </dsp:txBody>
      <dsp:txXfrm>
        <a:off x="5437054" y="1993638"/>
        <a:ext cx="2469973" cy="1481983"/>
      </dsp:txXfrm>
    </dsp:sp>
    <dsp:sp modelId="{754CFBE5-3A8E-8744-AC44-6188E3BA766B}">
      <dsp:nvSpPr>
        <dsp:cNvPr id="0" name=""/>
        <dsp:cNvSpPr/>
      </dsp:nvSpPr>
      <dsp:spPr>
        <a:xfrm>
          <a:off x="8154025" y="1993638"/>
          <a:ext cx="2469973" cy="1481983"/>
        </a:xfrm>
        <a:prstGeom prst="rect">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endParaRPr lang="en-US" sz="2600" kern="1200" dirty="0"/>
        </a:p>
      </dsp:txBody>
      <dsp:txXfrm>
        <a:off x="8154025" y="1993638"/>
        <a:ext cx="2469973" cy="1481983"/>
      </dsp:txXfrm>
    </dsp:sp>
    <dsp:sp modelId="{81532A2E-EE12-2346-B4C7-282B3B6F6B84}">
      <dsp:nvSpPr>
        <dsp:cNvPr id="0" name=""/>
        <dsp:cNvSpPr/>
      </dsp:nvSpPr>
      <dsp:spPr>
        <a:xfrm>
          <a:off x="3113" y="3722619"/>
          <a:ext cx="2469973" cy="14819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Cross-Border Payments </a:t>
          </a:r>
        </a:p>
      </dsp:txBody>
      <dsp:txXfrm>
        <a:off x="3113" y="3722619"/>
        <a:ext cx="2469973" cy="1481983"/>
      </dsp:txXfrm>
    </dsp:sp>
    <dsp:sp modelId="{DCA53E73-C7A0-624A-8EEC-58908FA2CB37}">
      <dsp:nvSpPr>
        <dsp:cNvPr id="0" name=""/>
        <dsp:cNvSpPr/>
      </dsp:nvSpPr>
      <dsp:spPr>
        <a:xfrm>
          <a:off x="2720084" y="3722619"/>
          <a:ext cx="2469973" cy="14819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Tokenized Financial Assets</a:t>
          </a:r>
        </a:p>
      </dsp:txBody>
      <dsp:txXfrm>
        <a:off x="2720084" y="3722619"/>
        <a:ext cx="2469973" cy="1481983"/>
      </dsp:txXfrm>
    </dsp:sp>
    <dsp:sp modelId="{E981BE27-12F8-BF42-AD68-BC6A6F27C864}">
      <dsp:nvSpPr>
        <dsp:cNvPr id="0" name=""/>
        <dsp:cNvSpPr/>
      </dsp:nvSpPr>
      <dsp:spPr>
        <a:xfrm>
          <a:off x="5437054" y="3722619"/>
          <a:ext cx="2469973" cy="14819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Fiat Payments</a:t>
          </a:r>
        </a:p>
      </dsp:txBody>
      <dsp:txXfrm>
        <a:off x="5437054" y="3722619"/>
        <a:ext cx="2469973" cy="1481983"/>
      </dsp:txXfrm>
    </dsp:sp>
    <dsp:sp modelId="{4511FDCF-9921-8D4A-89CA-84215D153185}">
      <dsp:nvSpPr>
        <dsp:cNvPr id="0" name=""/>
        <dsp:cNvSpPr/>
      </dsp:nvSpPr>
      <dsp:spPr>
        <a:xfrm>
          <a:off x="8154025" y="3722619"/>
          <a:ext cx="2469973" cy="14819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Decentralized Identity</a:t>
          </a:r>
        </a:p>
      </dsp:txBody>
      <dsp:txXfrm>
        <a:off x="8154025" y="3722619"/>
        <a:ext cx="2469973" cy="1481983"/>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E58F3D-104F-7F47-93E9-70D6CC930193}">
      <dsp:nvSpPr>
        <dsp:cNvPr id="0" name=""/>
        <dsp:cNvSpPr/>
      </dsp:nvSpPr>
      <dsp:spPr>
        <a:xfrm>
          <a:off x="0" y="40283"/>
          <a:ext cx="11316183" cy="11138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Taking profits in </a:t>
          </a:r>
          <a:r>
            <a:rPr lang="en-US" sz="2800" kern="1200" dirty="0" err="1"/>
            <a:t>stablecoins</a:t>
          </a:r>
          <a:r>
            <a:rPr lang="en-US" sz="2800" kern="1200" dirty="0"/>
            <a:t> like UST is popular way for traders keep money the ecosystem, and avoid centralized exchanges</a:t>
          </a:r>
        </a:p>
      </dsp:txBody>
      <dsp:txXfrm>
        <a:off x="54373" y="94656"/>
        <a:ext cx="11207437" cy="1005094"/>
      </dsp:txXfrm>
    </dsp:sp>
    <dsp:sp modelId="{CF8A66EA-6D7C-6E4F-99B3-E42F240540DF}">
      <dsp:nvSpPr>
        <dsp:cNvPr id="0" name=""/>
        <dsp:cNvSpPr/>
      </dsp:nvSpPr>
      <dsp:spPr>
        <a:xfrm>
          <a:off x="0" y="1234764"/>
          <a:ext cx="11316183" cy="11138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To promote UST usage, a savings protocol called Anchor offered 20% interest on UST</a:t>
          </a:r>
        </a:p>
      </dsp:txBody>
      <dsp:txXfrm>
        <a:off x="54373" y="1289137"/>
        <a:ext cx="11207437" cy="1005094"/>
      </dsp:txXfrm>
    </dsp:sp>
    <dsp:sp modelId="{A2CCCBDE-59F2-854F-A3BA-7D0D354FE9E3}">
      <dsp:nvSpPr>
        <dsp:cNvPr id="0" name=""/>
        <dsp:cNvSpPr/>
      </dsp:nvSpPr>
      <dsp:spPr>
        <a:xfrm>
          <a:off x="0" y="2348604"/>
          <a:ext cx="11316183" cy="695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9289"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dirty="0"/>
            <a:t>At its peak UST had over $18B in circulating supply and Anchor had over $15B in Total Value Locked (TVL)</a:t>
          </a:r>
        </a:p>
      </dsp:txBody>
      <dsp:txXfrm>
        <a:off x="0" y="2348604"/>
        <a:ext cx="11316183" cy="695520"/>
      </dsp:txXfrm>
    </dsp:sp>
    <dsp:sp modelId="{20F62554-4C51-1143-A143-8136237255BC}">
      <dsp:nvSpPr>
        <dsp:cNvPr id="0" name=""/>
        <dsp:cNvSpPr/>
      </dsp:nvSpPr>
      <dsp:spPr>
        <a:xfrm>
          <a:off x="0" y="3044124"/>
          <a:ext cx="11316183" cy="11138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Luna Foundation Guard (LFG), a non-profit bought over $3 billion in Bitcoin</a:t>
          </a:r>
        </a:p>
      </dsp:txBody>
      <dsp:txXfrm>
        <a:off x="54373" y="3098497"/>
        <a:ext cx="11207437" cy="1005094"/>
      </dsp:txXfrm>
    </dsp:sp>
    <dsp:sp modelId="{9005EFEC-C0EA-4C4F-817A-A6D41320617F}">
      <dsp:nvSpPr>
        <dsp:cNvPr id="0" name=""/>
        <dsp:cNvSpPr/>
      </dsp:nvSpPr>
      <dsp:spPr>
        <a:xfrm>
          <a:off x="0" y="4157964"/>
          <a:ext cx="11316183" cy="463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9289"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dirty="0"/>
            <a:t>Bitcoin's value decreased because it was used to recover Terra</a:t>
          </a:r>
        </a:p>
      </dsp:txBody>
      <dsp:txXfrm>
        <a:off x="0" y="4157964"/>
        <a:ext cx="11316183" cy="463680"/>
      </dsp:txXfrm>
    </dsp:sp>
    <dsp:sp modelId="{A1269FDA-1842-5444-AA5D-C66E1A827E0C}">
      <dsp:nvSpPr>
        <dsp:cNvPr id="0" name=""/>
        <dsp:cNvSpPr/>
      </dsp:nvSpPr>
      <dsp:spPr>
        <a:xfrm>
          <a:off x="0" y="4621644"/>
          <a:ext cx="11316183" cy="11138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With bridges (interoperability) multiple tokens are interconnected</a:t>
          </a:r>
        </a:p>
      </dsp:txBody>
      <dsp:txXfrm>
        <a:off x="54373" y="4676017"/>
        <a:ext cx="11207437" cy="10050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02714E-5255-AC4D-9A77-099DE835BCF6}">
      <dsp:nvSpPr>
        <dsp:cNvPr id="0" name=""/>
        <dsp:cNvSpPr/>
      </dsp:nvSpPr>
      <dsp:spPr>
        <a:xfrm>
          <a:off x="0" y="514"/>
          <a:ext cx="86556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EDE613-1048-DC49-AC0F-22C64545F7F2}">
      <dsp:nvSpPr>
        <dsp:cNvPr id="0" name=""/>
        <dsp:cNvSpPr/>
      </dsp:nvSpPr>
      <dsp:spPr>
        <a:xfrm>
          <a:off x="0" y="514"/>
          <a:ext cx="8655627" cy="843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dirty="0"/>
            <a:t>The </a:t>
          </a:r>
          <a:r>
            <a:rPr lang="en-US" sz="3900" kern="1200"/>
            <a:t>Origin Story</a:t>
          </a:r>
          <a:endParaRPr lang="en-US" sz="3900" kern="1200" dirty="0"/>
        </a:p>
      </dsp:txBody>
      <dsp:txXfrm>
        <a:off x="0" y="514"/>
        <a:ext cx="8655627" cy="843101"/>
      </dsp:txXfrm>
    </dsp:sp>
    <dsp:sp modelId="{906EF8A1-2630-5A44-926C-6909C15D7871}">
      <dsp:nvSpPr>
        <dsp:cNvPr id="0" name=""/>
        <dsp:cNvSpPr/>
      </dsp:nvSpPr>
      <dsp:spPr>
        <a:xfrm>
          <a:off x="0" y="843616"/>
          <a:ext cx="86556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7E5C06-00A0-8A4D-A61B-729906B9D076}">
      <dsp:nvSpPr>
        <dsp:cNvPr id="0" name=""/>
        <dsp:cNvSpPr/>
      </dsp:nvSpPr>
      <dsp:spPr>
        <a:xfrm>
          <a:off x="0" y="843616"/>
          <a:ext cx="8655627" cy="843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dirty="0"/>
            <a:t>Tokens</a:t>
          </a:r>
        </a:p>
      </dsp:txBody>
      <dsp:txXfrm>
        <a:off x="0" y="843616"/>
        <a:ext cx="8655627" cy="843101"/>
      </dsp:txXfrm>
    </dsp:sp>
    <dsp:sp modelId="{39854DFC-6F54-DD44-B17C-80D48AFFE8BD}">
      <dsp:nvSpPr>
        <dsp:cNvPr id="0" name=""/>
        <dsp:cNvSpPr/>
      </dsp:nvSpPr>
      <dsp:spPr>
        <a:xfrm>
          <a:off x="0" y="1686718"/>
          <a:ext cx="86556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06B816-5275-6C45-B2B7-3261019902ED}">
      <dsp:nvSpPr>
        <dsp:cNvPr id="0" name=""/>
        <dsp:cNvSpPr/>
      </dsp:nvSpPr>
      <dsp:spPr>
        <a:xfrm>
          <a:off x="0" y="1686718"/>
          <a:ext cx="8655627" cy="843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dirty="0"/>
            <a:t>Wallets</a:t>
          </a:r>
        </a:p>
      </dsp:txBody>
      <dsp:txXfrm>
        <a:off x="0" y="1686718"/>
        <a:ext cx="8655627" cy="843101"/>
      </dsp:txXfrm>
    </dsp:sp>
    <dsp:sp modelId="{60BB9EAA-46CE-3649-95B3-0B9C92C715EB}">
      <dsp:nvSpPr>
        <dsp:cNvPr id="0" name=""/>
        <dsp:cNvSpPr/>
      </dsp:nvSpPr>
      <dsp:spPr>
        <a:xfrm>
          <a:off x="0" y="2529820"/>
          <a:ext cx="86556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F53A73-BC53-6840-9A1E-09CE33B5FE07}">
      <dsp:nvSpPr>
        <dsp:cNvPr id="0" name=""/>
        <dsp:cNvSpPr/>
      </dsp:nvSpPr>
      <dsp:spPr>
        <a:xfrm>
          <a:off x="0" y="2529820"/>
          <a:ext cx="8655627" cy="843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dirty="0" err="1"/>
            <a:t>DeFi</a:t>
          </a:r>
          <a:r>
            <a:rPr lang="en-US" sz="3900" kern="1200" dirty="0"/>
            <a:t> Products</a:t>
          </a:r>
        </a:p>
      </dsp:txBody>
      <dsp:txXfrm>
        <a:off x="0" y="2529820"/>
        <a:ext cx="8655627" cy="843101"/>
      </dsp:txXfrm>
    </dsp:sp>
    <dsp:sp modelId="{B3C2C607-4996-ED49-B643-A8C3712024DE}">
      <dsp:nvSpPr>
        <dsp:cNvPr id="0" name=""/>
        <dsp:cNvSpPr/>
      </dsp:nvSpPr>
      <dsp:spPr>
        <a:xfrm>
          <a:off x="0" y="3372922"/>
          <a:ext cx="86556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DBFCC1-2DC9-1E48-8987-C933C27D4D2A}">
      <dsp:nvSpPr>
        <dsp:cNvPr id="0" name=""/>
        <dsp:cNvSpPr/>
      </dsp:nvSpPr>
      <dsp:spPr>
        <a:xfrm>
          <a:off x="0" y="3372922"/>
          <a:ext cx="8655627" cy="843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b="0" kern="1200" dirty="0"/>
            <a:t>What Tokens are Securities?</a:t>
          </a:r>
        </a:p>
      </dsp:txBody>
      <dsp:txXfrm>
        <a:off x="0" y="3372922"/>
        <a:ext cx="8655627" cy="8431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F3EABA-6DE4-B64A-96A2-85B49BFCB42E}">
      <dsp:nvSpPr>
        <dsp:cNvPr id="0" name=""/>
        <dsp:cNvSpPr/>
      </dsp:nvSpPr>
      <dsp:spPr>
        <a:xfrm>
          <a:off x="0" y="699"/>
          <a:ext cx="11518088" cy="5276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Arial" panose="020B0604020202020204" pitchFamily="34" charset="0"/>
            <a:buNone/>
          </a:pPr>
          <a:r>
            <a:rPr lang="en-US" sz="2200" kern="1200" dirty="0"/>
            <a:t>In 2008, Satoshi Nakamoto published a whitepaper outlying the Bitcoin</a:t>
          </a:r>
          <a:endParaRPr lang="en-US" sz="2200" b="0" kern="1200" dirty="0"/>
        </a:p>
      </dsp:txBody>
      <dsp:txXfrm>
        <a:off x="25759" y="26458"/>
        <a:ext cx="11466570" cy="476152"/>
      </dsp:txXfrm>
    </dsp:sp>
    <dsp:sp modelId="{BAD9CB00-91A0-7D41-870D-CC0DA5A258D2}">
      <dsp:nvSpPr>
        <dsp:cNvPr id="0" name=""/>
        <dsp:cNvSpPr/>
      </dsp:nvSpPr>
      <dsp:spPr>
        <a:xfrm>
          <a:off x="0" y="528369"/>
          <a:ext cx="11518088"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5699"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dirty="0"/>
            <a:t>A Peer-to-Peer Electronic Cash System</a:t>
          </a:r>
        </a:p>
      </dsp:txBody>
      <dsp:txXfrm>
        <a:off x="0" y="528369"/>
        <a:ext cx="11518088" cy="364320"/>
      </dsp:txXfrm>
    </dsp:sp>
    <dsp:sp modelId="{7ACE3E85-4B42-6149-8A28-98EDD3EF1378}">
      <dsp:nvSpPr>
        <dsp:cNvPr id="0" name=""/>
        <dsp:cNvSpPr/>
      </dsp:nvSpPr>
      <dsp:spPr>
        <a:xfrm>
          <a:off x="0" y="892689"/>
          <a:ext cx="11518088" cy="5276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Arial" panose="020B0604020202020204" pitchFamily="34" charset="0"/>
            <a:buNone/>
          </a:pPr>
          <a:r>
            <a:rPr lang="en-US" sz="2200" b="0" kern="1200" dirty="0"/>
            <a:t>Bitcoin users should be able transact with strangers without using a central authority</a:t>
          </a:r>
          <a:endParaRPr lang="en-US" sz="2200" kern="1200" dirty="0"/>
        </a:p>
      </dsp:txBody>
      <dsp:txXfrm>
        <a:off x="25759" y="918448"/>
        <a:ext cx="11466570" cy="476152"/>
      </dsp:txXfrm>
    </dsp:sp>
    <dsp:sp modelId="{31FF1F24-8619-BA4C-B5A9-99BC88E8A14D}">
      <dsp:nvSpPr>
        <dsp:cNvPr id="0" name=""/>
        <dsp:cNvSpPr/>
      </dsp:nvSpPr>
      <dsp:spPr>
        <a:xfrm>
          <a:off x="0" y="1420359"/>
          <a:ext cx="11518088"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5699" tIns="27940" rIns="156464" bIns="27940" numCol="1" spcCol="1270" anchor="t" anchorCtr="0">
          <a:noAutofit/>
        </a:bodyPr>
        <a:lstStyle/>
        <a:p>
          <a:pPr marL="171450" lvl="1" indent="-171450" algn="l" defTabSz="755650">
            <a:lnSpc>
              <a:spcPct val="90000"/>
            </a:lnSpc>
            <a:spcBef>
              <a:spcPct val="0"/>
            </a:spcBef>
            <a:spcAft>
              <a:spcPct val="20000"/>
            </a:spcAft>
            <a:buFont typeface="Arial" panose="020B0604020202020204" pitchFamily="34" charset="0"/>
            <a:buChar char="•"/>
          </a:pPr>
          <a:r>
            <a:rPr lang="en-US" sz="1700" kern="1200" dirty="0">
              <a:effectLst/>
              <a:latin typeface="Calibri" panose="020F0502020204030204" pitchFamily="34" charset="0"/>
              <a:ea typeface="Calibri" panose="020F0502020204030204" pitchFamily="34" charset="0"/>
              <a:cs typeface="Times New Roman" panose="02020603050405020304" pitchFamily="18" charset="0"/>
            </a:rPr>
            <a:t>Permanent, private, valid, transparent, and decentralized</a:t>
          </a:r>
          <a:endParaRPr lang="en-US" sz="1700" kern="1200" dirty="0"/>
        </a:p>
      </dsp:txBody>
      <dsp:txXfrm>
        <a:off x="0" y="1420359"/>
        <a:ext cx="11518088" cy="364320"/>
      </dsp:txXfrm>
    </dsp:sp>
    <dsp:sp modelId="{5920FA57-4FC4-964C-AB01-D0AC6808E701}">
      <dsp:nvSpPr>
        <dsp:cNvPr id="0" name=""/>
        <dsp:cNvSpPr/>
      </dsp:nvSpPr>
      <dsp:spPr>
        <a:xfrm>
          <a:off x="0" y="1784679"/>
          <a:ext cx="11518088" cy="5276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Blockchain is the underlying technology behind Bitcoin</a:t>
          </a:r>
        </a:p>
      </dsp:txBody>
      <dsp:txXfrm>
        <a:off x="25759" y="1810438"/>
        <a:ext cx="11466570" cy="476152"/>
      </dsp:txXfrm>
    </dsp:sp>
    <dsp:sp modelId="{8EFA8C7A-36A7-F547-84DB-3CB10CC8F08A}">
      <dsp:nvSpPr>
        <dsp:cNvPr id="0" name=""/>
        <dsp:cNvSpPr/>
      </dsp:nvSpPr>
      <dsp:spPr>
        <a:xfrm>
          <a:off x="0" y="2375709"/>
          <a:ext cx="11518088" cy="5276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On January 3</a:t>
          </a:r>
          <a:r>
            <a:rPr lang="en-US" sz="2200" kern="1200" baseline="30000" dirty="0"/>
            <a:t>rd </a:t>
          </a:r>
          <a:r>
            <a:rPr lang="en-US" sz="2200" kern="1200" dirty="0"/>
            <a:t>2009 Bitcoin was launched, the </a:t>
          </a:r>
          <a:r>
            <a:rPr lang="en-US" sz="220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Genesis block </a:t>
          </a:r>
          <a:r>
            <a:rPr lang="en-US" sz="2200" kern="1200" dirty="0"/>
            <a:t>was mined</a:t>
          </a:r>
        </a:p>
      </dsp:txBody>
      <dsp:txXfrm>
        <a:off x="25759" y="2401468"/>
        <a:ext cx="11466570" cy="4761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1E9062-49B8-184E-99CB-F1AF60BA5B8C}">
      <dsp:nvSpPr>
        <dsp:cNvPr id="0" name=""/>
        <dsp:cNvSpPr/>
      </dsp:nvSpPr>
      <dsp:spPr>
        <a:xfrm>
          <a:off x="8186186" y="2563316"/>
          <a:ext cx="222120" cy="2475059"/>
        </a:xfrm>
        <a:custGeom>
          <a:avLst/>
          <a:gdLst/>
          <a:ahLst/>
          <a:cxnLst/>
          <a:rect l="0" t="0" r="0" b="0"/>
          <a:pathLst>
            <a:path>
              <a:moveTo>
                <a:pt x="0" y="0"/>
              </a:moveTo>
              <a:lnTo>
                <a:pt x="0" y="2475059"/>
              </a:lnTo>
              <a:lnTo>
                <a:pt x="222120" y="2475059"/>
              </a:lnTo>
            </a:path>
          </a:pathLst>
        </a:custGeom>
        <a:noFill/>
        <a:ln w="12700" cap="flat" cmpd="sng" algn="ctr">
          <a:solidFill>
            <a:schemeClr val="dk2">
              <a:shade val="8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EC4F7858-FCD5-2D43-ABDE-55ACA8650BD9}">
      <dsp:nvSpPr>
        <dsp:cNvPr id="0" name=""/>
        <dsp:cNvSpPr/>
      </dsp:nvSpPr>
      <dsp:spPr>
        <a:xfrm>
          <a:off x="7964065" y="2563316"/>
          <a:ext cx="222120" cy="2475059"/>
        </a:xfrm>
        <a:custGeom>
          <a:avLst/>
          <a:gdLst/>
          <a:ahLst/>
          <a:cxnLst/>
          <a:rect l="0" t="0" r="0" b="0"/>
          <a:pathLst>
            <a:path>
              <a:moveTo>
                <a:pt x="222120" y="0"/>
              </a:moveTo>
              <a:lnTo>
                <a:pt x="222120" y="2475059"/>
              </a:lnTo>
              <a:lnTo>
                <a:pt x="0" y="2475059"/>
              </a:lnTo>
            </a:path>
          </a:pathLst>
        </a:custGeom>
        <a:noFill/>
        <a:ln w="12700" cap="flat" cmpd="sng" algn="ctr">
          <a:solidFill>
            <a:schemeClr val="dk2">
              <a:shade val="8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53C1B410-8E61-644B-8152-F7BBC4ED1E56}">
      <dsp:nvSpPr>
        <dsp:cNvPr id="0" name=""/>
        <dsp:cNvSpPr/>
      </dsp:nvSpPr>
      <dsp:spPr>
        <a:xfrm>
          <a:off x="8186186" y="2563316"/>
          <a:ext cx="222120" cy="973100"/>
        </a:xfrm>
        <a:custGeom>
          <a:avLst/>
          <a:gdLst/>
          <a:ahLst/>
          <a:cxnLst/>
          <a:rect l="0" t="0" r="0" b="0"/>
          <a:pathLst>
            <a:path>
              <a:moveTo>
                <a:pt x="0" y="0"/>
              </a:moveTo>
              <a:lnTo>
                <a:pt x="0" y="973100"/>
              </a:lnTo>
              <a:lnTo>
                <a:pt x="222120" y="973100"/>
              </a:lnTo>
            </a:path>
          </a:pathLst>
        </a:custGeom>
        <a:noFill/>
        <a:ln w="12700" cap="flat" cmpd="sng" algn="ctr">
          <a:solidFill>
            <a:schemeClr val="dk2">
              <a:shade val="8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9B16C42E-5E05-F840-937A-50DBB07EB4B6}">
      <dsp:nvSpPr>
        <dsp:cNvPr id="0" name=""/>
        <dsp:cNvSpPr/>
      </dsp:nvSpPr>
      <dsp:spPr>
        <a:xfrm>
          <a:off x="7964065" y="2563316"/>
          <a:ext cx="222120" cy="973100"/>
        </a:xfrm>
        <a:custGeom>
          <a:avLst/>
          <a:gdLst/>
          <a:ahLst/>
          <a:cxnLst/>
          <a:rect l="0" t="0" r="0" b="0"/>
          <a:pathLst>
            <a:path>
              <a:moveTo>
                <a:pt x="222120" y="0"/>
              </a:moveTo>
              <a:lnTo>
                <a:pt x="222120" y="973100"/>
              </a:lnTo>
              <a:lnTo>
                <a:pt x="0" y="973100"/>
              </a:lnTo>
            </a:path>
          </a:pathLst>
        </a:custGeom>
        <a:noFill/>
        <a:ln w="12700" cap="flat" cmpd="sng" algn="ctr">
          <a:solidFill>
            <a:schemeClr val="dk2">
              <a:shade val="8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9033465A-781D-974A-A9B9-CD3DA2519678}">
      <dsp:nvSpPr>
        <dsp:cNvPr id="0" name=""/>
        <dsp:cNvSpPr/>
      </dsp:nvSpPr>
      <dsp:spPr>
        <a:xfrm>
          <a:off x="5626509" y="1061356"/>
          <a:ext cx="1501959" cy="973100"/>
        </a:xfrm>
        <a:custGeom>
          <a:avLst/>
          <a:gdLst/>
          <a:ahLst/>
          <a:cxnLst/>
          <a:rect l="0" t="0" r="0" b="0"/>
          <a:pathLst>
            <a:path>
              <a:moveTo>
                <a:pt x="0" y="0"/>
              </a:moveTo>
              <a:lnTo>
                <a:pt x="0" y="973100"/>
              </a:lnTo>
              <a:lnTo>
                <a:pt x="1501959" y="973100"/>
              </a:lnTo>
            </a:path>
          </a:pathLst>
        </a:custGeom>
        <a:noFill/>
        <a:ln w="12700" cap="flat" cmpd="sng" algn="ctr">
          <a:solidFill>
            <a:schemeClr val="dk2">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27D9F3A6-CC0B-2D4E-8753-B0523D47E999}">
      <dsp:nvSpPr>
        <dsp:cNvPr id="0" name=""/>
        <dsp:cNvSpPr/>
      </dsp:nvSpPr>
      <dsp:spPr>
        <a:xfrm>
          <a:off x="2844711" y="2563316"/>
          <a:ext cx="222120" cy="2475059"/>
        </a:xfrm>
        <a:custGeom>
          <a:avLst/>
          <a:gdLst/>
          <a:ahLst/>
          <a:cxnLst/>
          <a:rect l="0" t="0" r="0" b="0"/>
          <a:pathLst>
            <a:path>
              <a:moveTo>
                <a:pt x="222120" y="0"/>
              </a:moveTo>
              <a:lnTo>
                <a:pt x="222120" y="2475059"/>
              </a:lnTo>
              <a:lnTo>
                <a:pt x="0" y="2475059"/>
              </a:lnTo>
            </a:path>
          </a:pathLst>
        </a:custGeom>
        <a:noFill/>
        <a:ln w="12700" cap="flat" cmpd="sng" algn="ctr">
          <a:solidFill>
            <a:schemeClr val="dk2">
              <a:shade val="8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4263A096-2256-4B40-BEFC-D7FD6F7AB031}">
      <dsp:nvSpPr>
        <dsp:cNvPr id="0" name=""/>
        <dsp:cNvSpPr/>
      </dsp:nvSpPr>
      <dsp:spPr>
        <a:xfrm>
          <a:off x="3066832" y="2563316"/>
          <a:ext cx="222120" cy="973100"/>
        </a:xfrm>
        <a:custGeom>
          <a:avLst/>
          <a:gdLst/>
          <a:ahLst/>
          <a:cxnLst/>
          <a:rect l="0" t="0" r="0" b="0"/>
          <a:pathLst>
            <a:path>
              <a:moveTo>
                <a:pt x="0" y="0"/>
              </a:moveTo>
              <a:lnTo>
                <a:pt x="0" y="973100"/>
              </a:lnTo>
              <a:lnTo>
                <a:pt x="222120" y="973100"/>
              </a:lnTo>
            </a:path>
          </a:pathLst>
        </a:custGeom>
        <a:noFill/>
        <a:ln w="12700" cap="flat" cmpd="sng" algn="ctr">
          <a:solidFill>
            <a:schemeClr val="dk2">
              <a:shade val="8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80B2EEE1-953D-D347-A634-C6565018BCB5}">
      <dsp:nvSpPr>
        <dsp:cNvPr id="0" name=""/>
        <dsp:cNvSpPr/>
      </dsp:nvSpPr>
      <dsp:spPr>
        <a:xfrm>
          <a:off x="2844711" y="2563316"/>
          <a:ext cx="222120" cy="973100"/>
        </a:xfrm>
        <a:custGeom>
          <a:avLst/>
          <a:gdLst/>
          <a:ahLst/>
          <a:cxnLst/>
          <a:rect l="0" t="0" r="0" b="0"/>
          <a:pathLst>
            <a:path>
              <a:moveTo>
                <a:pt x="222120" y="0"/>
              </a:moveTo>
              <a:lnTo>
                <a:pt x="222120" y="973100"/>
              </a:lnTo>
              <a:lnTo>
                <a:pt x="0" y="973100"/>
              </a:lnTo>
            </a:path>
          </a:pathLst>
        </a:custGeom>
        <a:noFill/>
        <a:ln w="12700" cap="flat" cmpd="sng" algn="ctr">
          <a:solidFill>
            <a:schemeClr val="dk2">
              <a:shade val="8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E83F7D0A-0997-B945-B817-5DC3F141BD2C}">
      <dsp:nvSpPr>
        <dsp:cNvPr id="0" name=""/>
        <dsp:cNvSpPr/>
      </dsp:nvSpPr>
      <dsp:spPr>
        <a:xfrm>
          <a:off x="4124550" y="1061356"/>
          <a:ext cx="1501959" cy="973100"/>
        </a:xfrm>
        <a:custGeom>
          <a:avLst/>
          <a:gdLst/>
          <a:ahLst/>
          <a:cxnLst/>
          <a:rect l="0" t="0" r="0" b="0"/>
          <a:pathLst>
            <a:path>
              <a:moveTo>
                <a:pt x="1501959" y="0"/>
              </a:moveTo>
              <a:lnTo>
                <a:pt x="1501959" y="973100"/>
              </a:lnTo>
              <a:lnTo>
                <a:pt x="0" y="973100"/>
              </a:lnTo>
            </a:path>
          </a:pathLst>
        </a:custGeom>
        <a:noFill/>
        <a:ln w="12700" cap="flat" cmpd="sng" algn="ctr">
          <a:solidFill>
            <a:schemeClr val="dk2">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730310A4-5901-A046-97A2-CD7137E1644E}">
      <dsp:nvSpPr>
        <dsp:cNvPr id="0" name=""/>
        <dsp:cNvSpPr/>
      </dsp:nvSpPr>
      <dsp:spPr>
        <a:xfrm>
          <a:off x="4568791" y="3639"/>
          <a:ext cx="2115435" cy="1057717"/>
        </a:xfrm>
        <a:prstGeom prst="rect">
          <a:avLst/>
        </a:prstGeom>
        <a:solidFill>
          <a:schemeClr val="dk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Tokens</a:t>
          </a:r>
        </a:p>
      </dsp:txBody>
      <dsp:txXfrm>
        <a:off x="4568791" y="3639"/>
        <a:ext cx="2115435" cy="1057717"/>
      </dsp:txXfrm>
    </dsp:sp>
    <dsp:sp modelId="{B3E39C83-01D5-AB4D-B8D0-6684249B4CD4}">
      <dsp:nvSpPr>
        <dsp:cNvPr id="0" name=""/>
        <dsp:cNvSpPr/>
      </dsp:nvSpPr>
      <dsp:spPr>
        <a:xfrm>
          <a:off x="2009114" y="1505598"/>
          <a:ext cx="2115435" cy="1057717"/>
        </a:xfrm>
        <a:prstGeom prst="rect">
          <a:avLst/>
        </a:prstGeom>
        <a:solidFill>
          <a:schemeClr val="dk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FT (Fungible Tokens)</a:t>
          </a:r>
        </a:p>
      </dsp:txBody>
      <dsp:txXfrm>
        <a:off x="2009114" y="1505598"/>
        <a:ext cx="2115435" cy="1057717"/>
      </dsp:txXfrm>
    </dsp:sp>
    <dsp:sp modelId="{FFE53249-0FE5-0A47-8799-29788340A467}">
      <dsp:nvSpPr>
        <dsp:cNvPr id="0" name=""/>
        <dsp:cNvSpPr/>
      </dsp:nvSpPr>
      <dsp:spPr>
        <a:xfrm>
          <a:off x="729275" y="3007557"/>
          <a:ext cx="2115435" cy="1057717"/>
        </a:xfrm>
        <a:prstGeom prst="rect">
          <a:avLst/>
        </a:prstGeom>
        <a:solidFill>
          <a:schemeClr val="dk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Cryptocurrencies</a:t>
          </a:r>
        </a:p>
      </dsp:txBody>
      <dsp:txXfrm>
        <a:off x="729275" y="3007557"/>
        <a:ext cx="2115435" cy="1057717"/>
      </dsp:txXfrm>
    </dsp:sp>
    <dsp:sp modelId="{11EFC7CF-616B-A349-8442-837E4EBBD2E5}">
      <dsp:nvSpPr>
        <dsp:cNvPr id="0" name=""/>
        <dsp:cNvSpPr/>
      </dsp:nvSpPr>
      <dsp:spPr>
        <a:xfrm>
          <a:off x="3288953" y="3007557"/>
          <a:ext cx="2115435" cy="1057717"/>
        </a:xfrm>
        <a:prstGeom prst="rect">
          <a:avLst/>
        </a:prstGeom>
        <a:solidFill>
          <a:schemeClr val="dk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err="1"/>
            <a:t>Stablecoins</a:t>
          </a:r>
          <a:endParaRPr lang="en-US" sz="2300" kern="1200" dirty="0"/>
        </a:p>
      </dsp:txBody>
      <dsp:txXfrm>
        <a:off x="3288953" y="3007557"/>
        <a:ext cx="2115435" cy="1057717"/>
      </dsp:txXfrm>
    </dsp:sp>
    <dsp:sp modelId="{7B88E5E3-09AB-EC4C-81AF-F2BA0B25B75C}">
      <dsp:nvSpPr>
        <dsp:cNvPr id="0" name=""/>
        <dsp:cNvSpPr/>
      </dsp:nvSpPr>
      <dsp:spPr>
        <a:xfrm>
          <a:off x="729275" y="4509517"/>
          <a:ext cx="2115435" cy="1057717"/>
        </a:xfrm>
        <a:prstGeom prst="rect">
          <a:avLst/>
        </a:prstGeom>
        <a:solidFill>
          <a:schemeClr val="dk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CBDC</a:t>
          </a:r>
        </a:p>
      </dsp:txBody>
      <dsp:txXfrm>
        <a:off x="729275" y="4509517"/>
        <a:ext cx="2115435" cy="1057717"/>
      </dsp:txXfrm>
    </dsp:sp>
    <dsp:sp modelId="{306ACC1F-D7CE-1841-8099-B187D197D01F}">
      <dsp:nvSpPr>
        <dsp:cNvPr id="0" name=""/>
        <dsp:cNvSpPr/>
      </dsp:nvSpPr>
      <dsp:spPr>
        <a:xfrm>
          <a:off x="7128468" y="1505598"/>
          <a:ext cx="2115435" cy="1057717"/>
        </a:xfrm>
        <a:prstGeom prst="rect">
          <a:avLst/>
        </a:prstGeom>
        <a:solidFill>
          <a:schemeClr val="dk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NFT (Non-Fungible Tokens)</a:t>
          </a:r>
        </a:p>
      </dsp:txBody>
      <dsp:txXfrm>
        <a:off x="7128468" y="1505598"/>
        <a:ext cx="2115435" cy="1057717"/>
      </dsp:txXfrm>
    </dsp:sp>
    <dsp:sp modelId="{56CE6E11-9AA0-1949-B38A-34596CA55032}">
      <dsp:nvSpPr>
        <dsp:cNvPr id="0" name=""/>
        <dsp:cNvSpPr/>
      </dsp:nvSpPr>
      <dsp:spPr>
        <a:xfrm>
          <a:off x="5848630" y="3007557"/>
          <a:ext cx="2115435" cy="1057717"/>
        </a:xfrm>
        <a:prstGeom prst="rect">
          <a:avLst/>
        </a:prstGeom>
        <a:solidFill>
          <a:schemeClr val="dk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Metaverse &amp; Gaming</a:t>
          </a:r>
        </a:p>
      </dsp:txBody>
      <dsp:txXfrm>
        <a:off x="5848630" y="3007557"/>
        <a:ext cx="2115435" cy="1057717"/>
      </dsp:txXfrm>
    </dsp:sp>
    <dsp:sp modelId="{286FC81E-A612-0742-A9AD-C3372216243C}">
      <dsp:nvSpPr>
        <dsp:cNvPr id="0" name=""/>
        <dsp:cNvSpPr/>
      </dsp:nvSpPr>
      <dsp:spPr>
        <a:xfrm>
          <a:off x="8408307" y="3007557"/>
          <a:ext cx="2115435" cy="1057717"/>
        </a:xfrm>
        <a:prstGeom prst="rect">
          <a:avLst/>
        </a:prstGeom>
        <a:solidFill>
          <a:schemeClr val="dk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Art Ownership (i.e. Art)</a:t>
          </a:r>
        </a:p>
      </dsp:txBody>
      <dsp:txXfrm>
        <a:off x="8408307" y="3007557"/>
        <a:ext cx="2115435" cy="1057717"/>
      </dsp:txXfrm>
    </dsp:sp>
    <dsp:sp modelId="{891FC444-52D5-FB43-8D06-65DFF6B0ECDD}">
      <dsp:nvSpPr>
        <dsp:cNvPr id="0" name=""/>
        <dsp:cNvSpPr/>
      </dsp:nvSpPr>
      <dsp:spPr>
        <a:xfrm>
          <a:off x="5848630" y="4509517"/>
          <a:ext cx="2115435" cy="1057717"/>
        </a:xfrm>
        <a:prstGeom prst="rect">
          <a:avLst/>
        </a:prstGeom>
        <a:solidFill>
          <a:schemeClr val="dk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Financial Ownership (i.e. Real Estate)</a:t>
          </a:r>
        </a:p>
      </dsp:txBody>
      <dsp:txXfrm>
        <a:off x="5848630" y="4509517"/>
        <a:ext cx="2115435" cy="1057717"/>
      </dsp:txXfrm>
    </dsp:sp>
    <dsp:sp modelId="{C4DB1C4A-3C6E-F04E-A67F-2E0B18F13ED5}">
      <dsp:nvSpPr>
        <dsp:cNvPr id="0" name=""/>
        <dsp:cNvSpPr/>
      </dsp:nvSpPr>
      <dsp:spPr>
        <a:xfrm>
          <a:off x="8408307" y="4509517"/>
          <a:ext cx="2115435" cy="1057717"/>
        </a:xfrm>
        <a:prstGeom prst="rect">
          <a:avLst/>
        </a:prstGeom>
        <a:solidFill>
          <a:schemeClr val="dk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Decentralized Identity</a:t>
          </a:r>
        </a:p>
      </dsp:txBody>
      <dsp:txXfrm>
        <a:off x="8408307" y="4509517"/>
        <a:ext cx="2115435" cy="105771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CA8305-0336-6D42-B7F2-5839D86D2D5C}">
      <dsp:nvSpPr>
        <dsp:cNvPr id="0" name=""/>
        <dsp:cNvSpPr/>
      </dsp:nvSpPr>
      <dsp:spPr>
        <a:xfrm>
          <a:off x="0" y="51263"/>
          <a:ext cx="6187313" cy="834228"/>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They must be the same value as their peg</a:t>
          </a:r>
        </a:p>
      </dsp:txBody>
      <dsp:txXfrm>
        <a:off x="40724" y="91987"/>
        <a:ext cx="6105865" cy="752780"/>
      </dsp:txXfrm>
    </dsp:sp>
    <dsp:sp modelId="{708628B7-8691-9343-96CB-2F29D8B0F74B}">
      <dsp:nvSpPr>
        <dsp:cNvPr id="0" name=""/>
        <dsp:cNvSpPr/>
      </dsp:nvSpPr>
      <dsp:spPr>
        <a:xfrm>
          <a:off x="0" y="885492"/>
          <a:ext cx="6187313"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47"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USDC is pegged to US Dollar, so </a:t>
          </a:r>
          <a:r>
            <a:rPr lang="en-US" sz="1600" b="1" kern="1200" dirty="0"/>
            <a:t>1 USDC = 1 US Dollar</a:t>
          </a:r>
        </a:p>
      </dsp:txBody>
      <dsp:txXfrm>
        <a:off x="0" y="885492"/>
        <a:ext cx="6187313" cy="347760"/>
      </dsp:txXfrm>
    </dsp:sp>
    <dsp:sp modelId="{266CE5B4-9686-DA4C-9355-637242916197}">
      <dsp:nvSpPr>
        <dsp:cNvPr id="0" name=""/>
        <dsp:cNvSpPr/>
      </dsp:nvSpPr>
      <dsp:spPr>
        <a:xfrm>
          <a:off x="0" y="1233252"/>
          <a:ext cx="6187313" cy="834228"/>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Collateralized </a:t>
          </a:r>
          <a:r>
            <a:rPr lang="en-US" sz="2100" kern="1200" dirty="0" err="1"/>
            <a:t>stablecoins</a:t>
          </a:r>
          <a:r>
            <a:rPr lang="en-US" sz="2100" kern="1200" dirty="0"/>
            <a:t> are backed by another asset (i.e. USDC, PTR, DAI)</a:t>
          </a:r>
        </a:p>
      </dsp:txBody>
      <dsp:txXfrm>
        <a:off x="40724" y="1273976"/>
        <a:ext cx="6105865" cy="752780"/>
      </dsp:txXfrm>
    </dsp:sp>
    <dsp:sp modelId="{9369D242-4D31-5247-90CE-1DA7CFA953B4}">
      <dsp:nvSpPr>
        <dsp:cNvPr id="0" name=""/>
        <dsp:cNvSpPr/>
      </dsp:nvSpPr>
      <dsp:spPr>
        <a:xfrm>
          <a:off x="0" y="2127960"/>
          <a:ext cx="6187313" cy="834228"/>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Algorithmic </a:t>
          </a:r>
          <a:r>
            <a:rPr lang="en-US" sz="2100" kern="1200" dirty="0" err="1"/>
            <a:t>stablecoins</a:t>
          </a:r>
          <a:r>
            <a:rPr lang="en-US" sz="2100" kern="1200" dirty="0"/>
            <a:t> are based on algorithms (i.e. FEI, AMPL, Terra UST)</a:t>
          </a:r>
        </a:p>
      </dsp:txBody>
      <dsp:txXfrm>
        <a:off x="40724" y="2168684"/>
        <a:ext cx="6105865" cy="752780"/>
      </dsp:txXfrm>
    </dsp:sp>
    <dsp:sp modelId="{ABAF73FC-6C29-7040-ACF6-F216AA47257A}">
      <dsp:nvSpPr>
        <dsp:cNvPr id="0" name=""/>
        <dsp:cNvSpPr/>
      </dsp:nvSpPr>
      <dsp:spPr>
        <a:xfrm>
          <a:off x="0" y="3022668"/>
          <a:ext cx="6187313" cy="834228"/>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Different algorithmic types of </a:t>
          </a:r>
          <a:r>
            <a:rPr lang="en-US" sz="2100" kern="1200" dirty="0" err="1"/>
            <a:t>stablecoins</a:t>
          </a:r>
          <a:r>
            <a:rPr lang="en-US" sz="2100" kern="1200" dirty="0"/>
            <a:t> are rebase, seigniorage and fractional</a:t>
          </a:r>
        </a:p>
      </dsp:txBody>
      <dsp:txXfrm>
        <a:off x="40724" y="3063392"/>
        <a:ext cx="6105865" cy="752780"/>
      </dsp:txXfrm>
    </dsp:sp>
    <dsp:sp modelId="{C8BE1190-8F82-BE4A-BF33-C75C188840C6}">
      <dsp:nvSpPr>
        <dsp:cNvPr id="0" name=""/>
        <dsp:cNvSpPr/>
      </dsp:nvSpPr>
      <dsp:spPr>
        <a:xfrm>
          <a:off x="0" y="3856897"/>
          <a:ext cx="6187313" cy="173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447"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dirty="0"/>
            <a:t>Rebase</a:t>
          </a:r>
          <a:r>
            <a:rPr lang="en-US" sz="1600" kern="1200" dirty="0"/>
            <a:t> (elastic) tokens automatically adjust supply levels to maintain the constant value by either minting or burning (i.e. APML)</a:t>
          </a:r>
        </a:p>
        <a:p>
          <a:pPr marL="171450" lvl="1" indent="-171450" algn="l" defTabSz="711200">
            <a:lnSpc>
              <a:spcPct val="90000"/>
            </a:lnSpc>
            <a:spcBef>
              <a:spcPct val="0"/>
            </a:spcBef>
            <a:spcAft>
              <a:spcPct val="20000"/>
            </a:spcAft>
            <a:buChar char="•"/>
          </a:pPr>
          <a:r>
            <a:rPr lang="en-US" sz="1600" b="1" kern="1200" dirty="0"/>
            <a:t>Seigniorage</a:t>
          </a:r>
          <a:r>
            <a:rPr lang="en-US" sz="1600" kern="1200" dirty="0"/>
            <a:t> uses a multi-token model, one token is pegged and the other functions as an incentive for participants to maintain the stable pegged token via burning or minting (i.e. Terra and Luna)</a:t>
          </a:r>
        </a:p>
        <a:p>
          <a:pPr marL="171450" lvl="1" indent="-171450" algn="l" defTabSz="711200">
            <a:lnSpc>
              <a:spcPct val="90000"/>
            </a:lnSpc>
            <a:spcBef>
              <a:spcPct val="0"/>
            </a:spcBef>
            <a:spcAft>
              <a:spcPct val="20000"/>
            </a:spcAft>
            <a:buChar char="•"/>
          </a:pPr>
          <a:r>
            <a:rPr lang="en-US" sz="1600" b="1" kern="1200" dirty="0"/>
            <a:t>Fractional</a:t>
          </a:r>
          <a:r>
            <a:rPr lang="en-US" sz="1600" kern="1200" dirty="0"/>
            <a:t> is a mix between seigniorage and collateralized </a:t>
          </a:r>
          <a:r>
            <a:rPr lang="en-US" sz="1600" kern="1200" dirty="0" err="1"/>
            <a:t>stablecoins</a:t>
          </a:r>
          <a:r>
            <a:rPr lang="en-US" sz="1600" kern="1200" dirty="0"/>
            <a:t> (i.e. FRAX, Iron Finance)</a:t>
          </a:r>
        </a:p>
      </dsp:txBody>
      <dsp:txXfrm>
        <a:off x="0" y="3856897"/>
        <a:ext cx="6187313" cy="17388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9BEC0F-2B67-A648-A7D9-42F6D93CCDBD}">
      <dsp:nvSpPr>
        <dsp:cNvPr id="0" name=""/>
        <dsp:cNvSpPr/>
      </dsp:nvSpPr>
      <dsp:spPr>
        <a:xfrm>
          <a:off x="0" y="30008"/>
          <a:ext cx="5411302" cy="697393"/>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Font typeface="Arial" panose="020B0604020202020204" pitchFamily="34" charset="0"/>
            <a:buNone/>
          </a:pPr>
          <a:r>
            <a:rPr lang="en-US" sz="1700" kern="1200" dirty="0"/>
            <a:t>Need to 📈 supply (mint) of UST Tokens</a:t>
          </a:r>
        </a:p>
      </dsp:txBody>
      <dsp:txXfrm>
        <a:off x="34044" y="64052"/>
        <a:ext cx="5343214" cy="629305"/>
      </dsp:txXfrm>
    </dsp:sp>
    <dsp:sp modelId="{A902E61C-95BD-0040-A76B-AE0DDAC28C35}">
      <dsp:nvSpPr>
        <dsp:cNvPr id="0" name=""/>
        <dsp:cNvSpPr/>
      </dsp:nvSpPr>
      <dsp:spPr>
        <a:xfrm>
          <a:off x="0" y="776361"/>
          <a:ext cx="5411302" cy="697393"/>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dirty="0"/>
            <a:t>How does the supply 📈? </a:t>
          </a:r>
          <a:r>
            <a:rPr lang="en-US" sz="1700" kern="1200" dirty="0"/>
            <a:t>Luna holder arbitrages by trading 1 Luna for 1 UST, making $0.05 in profits</a:t>
          </a:r>
        </a:p>
      </dsp:txBody>
      <dsp:txXfrm>
        <a:off x="34044" y="810405"/>
        <a:ext cx="5343214" cy="629305"/>
      </dsp:txXfrm>
    </dsp:sp>
    <dsp:sp modelId="{E0BF42AB-34AA-8B47-ABA5-EDFCB69273E3}">
      <dsp:nvSpPr>
        <dsp:cNvPr id="0" name=""/>
        <dsp:cNvSpPr/>
      </dsp:nvSpPr>
      <dsp:spPr>
        <a:xfrm>
          <a:off x="0" y="1522714"/>
          <a:ext cx="5411302" cy="697393"/>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Luna is burned and UST is minted</a:t>
          </a:r>
          <a:endParaRPr lang="en-US" sz="1700" kern="1200" dirty="0"/>
        </a:p>
      </dsp:txBody>
      <dsp:txXfrm>
        <a:off x="34044" y="1556758"/>
        <a:ext cx="5343214" cy="629305"/>
      </dsp:txXfrm>
    </dsp:sp>
    <dsp:sp modelId="{05FD9CFD-6B14-3B4E-B9AE-4704D96AA03B}">
      <dsp:nvSpPr>
        <dsp:cNvPr id="0" name=""/>
        <dsp:cNvSpPr/>
      </dsp:nvSpPr>
      <dsp:spPr>
        <a:xfrm>
          <a:off x="0" y="2220107"/>
          <a:ext cx="5411302" cy="281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809"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dirty="0"/>
            <a:t>📈 the supply of UST and 📉 supply of Luna</a:t>
          </a:r>
        </a:p>
      </dsp:txBody>
      <dsp:txXfrm>
        <a:off x="0" y="2220107"/>
        <a:ext cx="5411302" cy="281520"/>
      </dsp:txXfrm>
    </dsp:sp>
    <dsp:sp modelId="{698449E4-801D-7542-95D6-EFC8CEDFFC52}">
      <dsp:nvSpPr>
        <dsp:cNvPr id="0" name=""/>
        <dsp:cNvSpPr/>
      </dsp:nvSpPr>
      <dsp:spPr>
        <a:xfrm>
          <a:off x="0" y="2501627"/>
          <a:ext cx="5411302" cy="697393"/>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UST’s 📈 supply brings the price down to $1.00</a:t>
          </a:r>
        </a:p>
      </dsp:txBody>
      <dsp:txXfrm>
        <a:off x="34044" y="2535671"/>
        <a:ext cx="5343214" cy="62930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68242C-061C-EB45-B770-A51B7C12CC34}">
      <dsp:nvSpPr>
        <dsp:cNvPr id="0" name=""/>
        <dsp:cNvSpPr/>
      </dsp:nvSpPr>
      <dsp:spPr>
        <a:xfrm>
          <a:off x="0" y="11363"/>
          <a:ext cx="5073215" cy="697393"/>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Font typeface="Arial" panose="020B0604020202020204" pitchFamily="34" charset="0"/>
            <a:buNone/>
          </a:pPr>
          <a:r>
            <a:rPr lang="en-US" sz="1700" kern="1200" dirty="0"/>
            <a:t>Need to 📉 supply (burn) of UST Tokens</a:t>
          </a:r>
        </a:p>
      </dsp:txBody>
      <dsp:txXfrm>
        <a:off x="34044" y="45407"/>
        <a:ext cx="5005127" cy="629305"/>
      </dsp:txXfrm>
    </dsp:sp>
    <dsp:sp modelId="{A524C98B-3B02-6449-9F7C-02F167630D26}">
      <dsp:nvSpPr>
        <dsp:cNvPr id="0" name=""/>
        <dsp:cNvSpPr/>
      </dsp:nvSpPr>
      <dsp:spPr>
        <a:xfrm>
          <a:off x="0" y="757716"/>
          <a:ext cx="5073215" cy="697393"/>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dirty="0"/>
            <a:t>How does the supply </a:t>
          </a:r>
          <a:r>
            <a:rPr lang="en-US" sz="1700" kern="1200" dirty="0"/>
            <a:t>📉 </a:t>
          </a:r>
          <a:r>
            <a:rPr lang="en-US" sz="1700" b="1" kern="1200" dirty="0"/>
            <a:t>? </a:t>
          </a:r>
          <a:r>
            <a:rPr lang="en-US" sz="1700" kern="1200" dirty="0"/>
            <a:t>UST holder arbitrages by trading 1 UST for 1 Luna, making $0.05 in profits</a:t>
          </a:r>
        </a:p>
      </dsp:txBody>
      <dsp:txXfrm>
        <a:off x="34044" y="791760"/>
        <a:ext cx="5005127" cy="629305"/>
      </dsp:txXfrm>
    </dsp:sp>
    <dsp:sp modelId="{CD050510-0B23-AF4B-85C8-3565501ED457}">
      <dsp:nvSpPr>
        <dsp:cNvPr id="0" name=""/>
        <dsp:cNvSpPr/>
      </dsp:nvSpPr>
      <dsp:spPr>
        <a:xfrm>
          <a:off x="0" y="1504070"/>
          <a:ext cx="5073215" cy="697393"/>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Luna is minted and UST is burned</a:t>
          </a:r>
        </a:p>
      </dsp:txBody>
      <dsp:txXfrm>
        <a:off x="34044" y="1538114"/>
        <a:ext cx="5005127" cy="629305"/>
      </dsp:txXfrm>
    </dsp:sp>
    <dsp:sp modelId="{57A4C896-9CE4-CE4F-BA12-1F21E9DD02DC}">
      <dsp:nvSpPr>
        <dsp:cNvPr id="0" name=""/>
        <dsp:cNvSpPr/>
      </dsp:nvSpPr>
      <dsp:spPr>
        <a:xfrm>
          <a:off x="0" y="2201463"/>
          <a:ext cx="5073215" cy="281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075"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dirty="0"/>
            <a:t>📉 the supply of UST and 📈 supply of Luna</a:t>
          </a:r>
        </a:p>
      </dsp:txBody>
      <dsp:txXfrm>
        <a:off x="0" y="2201463"/>
        <a:ext cx="5073215" cy="281520"/>
      </dsp:txXfrm>
    </dsp:sp>
    <dsp:sp modelId="{851AD621-0F74-5C4A-8370-810624277C23}">
      <dsp:nvSpPr>
        <dsp:cNvPr id="0" name=""/>
        <dsp:cNvSpPr/>
      </dsp:nvSpPr>
      <dsp:spPr>
        <a:xfrm>
          <a:off x="0" y="2482983"/>
          <a:ext cx="5073215" cy="697393"/>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UST’s 📉 supply brings the price up to $1.00</a:t>
          </a:r>
        </a:p>
      </dsp:txBody>
      <dsp:txXfrm>
        <a:off x="34044" y="2517027"/>
        <a:ext cx="5005127" cy="62930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34B522-E8A0-4C64-8830-1CBFF8C389B4}">
      <dsp:nvSpPr>
        <dsp:cNvPr id="0" name=""/>
        <dsp:cNvSpPr/>
      </dsp:nvSpPr>
      <dsp:spPr>
        <a:xfrm>
          <a:off x="430022" y="207040"/>
          <a:ext cx="702421" cy="7024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F0FA49-0387-4385-97A4-0CB07E6CC86F}">
      <dsp:nvSpPr>
        <dsp:cNvPr id="0" name=""/>
        <dsp:cNvSpPr/>
      </dsp:nvSpPr>
      <dsp:spPr>
        <a:xfrm>
          <a:off x="765" y="1250139"/>
          <a:ext cx="1560937" cy="12280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Digital asset based on a blockchain network</a:t>
          </a:r>
        </a:p>
      </dsp:txBody>
      <dsp:txXfrm>
        <a:off x="765" y="1250139"/>
        <a:ext cx="1560937" cy="1228018"/>
      </dsp:txXfrm>
    </dsp:sp>
    <dsp:sp modelId="{C2FA84F0-4984-444C-ADC1-55D203BDB7D9}">
      <dsp:nvSpPr>
        <dsp:cNvPr id="0" name=""/>
        <dsp:cNvSpPr/>
      </dsp:nvSpPr>
      <dsp:spPr>
        <a:xfrm>
          <a:off x="2264124" y="207040"/>
          <a:ext cx="702421" cy="7024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A4363D-CD45-48CD-BD37-B087CC5AA898}">
      <dsp:nvSpPr>
        <dsp:cNvPr id="0" name=""/>
        <dsp:cNvSpPr/>
      </dsp:nvSpPr>
      <dsp:spPr>
        <a:xfrm>
          <a:off x="1834866" y="1250139"/>
          <a:ext cx="1560937" cy="12280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Most of them are distributed across several computers and do not require centralized control</a:t>
          </a:r>
        </a:p>
      </dsp:txBody>
      <dsp:txXfrm>
        <a:off x="1834866" y="1250139"/>
        <a:ext cx="1560937" cy="1228018"/>
      </dsp:txXfrm>
    </dsp:sp>
    <dsp:sp modelId="{32B115A9-DC9F-4F25-8DAA-6370C233532F}">
      <dsp:nvSpPr>
        <dsp:cNvPr id="0" name=""/>
        <dsp:cNvSpPr/>
      </dsp:nvSpPr>
      <dsp:spPr>
        <a:xfrm>
          <a:off x="4098226" y="207040"/>
          <a:ext cx="702421" cy="7024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838592-E0D9-4E46-862E-F5C35C0E9DF6}">
      <dsp:nvSpPr>
        <dsp:cNvPr id="0" name=""/>
        <dsp:cNvSpPr/>
      </dsp:nvSpPr>
      <dsp:spPr>
        <a:xfrm>
          <a:off x="3668968" y="1250139"/>
          <a:ext cx="1560937" cy="12280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Secured using cryptography</a:t>
          </a:r>
        </a:p>
      </dsp:txBody>
      <dsp:txXfrm>
        <a:off x="3668968" y="1250139"/>
        <a:ext cx="1560937" cy="1228018"/>
      </dsp:txXfrm>
    </dsp:sp>
    <dsp:sp modelId="{0AE944F7-3A8F-41D5-A3CE-51520538AAA2}">
      <dsp:nvSpPr>
        <dsp:cNvPr id="0" name=""/>
        <dsp:cNvSpPr/>
      </dsp:nvSpPr>
      <dsp:spPr>
        <a:xfrm>
          <a:off x="1347073" y="2868392"/>
          <a:ext cx="702421" cy="70242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37DE84-E14D-4DFF-B9DB-83F874EA4038}">
      <dsp:nvSpPr>
        <dsp:cNvPr id="0" name=""/>
        <dsp:cNvSpPr/>
      </dsp:nvSpPr>
      <dsp:spPr>
        <a:xfrm>
          <a:off x="917815" y="3911491"/>
          <a:ext cx="1560937" cy="12280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Include Ethereum, Bitcoin, </a:t>
          </a:r>
          <a:r>
            <a:rPr lang="en-US" sz="1800" kern="1200" dirty="0" err="1"/>
            <a:t>Dodgecoin</a:t>
          </a:r>
          <a:r>
            <a:rPr lang="en-US" sz="1800" kern="1200" dirty="0"/>
            <a:t>, </a:t>
          </a:r>
          <a:r>
            <a:rPr lang="en-US" sz="1800" kern="1200" dirty="0" err="1"/>
            <a:t>Cardano</a:t>
          </a:r>
          <a:r>
            <a:rPr lang="en-US" sz="1800" kern="1200" dirty="0"/>
            <a:t>, Solana, etc. </a:t>
          </a:r>
        </a:p>
      </dsp:txBody>
      <dsp:txXfrm>
        <a:off x="917815" y="3911491"/>
        <a:ext cx="1560937" cy="1228018"/>
      </dsp:txXfrm>
    </dsp:sp>
    <dsp:sp modelId="{29CFCAA7-214F-48D0-857B-48549DBFB38C}">
      <dsp:nvSpPr>
        <dsp:cNvPr id="0" name=""/>
        <dsp:cNvSpPr/>
      </dsp:nvSpPr>
      <dsp:spPr>
        <a:xfrm>
          <a:off x="3181175" y="2868392"/>
          <a:ext cx="702421" cy="70242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B0BC8D-41F5-4012-8F8A-8257815C8D88}">
      <dsp:nvSpPr>
        <dsp:cNvPr id="0" name=""/>
        <dsp:cNvSpPr/>
      </dsp:nvSpPr>
      <dsp:spPr>
        <a:xfrm>
          <a:off x="2751917" y="3911491"/>
          <a:ext cx="1560937" cy="12280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Key pairs that prove ownership of the cryptocurrency on the network, like a receipt</a:t>
          </a:r>
        </a:p>
      </dsp:txBody>
      <dsp:txXfrm>
        <a:off x="2751917" y="3911491"/>
        <a:ext cx="1560937" cy="122801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983EFE-61F6-224B-9C96-6A65EF09C4FF}">
      <dsp:nvSpPr>
        <dsp:cNvPr id="0" name=""/>
        <dsp:cNvSpPr/>
      </dsp:nvSpPr>
      <dsp:spPr>
        <a:xfrm>
          <a:off x="0" y="80778"/>
          <a:ext cx="10694479" cy="635602"/>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Wallets handle the full lifecycle of a transaction</a:t>
          </a:r>
        </a:p>
      </dsp:txBody>
      <dsp:txXfrm>
        <a:off x="31028" y="111806"/>
        <a:ext cx="10632423" cy="573546"/>
      </dsp:txXfrm>
    </dsp:sp>
    <dsp:sp modelId="{B856470A-4913-2146-A59C-4C44726AB726}">
      <dsp:nvSpPr>
        <dsp:cNvPr id="0" name=""/>
        <dsp:cNvSpPr/>
      </dsp:nvSpPr>
      <dsp:spPr>
        <a:xfrm>
          <a:off x="0" y="716381"/>
          <a:ext cx="10694479"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9550"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dirty="0"/>
            <a:t>Build the transaction</a:t>
          </a:r>
        </a:p>
        <a:p>
          <a:pPr marL="114300" lvl="1" indent="-114300" algn="l" defTabSz="533400">
            <a:lnSpc>
              <a:spcPct val="90000"/>
            </a:lnSpc>
            <a:spcBef>
              <a:spcPct val="0"/>
            </a:spcBef>
            <a:spcAft>
              <a:spcPct val="20000"/>
            </a:spcAft>
            <a:buChar char="•"/>
          </a:pPr>
          <a:r>
            <a:rPr lang="en-US" sz="1200" kern="1200" dirty="0"/>
            <a:t>Sign the transaction</a:t>
          </a:r>
        </a:p>
        <a:p>
          <a:pPr marL="114300" lvl="1" indent="-114300" algn="l" defTabSz="533400">
            <a:lnSpc>
              <a:spcPct val="90000"/>
            </a:lnSpc>
            <a:spcBef>
              <a:spcPct val="0"/>
            </a:spcBef>
            <a:spcAft>
              <a:spcPct val="20000"/>
            </a:spcAft>
            <a:buChar char="•"/>
          </a:pPr>
          <a:r>
            <a:rPr lang="en-US" sz="1200" kern="1200" dirty="0"/>
            <a:t>Broadcast the transaction to the network</a:t>
          </a:r>
        </a:p>
      </dsp:txBody>
      <dsp:txXfrm>
        <a:off x="0" y="716381"/>
        <a:ext cx="10694479" cy="629280"/>
      </dsp:txXfrm>
    </dsp:sp>
    <dsp:sp modelId="{11855DD2-59D0-6440-A8B8-0B8B0C02828A}">
      <dsp:nvSpPr>
        <dsp:cNvPr id="0" name=""/>
        <dsp:cNvSpPr/>
      </dsp:nvSpPr>
      <dsp:spPr>
        <a:xfrm>
          <a:off x="0" y="1345661"/>
          <a:ext cx="10694479" cy="635602"/>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Most blockchain (Ethereum and Bitcoin) wallets are HD Wallets </a:t>
          </a:r>
        </a:p>
      </dsp:txBody>
      <dsp:txXfrm>
        <a:off x="31028" y="1376689"/>
        <a:ext cx="10632423" cy="573546"/>
      </dsp:txXfrm>
    </dsp:sp>
    <dsp:sp modelId="{239EB1E9-B2AF-2346-B8BF-F5DBFD665595}">
      <dsp:nvSpPr>
        <dsp:cNvPr id="0" name=""/>
        <dsp:cNvSpPr/>
      </dsp:nvSpPr>
      <dsp:spPr>
        <a:xfrm>
          <a:off x="0" y="1981263"/>
          <a:ext cx="10694479" cy="41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9550"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dirty="0"/>
            <a:t>HD (Hierarchical Deterministic) Wallets come from BIP 32 standard</a:t>
          </a:r>
        </a:p>
        <a:p>
          <a:pPr marL="114300" lvl="1" indent="-114300" algn="l" defTabSz="533400">
            <a:lnSpc>
              <a:spcPct val="90000"/>
            </a:lnSpc>
            <a:spcBef>
              <a:spcPct val="0"/>
            </a:spcBef>
            <a:spcAft>
              <a:spcPct val="20000"/>
            </a:spcAft>
            <a:buChar char="•"/>
          </a:pPr>
          <a:r>
            <a:rPr lang="en-US" sz="1200" kern="1200" dirty="0"/>
            <a:t>Multiple addresses for every wallet</a:t>
          </a:r>
        </a:p>
      </dsp:txBody>
      <dsp:txXfrm>
        <a:off x="0" y="1981263"/>
        <a:ext cx="10694479" cy="414000"/>
      </dsp:txXfrm>
    </dsp:sp>
    <dsp:sp modelId="{7ABEE484-D4FC-EA4C-A047-3192931CAA81}">
      <dsp:nvSpPr>
        <dsp:cNvPr id="0" name=""/>
        <dsp:cNvSpPr/>
      </dsp:nvSpPr>
      <dsp:spPr>
        <a:xfrm>
          <a:off x="0" y="2395263"/>
          <a:ext cx="10694479" cy="635602"/>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HD Wallets are derived from a seed that generates a random phrase (mnemonic phrase), we use this phrase to recover the wallet</a:t>
          </a:r>
        </a:p>
      </dsp:txBody>
      <dsp:txXfrm>
        <a:off x="31028" y="2426291"/>
        <a:ext cx="10632423" cy="573546"/>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5T05:19:05.236"/>
    </inkml:context>
    <inkml:brush xml:id="br0">
      <inkml:brushProperty name="width" value="0.1" units="cm"/>
      <inkml:brushProperty name="height" value="0.6" units="cm"/>
      <inkml:brushProperty name="color" value="#849398"/>
      <inkml:brushProperty name="inkEffects" value="pencil"/>
    </inkml:brush>
  </inkml:definitions>
  <inkml:trace contextRef="#ctx0" brushRef="#br0">1224 2041 16383,'-52'85'0,"0"0"0,0 0 0,1 1 0,-1-1 0,0 0 0,0 1 0,0-1 0,0 0 0,0 0 0,0 1 0,0-1 0,0 0 0,-2 2 0,-3 2 0,-2-1 0,0 1 0,1-1 0,2-2 0,4-3 0,6-3 0,6-3 0,9-6 0,9-5 0,8 24 0,16-9 0,8-7 0,1-1 0,2 8 0,4-5 0,4-6 0,10 10 0,6-9 0,6-9 0,6-9 0,-2-15 0,2-7 0,-2-7 0,3-4 0,11-1 0,4-6 0,10-9 0,5-11 0,-12-6 0,2-8 0,3-5 0,-5-2 0,3-5 0,1-4 0,0-5 0,-6 0 0,2-4 0,0-3 0,0-3 0,0-2 0,6-8 0,-1-2 0,1-3 0,-2-3 0,-1-1 0,-11 8 0,-1-2 0,-1-2 0,-1-1 0,-1-1 0,-3-1 0,-1 0 0,-1-3 0,-2 0 0,-2-1 0,-2-1 0,-2 0 0,5-14 0,-4-1 0,-2 0 0,-4-2 0,-2 0 0,-4 1 0,-3 0 0,-3-2 0,-2 1 0,-4-1 0,-1 0 0,-3 0 0,-3-1 0,-3 0 0,-4 0 0,-3-2 0,-3 0 0,-4-1 0,-3 1 0,-3 0 0,-3 2 0,-3 0 0,-3 0 0,-3 2 0,-1 3 0,-2 6 0,-2 1 0,-2 2 0,-2 2 0,-3 4 0,-8-7 0,-3 3 0,-3 4 0,-1 7 0,-10-5 0,-3 7 0,-1 9 0,7 14 0,-1 8 0,-2 4 0,-31-6 0,-2 14 0,3 15 0,0 14 0,-2 17 0,3 14 0,26-6 0,1 6 0,3 4 0,3 3 0,4 4 0,1 1 0,-18 23 0,4-1 0,11-13 0,5-4 0,13-15 0,4-4 0,-4 3 0,18-25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5T05:19:06.410"/>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 16383,'0'52'0,"0"1"0,0 20 0,0 6 0,0-8 0,0 4 0,0 2 0,0 12 0,1 2 0,2 2 0,0-19 0,2 2 0,2 0 0,1-1 0,3 1 0,1 0 0,2 0 0,4 2 0,7 12 0,4 3 0,2-2 0,1-5 0,2-2 0,2-5 0,5 2 0,1-1 0,5 5 0,3-3 0,-2-14 0,16 1 0,7-12 0,-2-7 0,8-3 0,3-18 0,-4-23 0,2-17 0,1-11 0,-5-8 0,1-10 0,0-9 0,-1-5 0,-7-2 0,1-8 0,-1-5 0,-2-3 0,-3 0 0,1-5 0,-3-2 0,-1-3 0,-3 0 0,-2-1 0,-4 3 0,-2-2 0,-3 0 0,-3 2 0,-3 3 0,-3-1 0,-3 3 0,-4 2 0,-6 4 0,4-33 0,-15 11 0,-18 27 0,-7 7 0,-12-11 0,-9 32 0,17 23 0,6 7 0,-5-1 0,3 0 0,-2 1 0,10 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5T05:19:05.236"/>
    </inkml:context>
    <inkml:brush xml:id="br0">
      <inkml:brushProperty name="width" value="0.1" units="cm"/>
      <inkml:brushProperty name="height" value="0.6" units="cm"/>
      <inkml:brushProperty name="color" value="#849398"/>
      <inkml:brushProperty name="inkEffects" value="pencil"/>
    </inkml:brush>
  </inkml:definitions>
  <inkml:trace contextRef="#ctx0" brushRef="#br0">1224 2041 16383,'-52'85'0,"0"0"0,0 0 0,1 1 0,-1-1 0,0 0 0,0 1 0,0-1 0,0 0 0,0 0 0,0 1 0,0-1 0,0 0 0,-2 2 0,-3 2 0,-2-1 0,0 1 0,1-1 0,2-2 0,4-3 0,6-3 0,6-3 0,9-6 0,9-5 0,8 24 0,16-9 0,8-7 0,1-1 0,2 8 0,4-5 0,4-6 0,10 10 0,6-9 0,6-9 0,6-9 0,-2-15 0,2-7 0,-2-7 0,3-4 0,11-1 0,4-6 0,10-9 0,5-11 0,-12-6 0,2-8 0,3-5 0,-5-2 0,3-5 0,1-4 0,0-5 0,-6 0 0,2-4 0,0-3 0,0-3 0,0-2 0,6-8 0,-1-2 0,1-3 0,-2-3 0,-1-1 0,-11 8 0,-1-2 0,-1-2 0,-1-1 0,-1-1 0,-3-1 0,-1 0 0,-1-3 0,-2 0 0,-2-1 0,-2-1 0,-2 0 0,5-14 0,-4-1 0,-2 0 0,-4-2 0,-2 0 0,-4 1 0,-3 0 0,-3-2 0,-2 1 0,-4-1 0,-1 0 0,-3 0 0,-3-1 0,-3 0 0,-4 0 0,-3-2 0,-3 0 0,-4-1 0,-3 1 0,-3 0 0,-3 2 0,-3 0 0,-3 0 0,-3 2 0,-1 3 0,-2 6 0,-2 1 0,-2 2 0,-2 2 0,-3 4 0,-8-7 0,-3 3 0,-3 4 0,-1 7 0,-10-5 0,-3 7 0,-1 9 0,7 14 0,-1 8 0,-2 4 0,-31-6 0,-2 14 0,3 15 0,0 14 0,-2 17 0,3 14 0,26-6 0,1 6 0,3 4 0,3 3 0,4 4 0,1 1 0,-18 23 0,4-1 0,11-13 0,5-4 0,13-15 0,4-4 0,-4 3 0,18-25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5T05:19:06.410"/>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 16383,'0'52'0,"0"1"0,0 20 0,0 6 0,0-8 0,0 4 0,0 2 0,0 12 0,1 2 0,2 2 0,0-19 0,2 2 0,2 0 0,1-1 0,3 1 0,1 0 0,2 0 0,4 2 0,7 12 0,4 3 0,2-2 0,1-5 0,2-2 0,2-5 0,5 2 0,1-1 0,5 5 0,3-3 0,-2-14 0,16 1 0,7-12 0,-2-7 0,8-3 0,3-18 0,-4-23 0,2-17 0,1-11 0,-5-8 0,1-10 0,0-9 0,-1-5 0,-7-2 0,1-8 0,-1-5 0,-2-3 0,-3 0 0,1-5 0,-3-2 0,-1-3 0,-3 0 0,-2-1 0,-4 3 0,-2-2 0,-3 0 0,-3 2 0,-3 3 0,-3-1 0,-3 3 0,-4 2 0,-6 4 0,4-33 0,-15 11 0,-18 27 0,-7 7 0,-12-11 0,-9 32 0,17 23 0,6 7 0,-5-1 0,3 0 0,-2 1 0,10 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970B28-CB04-0747-934D-E85BEE0007D7}" type="datetimeFigureOut">
              <a:rPr lang="en-US" smtClean="0"/>
              <a:t>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0A53B5-8B7F-3C4A-A7A1-8E419C961C2D}" type="slidenum">
              <a:rPr lang="en-US" smtClean="0"/>
              <a:t>‹#›</a:t>
            </a:fld>
            <a:endParaRPr lang="en-US"/>
          </a:p>
        </p:txBody>
      </p:sp>
    </p:spTree>
    <p:extLst>
      <p:ext uri="{BB962C8B-B14F-4D97-AF65-F5344CB8AC3E}">
        <p14:creationId xmlns:p14="http://schemas.microsoft.com/office/powerpoint/2010/main" val="504051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barrons.com/articles/robinhood-payment-for-order-flow-51630451893"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vimeo.com/748583487"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vimeo.com/748583487"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forbes.com/digital-assets/assets/bitcoin-btc/"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vimeo.com/748583487"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vimeo.com/748583487"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blockstream.info/tx/8143b3b341f665b22adcb8489158356c03f7c93cf4e4fa673d8518fa0fed95e4"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0A53B5-8B7F-3C4A-A7A1-8E419C961C2D}" type="slidenum">
              <a:rPr lang="en-US" smtClean="0"/>
              <a:t>1</a:t>
            </a:fld>
            <a:endParaRPr lang="en-US"/>
          </a:p>
        </p:txBody>
      </p:sp>
    </p:spTree>
    <p:extLst>
      <p:ext uri="{BB962C8B-B14F-4D97-AF65-F5344CB8AC3E}">
        <p14:creationId xmlns:p14="http://schemas.microsoft.com/office/powerpoint/2010/main" val="8880562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learnmeabitcoin.com</a:t>
            </a:r>
            <a:r>
              <a:rPr lang="en-US" dirty="0"/>
              <a:t>/technical/</a:t>
            </a:r>
            <a:r>
              <a:rPr lang="en-US" dirty="0" err="1"/>
              <a:t>hd</a:t>
            </a:r>
            <a:r>
              <a:rPr lang="en-US" dirty="0"/>
              <a:t>-wallets</a:t>
            </a:r>
          </a:p>
          <a:p>
            <a:endParaRPr lang="en-US" dirty="0"/>
          </a:p>
        </p:txBody>
      </p:sp>
      <p:sp>
        <p:nvSpPr>
          <p:cNvPr id="4" name="Slide Number Placeholder 3"/>
          <p:cNvSpPr>
            <a:spLocks noGrp="1"/>
          </p:cNvSpPr>
          <p:nvPr>
            <p:ph type="sldNum" sz="quarter" idx="5"/>
          </p:nvPr>
        </p:nvSpPr>
        <p:spPr/>
        <p:txBody>
          <a:bodyPr/>
          <a:lstStyle/>
          <a:p>
            <a:fld id="{B90A53B5-8B7F-3C4A-A7A1-8E419C961C2D}" type="slidenum">
              <a:rPr lang="en-US" smtClean="0"/>
              <a:t>12</a:t>
            </a:fld>
            <a:endParaRPr lang="en-US"/>
          </a:p>
        </p:txBody>
      </p:sp>
    </p:spTree>
    <p:extLst>
      <p:ext uri="{BB962C8B-B14F-4D97-AF65-F5344CB8AC3E}">
        <p14:creationId xmlns:p14="http://schemas.microsoft.com/office/powerpoint/2010/main" val="704647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learnmeabitcoin.com</a:t>
            </a:r>
            <a:r>
              <a:rPr lang="en-US" dirty="0"/>
              <a:t>/technical/</a:t>
            </a:r>
            <a:r>
              <a:rPr lang="en-US" dirty="0" err="1"/>
              <a:t>hd</a:t>
            </a:r>
            <a:r>
              <a:rPr lang="en-US" dirty="0"/>
              <a:t>-wallets</a:t>
            </a:r>
          </a:p>
          <a:p>
            <a:endParaRPr lang="en-US" dirty="0"/>
          </a:p>
        </p:txBody>
      </p:sp>
      <p:sp>
        <p:nvSpPr>
          <p:cNvPr id="4" name="Slide Number Placeholder 3"/>
          <p:cNvSpPr>
            <a:spLocks noGrp="1"/>
          </p:cNvSpPr>
          <p:nvPr>
            <p:ph type="sldNum" sz="quarter" idx="5"/>
          </p:nvPr>
        </p:nvSpPr>
        <p:spPr/>
        <p:txBody>
          <a:bodyPr/>
          <a:lstStyle/>
          <a:p>
            <a:fld id="{B90A53B5-8B7F-3C4A-A7A1-8E419C961C2D}" type="slidenum">
              <a:rPr lang="en-US" smtClean="0"/>
              <a:t>13</a:t>
            </a:fld>
            <a:endParaRPr lang="en-US"/>
          </a:p>
        </p:txBody>
      </p:sp>
    </p:spTree>
    <p:extLst>
      <p:ext uri="{BB962C8B-B14F-4D97-AF65-F5344CB8AC3E}">
        <p14:creationId xmlns:p14="http://schemas.microsoft.com/office/powerpoint/2010/main" val="238542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learnmeabitcoin.com</a:t>
            </a:r>
            <a:r>
              <a:rPr lang="en-US" dirty="0"/>
              <a:t>/technical/</a:t>
            </a:r>
            <a:r>
              <a:rPr lang="en-US" dirty="0" err="1"/>
              <a:t>hd</a:t>
            </a:r>
            <a:r>
              <a:rPr lang="en-US" dirty="0"/>
              <a:t>-wallets</a:t>
            </a:r>
          </a:p>
          <a:p>
            <a:endParaRPr lang="en-US" dirty="0"/>
          </a:p>
        </p:txBody>
      </p:sp>
      <p:sp>
        <p:nvSpPr>
          <p:cNvPr id="4" name="Slide Number Placeholder 3"/>
          <p:cNvSpPr>
            <a:spLocks noGrp="1"/>
          </p:cNvSpPr>
          <p:nvPr>
            <p:ph type="sldNum" sz="quarter" idx="5"/>
          </p:nvPr>
        </p:nvSpPr>
        <p:spPr/>
        <p:txBody>
          <a:bodyPr/>
          <a:lstStyle/>
          <a:p>
            <a:fld id="{B90A53B5-8B7F-3C4A-A7A1-8E419C961C2D}" type="slidenum">
              <a:rPr lang="en-US" smtClean="0"/>
              <a:t>14</a:t>
            </a:fld>
            <a:endParaRPr lang="en-US"/>
          </a:p>
        </p:txBody>
      </p:sp>
    </p:spTree>
    <p:extLst>
      <p:ext uri="{BB962C8B-B14F-4D97-AF65-F5344CB8AC3E}">
        <p14:creationId xmlns:p14="http://schemas.microsoft.com/office/powerpoint/2010/main" val="28264019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learnmeabitcoin.com</a:t>
            </a:r>
            <a:r>
              <a:rPr lang="en-US" dirty="0"/>
              <a:t>/technical/</a:t>
            </a:r>
            <a:r>
              <a:rPr lang="en-US" dirty="0" err="1"/>
              <a:t>hd</a:t>
            </a:r>
            <a:r>
              <a:rPr lang="en-US" dirty="0"/>
              <a:t>-wallets</a:t>
            </a:r>
          </a:p>
          <a:p>
            <a:endParaRPr lang="en-US" dirty="0"/>
          </a:p>
        </p:txBody>
      </p:sp>
      <p:sp>
        <p:nvSpPr>
          <p:cNvPr id="4" name="Slide Number Placeholder 3"/>
          <p:cNvSpPr>
            <a:spLocks noGrp="1"/>
          </p:cNvSpPr>
          <p:nvPr>
            <p:ph type="sldNum" sz="quarter" idx="5"/>
          </p:nvPr>
        </p:nvSpPr>
        <p:spPr/>
        <p:txBody>
          <a:bodyPr/>
          <a:lstStyle/>
          <a:p>
            <a:fld id="{B90A53B5-8B7F-3C4A-A7A1-8E419C961C2D}" type="slidenum">
              <a:rPr lang="en-US" smtClean="0"/>
              <a:t>16</a:t>
            </a:fld>
            <a:endParaRPr lang="en-US"/>
          </a:p>
        </p:txBody>
      </p:sp>
    </p:spTree>
    <p:extLst>
      <p:ext uri="{BB962C8B-B14F-4D97-AF65-F5344CB8AC3E}">
        <p14:creationId xmlns:p14="http://schemas.microsoft.com/office/powerpoint/2010/main" val="1017613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0A53B5-8B7F-3C4A-A7A1-8E419C961C2D}" type="slidenum">
              <a:rPr lang="en-US" smtClean="0"/>
              <a:t>17</a:t>
            </a:fld>
            <a:endParaRPr lang="en-US"/>
          </a:p>
        </p:txBody>
      </p:sp>
    </p:spTree>
    <p:extLst>
      <p:ext uri="{BB962C8B-B14F-4D97-AF65-F5344CB8AC3E}">
        <p14:creationId xmlns:p14="http://schemas.microsoft.com/office/powerpoint/2010/main" val="4169197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How It Works:</a:t>
            </a:r>
          </a:p>
          <a:p>
            <a:pPr>
              <a:buFont typeface="Arial" panose="020B0604020202020204" pitchFamily="34" charset="0"/>
              <a:buChar char="•"/>
            </a:pPr>
            <a:r>
              <a:rPr lang="en-US" dirty="0"/>
              <a:t>When you deposit assets into a liquidity pool, you provide an equal value of two different tokens. For example, if you deposit ETH and USDC, you might provide $100 worth of each.</a:t>
            </a:r>
          </a:p>
          <a:p>
            <a:pPr>
              <a:buFont typeface="Arial" panose="020B0604020202020204" pitchFamily="34" charset="0"/>
              <a:buChar char="•"/>
            </a:pPr>
            <a:r>
              <a:rPr lang="en-US" dirty="0"/>
              <a:t>If the price of ETH rises relative to USDC, the pool will automatically rebalance itself by selling ETH for USDC. This ensures that the pool always offers liquidity for both assets.</a:t>
            </a:r>
          </a:p>
          <a:p>
            <a:pPr>
              <a:buFont typeface="Arial" panose="020B0604020202020204" pitchFamily="34" charset="0"/>
              <a:buChar char="•"/>
            </a:pPr>
            <a:r>
              <a:rPr lang="en-US" dirty="0"/>
              <a:t>When you withdraw your liquidity, you might find that you have less of the asset that has appreciated in value and more of the asset that has depreciated, compared to holding the tokens separately.</a:t>
            </a:r>
          </a:p>
          <a:p>
            <a:r>
              <a:rPr lang="en-US" b="1" dirty="0"/>
              <a:t>Why It's Called "Impermanent":</a:t>
            </a:r>
          </a:p>
          <a:p>
            <a:pPr>
              <a:buFont typeface="Arial" panose="020B0604020202020204" pitchFamily="34" charset="0"/>
              <a:buChar char="•"/>
            </a:pPr>
            <a:r>
              <a:rPr lang="en-US" dirty="0"/>
              <a:t>The loss is termed "impermanent" because it can be mitigated if the asset prices return to their original ratio by the time you withdraw your liquidity.</a:t>
            </a:r>
          </a:p>
          <a:p>
            <a:pPr>
              <a:buFont typeface="Arial" panose="020B0604020202020204" pitchFamily="34" charset="0"/>
              <a:buChar char="•"/>
            </a:pPr>
            <a:r>
              <a:rPr lang="en-US" dirty="0"/>
              <a:t>However, if you withdraw before that happens, the loss becomes "permanent," and you'll have less value than if you had simply held onto the assets.</a:t>
            </a:r>
          </a:p>
          <a:p>
            <a:r>
              <a:rPr lang="en-US" b="1" dirty="0"/>
              <a:t>Financial Impact:</a:t>
            </a:r>
          </a:p>
          <a:p>
            <a:pPr>
              <a:buFont typeface="Arial" panose="020B0604020202020204" pitchFamily="34" charset="0"/>
              <a:buChar char="•"/>
            </a:pPr>
            <a:r>
              <a:rPr lang="en-US" dirty="0"/>
              <a:t>Impermanent Loss can eat into the profits earned from transaction fees in the liquidity pool, and in some cases, it can even result in a net loss for the liquidity provider.</a:t>
            </a:r>
          </a:p>
          <a:p>
            <a:r>
              <a:rPr lang="en-US" dirty="0"/>
              <a:t>Understanding Impermanent Loss is crucial for anyone considering becoming a liquidity provider in a </a:t>
            </a:r>
            <a:r>
              <a:rPr lang="en-US" dirty="0" err="1"/>
              <a:t>DeFi</a:t>
            </a:r>
            <a:r>
              <a:rPr lang="en-US" dirty="0"/>
              <a:t> protocol, as it's a key risk factor that can affect your returns.</a:t>
            </a:r>
          </a:p>
          <a:p>
            <a:endParaRPr lang="en-US" dirty="0"/>
          </a:p>
        </p:txBody>
      </p:sp>
      <p:sp>
        <p:nvSpPr>
          <p:cNvPr id="4" name="Slide Number Placeholder 3"/>
          <p:cNvSpPr>
            <a:spLocks noGrp="1"/>
          </p:cNvSpPr>
          <p:nvPr>
            <p:ph type="sldNum" sz="quarter" idx="5"/>
          </p:nvPr>
        </p:nvSpPr>
        <p:spPr/>
        <p:txBody>
          <a:bodyPr/>
          <a:lstStyle/>
          <a:p>
            <a:fld id="{B90A53B5-8B7F-3C4A-A7A1-8E419C961C2D}" type="slidenum">
              <a:rPr lang="en-US" smtClean="0"/>
              <a:t>18</a:t>
            </a:fld>
            <a:endParaRPr lang="en-US"/>
          </a:p>
        </p:txBody>
      </p:sp>
    </p:spTree>
    <p:extLst>
      <p:ext uri="{BB962C8B-B14F-4D97-AF65-F5344CB8AC3E}">
        <p14:creationId xmlns:p14="http://schemas.microsoft.com/office/powerpoint/2010/main" val="826436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0A53B5-8B7F-3C4A-A7A1-8E419C961C2D}" type="slidenum">
              <a:rPr lang="en-US" smtClean="0"/>
              <a:t>19</a:t>
            </a:fld>
            <a:endParaRPr lang="en-US"/>
          </a:p>
        </p:txBody>
      </p:sp>
    </p:spTree>
    <p:extLst>
      <p:ext uri="{BB962C8B-B14F-4D97-AF65-F5344CB8AC3E}">
        <p14:creationId xmlns:p14="http://schemas.microsoft.com/office/powerpoint/2010/main" val="1919777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www.embroker.com</a:t>
            </a:r>
            <a:r>
              <a:rPr lang="en-US" dirty="0"/>
              <a:t>/blog/what-is-the-</a:t>
            </a:r>
            <a:r>
              <a:rPr lang="en-US" dirty="0" err="1"/>
              <a:t>howey</a:t>
            </a:r>
            <a:r>
              <a:rPr lang="en-US" dirty="0"/>
              <a:t>-test-does-crypto-pass/</a:t>
            </a:r>
          </a:p>
          <a:p>
            <a:r>
              <a:rPr lang="en-US" dirty="0"/>
              <a:t>https://</a:t>
            </a:r>
            <a:r>
              <a:rPr lang="en-US" dirty="0" err="1"/>
              <a:t>www.cryptovantage.com</a:t>
            </a:r>
            <a:r>
              <a:rPr lang="en-US" dirty="0"/>
              <a:t>/news/what-cryptocurrencies-are-securities-a-comprehensive-list/#:~:text=The%20most%20notable%20assets%20that,%2C%20and%20Algorand%20(ALGO).</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a broker or clearing agency is handling securities, they need to register with the SEC</a:t>
            </a:r>
          </a:p>
          <a:p>
            <a:endParaRPr lang="en-US" dirty="0"/>
          </a:p>
          <a:p>
            <a:r>
              <a:rPr lang="en-US" dirty="0"/>
              <a:t>W.J. Howey, who is widely considered the father of asset-backed securities.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are violating Securities Exchange Act of 1934 and Securities Act of 1933</a:t>
            </a:r>
          </a:p>
          <a:p>
            <a:endParaRPr lang="en-US" dirty="0"/>
          </a:p>
        </p:txBody>
      </p:sp>
      <p:sp>
        <p:nvSpPr>
          <p:cNvPr id="4" name="Slide Number Placeholder 3"/>
          <p:cNvSpPr>
            <a:spLocks noGrp="1"/>
          </p:cNvSpPr>
          <p:nvPr>
            <p:ph type="sldNum" sz="quarter" idx="5"/>
          </p:nvPr>
        </p:nvSpPr>
        <p:spPr/>
        <p:txBody>
          <a:bodyPr/>
          <a:lstStyle/>
          <a:p>
            <a:fld id="{B90A53B5-8B7F-3C4A-A7A1-8E419C961C2D}" type="slidenum">
              <a:rPr lang="en-US" smtClean="0"/>
              <a:t>21</a:t>
            </a:fld>
            <a:endParaRPr lang="en-US"/>
          </a:p>
        </p:txBody>
      </p:sp>
    </p:spTree>
    <p:extLst>
      <p:ext uri="{BB962C8B-B14F-4D97-AF65-F5344CB8AC3E}">
        <p14:creationId xmlns:p14="http://schemas.microsoft.com/office/powerpoint/2010/main" val="10069397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www.embroker.com</a:t>
            </a:r>
            <a:r>
              <a:rPr lang="en-US" dirty="0"/>
              <a:t>/blog/what-is-the-</a:t>
            </a:r>
            <a:r>
              <a:rPr lang="en-US" dirty="0" err="1"/>
              <a:t>howey</a:t>
            </a:r>
            <a:r>
              <a:rPr lang="en-US" dirty="0"/>
              <a:t>-test-does-crypto-pass/</a:t>
            </a:r>
          </a:p>
          <a:p>
            <a:r>
              <a:rPr lang="en-US" dirty="0"/>
              <a:t>https://</a:t>
            </a:r>
            <a:r>
              <a:rPr lang="en-US" dirty="0" err="1"/>
              <a:t>www.cryptovantage.com</a:t>
            </a:r>
            <a:r>
              <a:rPr lang="en-US" dirty="0"/>
              <a:t>/news/what-cryptocurrencies-are-securities-a-comprehensive-list/#:~:text=The%20most%20notable%20assets%20that,%2C%20and%20Algorand%20(ALGO).</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a broker or clearing agency is handling securities, they need to register with the SEC</a:t>
            </a:r>
          </a:p>
          <a:p>
            <a:endParaRPr lang="en-US" dirty="0"/>
          </a:p>
          <a:p>
            <a:r>
              <a:rPr lang="en-US" dirty="0"/>
              <a:t>W.J. Howey, who is widely considered the father of asset-backed securities.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are violating Securities Exchange Act of 1934 and Securities Act of 1933</a:t>
            </a:r>
          </a:p>
          <a:p>
            <a:endParaRPr lang="en-US" dirty="0"/>
          </a:p>
        </p:txBody>
      </p:sp>
      <p:sp>
        <p:nvSpPr>
          <p:cNvPr id="4" name="Slide Number Placeholder 3"/>
          <p:cNvSpPr>
            <a:spLocks noGrp="1"/>
          </p:cNvSpPr>
          <p:nvPr>
            <p:ph type="sldNum" sz="quarter" idx="5"/>
          </p:nvPr>
        </p:nvSpPr>
        <p:spPr/>
        <p:txBody>
          <a:bodyPr/>
          <a:lstStyle/>
          <a:p>
            <a:fld id="{B90A53B5-8B7F-3C4A-A7A1-8E419C961C2D}" type="slidenum">
              <a:rPr lang="en-US" smtClean="0"/>
              <a:t>22</a:t>
            </a:fld>
            <a:endParaRPr lang="en-US"/>
          </a:p>
        </p:txBody>
      </p:sp>
    </p:spTree>
    <p:extLst>
      <p:ext uri="{BB962C8B-B14F-4D97-AF65-F5344CB8AC3E}">
        <p14:creationId xmlns:p14="http://schemas.microsoft.com/office/powerpoint/2010/main" val="26782784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www.embroker.com</a:t>
            </a:r>
            <a:r>
              <a:rPr lang="en-US" dirty="0"/>
              <a:t>/blog/what-is-the-</a:t>
            </a:r>
            <a:r>
              <a:rPr lang="en-US" dirty="0" err="1"/>
              <a:t>howey</a:t>
            </a:r>
            <a:r>
              <a:rPr lang="en-US" dirty="0"/>
              <a:t>-test-does-crypto-pass/</a:t>
            </a:r>
          </a:p>
          <a:p>
            <a:r>
              <a:rPr lang="en-US" dirty="0"/>
              <a:t>https://</a:t>
            </a:r>
            <a:r>
              <a:rPr lang="en-US" dirty="0" err="1"/>
              <a:t>www.cryptovantage.com</a:t>
            </a:r>
            <a:r>
              <a:rPr lang="en-US" dirty="0"/>
              <a:t>/news/what-cryptocurrencies-are-securities-a-comprehensive-list/#:~:text=The%20most%20notable%20assets%20that,%2C%20and%20Algorand%20(ALGO).</a:t>
            </a:r>
          </a:p>
          <a:p>
            <a:r>
              <a:rPr lang="en-US" dirty="0"/>
              <a:t>https://</a:t>
            </a:r>
            <a:r>
              <a:rPr lang="en-US" dirty="0" err="1"/>
              <a:t>law.stanford.edu</a:t>
            </a:r>
            <a:r>
              <a:rPr lang="en-US" dirty="0"/>
              <a:t>/wp-content/uploads/2019/01/Mendelson_20180129.pdf</a:t>
            </a:r>
          </a:p>
          <a:p>
            <a:endParaRPr lang="en-US" dirty="0"/>
          </a:p>
          <a:p>
            <a:br>
              <a:rPr lang="en-US" dirty="0"/>
            </a:br>
            <a:endParaRPr lang="en-US" dirty="0"/>
          </a:p>
        </p:txBody>
      </p:sp>
      <p:sp>
        <p:nvSpPr>
          <p:cNvPr id="4" name="Slide Number Placeholder 3"/>
          <p:cNvSpPr>
            <a:spLocks noGrp="1"/>
          </p:cNvSpPr>
          <p:nvPr>
            <p:ph type="sldNum" sz="quarter" idx="5"/>
          </p:nvPr>
        </p:nvSpPr>
        <p:spPr/>
        <p:txBody>
          <a:bodyPr/>
          <a:lstStyle/>
          <a:p>
            <a:fld id="{B90A53B5-8B7F-3C4A-A7A1-8E419C961C2D}" type="slidenum">
              <a:rPr lang="en-US" smtClean="0"/>
              <a:t>23</a:t>
            </a:fld>
            <a:endParaRPr lang="en-US"/>
          </a:p>
        </p:txBody>
      </p:sp>
    </p:spTree>
    <p:extLst>
      <p:ext uri="{BB962C8B-B14F-4D97-AF65-F5344CB8AC3E}">
        <p14:creationId xmlns:p14="http://schemas.microsoft.com/office/powerpoint/2010/main" val="1127789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0A53B5-8B7F-3C4A-A7A1-8E419C961C2D}" type="slidenum">
              <a:rPr lang="en-US" smtClean="0"/>
              <a:t>2</a:t>
            </a:fld>
            <a:endParaRPr lang="en-US"/>
          </a:p>
        </p:txBody>
      </p:sp>
    </p:spTree>
    <p:extLst>
      <p:ext uri="{BB962C8B-B14F-4D97-AF65-F5344CB8AC3E}">
        <p14:creationId xmlns:p14="http://schemas.microsoft.com/office/powerpoint/2010/main" val="3641331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www.embroker.com</a:t>
            </a:r>
            <a:r>
              <a:rPr lang="en-US" dirty="0"/>
              <a:t>/blog/what-is-the-</a:t>
            </a:r>
            <a:r>
              <a:rPr lang="en-US" dirty="0" err="1"/>
              <a:t>howey</a:t>
            </a:r>
            <a:r>
              <a:rPr lang="en-US" dirty="0"/>
              <a:t>-test-does-crypto-pass/</a:t>
            </a:r>
          </a:p>
          <a:p>
            <a:r>
              <a:rPr lang="en-US" dirty="0"/>
              <a:t>https://</a:t>
            </a:r>
            <a:r>
              <a:rPr lang="en-US" dirty="0" err="1"/>
              <a:t>www.cryptovantage.com</a:t>
            </a:r>
            <a:r>
              <a:rPr lang="en-US" dirty="0"/>
              <a:t>/news/what-cryptocurrencies-are-securities-a-comprehensive-list/#:~:text=The%20most%20notable%20assets%20that,%2C%20and%20Algorand%20(ALGO).</a:t>
            </a:r>
          </a:p>
          <a:p>
            <a:r>
              <a:rPr lang="en-US" dirty="0"/>
              <a:t>https://</a:t>
            </a:r>
            <a:r>
              <a:rPr lang="en-US" dirty="0" err="1"/>
              <a:t>law.stanford.edu</a:t>
            </a:r>
            <a:r>
              <a:rPr lang="en-US" dirty="0"/>
              <a:t>/wp-content/uploads/2019/01/Mendelson_20180129.pdf</a:t>
            </a:r>
          </a:p>
          <a:p>
            <a:endParaRPr lang="en-US" dirty="0"/>
          </a:p>
          <a:p>
            <a:br>
              <a:rPr lang="en-US" dirty="0"/>
            </a:br>
            <a:endParaRPr lang="en-US" dirty="0"/>
          </a:p>
        </p:txBody>
      </p:sp>
      <p:sp>
        <p:nvSpPr>
          <p:cNvPr id="4" name="Slide Number Placeholder 3"/>
          <p:cNvSpPr>
            <a:spLocks noGrp="1"/>
          </p:cNvSpPr>
          <p:nvPr>
            <p:ph type="sldNum" sz="quarter" idx="5"/>
          </p:nvPr>
        </p:nvSpPr>
        <p:spPr/>
        <p:txBody>
          <a:bodyPr/>
          <a:lstStyle/>
          <a:p>
            <a:fld id="{B90A53B5-8B7F-3C4A-A7A1-8E419C961C2D}" type="slidenum">
              <a:rPr lang="en-US" smtClean="0"/>
              <a:t>24</a:t>
            </a:fld>
            <a:endParaRPr lang="en-US"/>
          </a:p>
        </p:txBody>
      </p:sp>
    </p:spTree>
    <p:extLst>
      <p:ext uri="{BB962C8B-B14F-4D97-AF65-F5344CB8AC3E}">
        <p14:creationId xmlns:p14="http://schemas.microsoft.com/office/powerpoint/2010/main" val="16423961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www.embroker.com</a:t>
            </a:r>
            <a:r>
              <a:rPr lang="en-US" dirty="0"/>
              <a:t>/blog/what-is-the-</a:t>
            </a:r>
            <a:r>
              <a:rPr lang="en-US" dirty="0" err="1"/>
              <a:t>howey</a:t>
            </a:r>
            <a:r>
              <a:rPr lang="en-US" dirty="0"/>
              <a:t>-test-does-crypto-pass/</a:t>
            </a:r>
          </a:p>
          <a:p>
            <a:r>
              <a:rPr lang="en-US" dirty="0"/>
              <a:t>https://</a:t>
            </a:r>
            <a:r>
              <a:rPr lang="en-US" dirty="0" err="1"/>
              <a:t>www.cryptovantage.com</a:t>
            </a:r>
            <a:r>
              <a:rPr lang="en-US" dirty="0"/>
              <a:t>/news/what-cryptocurrencies-are-securities-a-comprehensive-list/#:~:text=The%20most%20notable%20assets%20that,%2C%20and%20Algorand%20(ALGO).</a:t>
            </a:r>
          </a:p>
          <a:p>
            <a:r>
              <a:rPr lang="en-US" dirty="0"/>
              <a:t>https://</a:t>
            </a:r>
            <a:r>
              <a:rPr lang="en-US" dirty="0" err="1"/>
              <a:t>law.stanford.edu</a:t>
            </a:r>
            <a:r>
              <a:rPr lang="en-US" dirty="0"/>
              <a:t>/wp-content/uploads/2019/01/Mendelson_20180129.pdf</a:t>
            </a:r>
          </a:p>
          <a:p>
            <a:endParaRPr lang="en-US" dirty="0"/>
          </a:p>
          <a:p>
            <a:br>
              <a:rPr lang="en-US" dirty="0"/>
            </a:br>
            <a:endParaRPr lang="en-US" dirty="0"/>
          </a:p>
        </p:txBody>
      </p:sp>
      <p:sp>
        <p:nvSpPr>
          <p:cNvPr id="4" name="Slide Number Placeholder 3"/>
          <p:cNvSpPr>
            <a:spLocks noGrp="1"/>
          </p:cNvSpPr>
          <p:nvPr>
            <p:ph type="sldNum" sz="quarter" idx="5"/>
          </p:nvPr>
        </p:nvSpPr>
        <p:spPr/>
        <p:txBody>
          <a:bodyPr/>
          <a:lstStyle/>
          <a:p>
            <a:fld id="{B90A53B5-8B7F-3C4A-A7A1-8E419C961C2D}" type="slidenum">
              <a:rPr lang="en-US" smtClean="0"/>
              <a:t>26</a:t>
            </a:fld>
            <a:endParaRPr lang="en-US"/>
          </a:p>
        </p:txBody>
      </p:sp>
    </p:spTree>
    <p:extLst>
      <p:ext uri="{BB962C8B-B14F-4D97-AF65-F5344CB8AC3E}">
        <p14:creationId xmlns:p14="http://schemas.microsoft.com/office/powerpoint/2010/main" val="33306193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www.entrepreneur.com</a:t>
            </a:r>
            <a:r>
              <a:rPr lang="en-US" dirty="0"/>
              <a:t>/business-news/the-first-nft-home-just-sold-for-175000/437522</a:t>
            </a:r>
          </a:p>
          <a:p>
            <a:endParaRPr lang="en-US" dirty="0"/>
          </a:p>
          <a:p>
            <a:r>
              <a:rPr lang="en-US" dirty="0"/>
              <a:t>https://</a:t>
            </a:r>
            <a:r>
              <a:rPr lang="en-US" dirty="0" err="1"/>
              <a:t>onchain.roofstock.com</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B90A53B5-8B7F-3C4A-A7A1-8E419C961C2D}" type="slidenum">
              <a:rPr lang="en-US" smtClean="0"/>
              <a:t>27</a:t>
            </a:fld>
            <a:endParaRPr lang="en-US"/>
          </a:p>
        </p:txBody>
      </p:sp>
    </p:spTree>
    <p:extLst>
      <p:ext uri="{BB962C8B-B14F-4D97-AF65-F5344CB8AC3E}">
        <p14:creationId xmlns:p14="http://schemas.microsoft.com/office/powerpoint/2010/main" val="11204518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Market Maker -&gt; Makes the price</a:t>
            </a:r>
          </a:p>
          <a:p>
            <a:endParaRPr lang="en-US" dirty="0"/>
          </a:p>
          <a:p>
            <a:r>
              <a:rPr lang="en-US" dirty="0"/>
              <a:t>Practice is banned in UK and Canada</a:t>
            </a:r>
          </a:p>
          <a:p>
            <a:endParaRPr lang="en-US" dirty="0"/>
          </a:p>
          <a:p>
            <a:r>
              <a:rPr lang="en-US" dirty="0"/>
              <a:t>Pioneered by Bernie Madoff</a:t>
            </a:r>
          </a:p>
          <a:p>
            <a:endParaRPr lang="en-US" dirty="0"/>
          </a:p>
          <a:p>
            <a:r>
              <a:rPr lang="en-US" dirty="0"/>
              <a:t>If a company like Robinhood states that they offer feeless trading, that is not entirely true because they </a:t>
            </a:r>
            <a:r>
              <a:rPr lang="en-US" dirty="0">
                <a:hlinkClick r:id="rId3"/>
              </a:rPr>
              <a:t>sell your trades</a:t>
            </a:r>
            <a:r>
              <a:rPr lang="en-US" dirty="0"/>
              <a:t> to a market maker who then profits off this spread. </a:t>
            </a:r>
          </a:p>
          <a:p>
            <a:pPr marL="171450" indent="-171450">
              <a:buFontTx/>
              <a:buChar char="-"/>
            </a:pPr>
            <a:r>
              <a:rPr lang="en-US" dirty="0"/>
              <a:t>Robinhood generates transaction-based revenues by routing its users’ orders for options, equities, and cryptocurrencies to market makers</a:t>
            </a:r>
          </a:p>
          <a:p>
            <a:pPr marL="628650" lvl="1" indent="-171450">
              <a:buFontTx/>
              <a:buChar char="-"/>
            </a:pPr>
            <a:r>
              <a:rPr lang="en-US" dirty="0"/>
              <a:t>Process known as Payment for Order Flow (PFOF) -&gt; Paid to direct customer orders to a market maker</a:t>
            </a:r>
          </a:p>
          <a:p>
            <a:pPr marL="628650" lvl="1" indent="-171450">
              <a:buFontTx/>
              <a:buChar char="-"/>
            </a:pPr>
            <a:endParaRPr lang="en-US" dirty="0"/>
          </a:p>
          <a:p>
            <a:pPr marL="628650" lvl="1" indent="-171450">
              <a:buFontTx/>
              <a:buChar char="-"/>
            </a:pPr>
            <a:endParaRPr lang="en-US" dirty="0"/>
          </a:p>
          <a:p>
            <a:pPr marL="628650" lvl="1" indent="-171450">
              <a:buFontTx/>
              <a:buChar char="-"/>
            </a:pPr>
            <a:r>
              <a:rPr lang="en-US" dirty="0"/>
              <a:t>https://</a:t>
            </a:r>
            <a:r>
              <a:rPr lang="en-US" dirty="0" err="1"/>
              <a:t>robinhood.com</a:t>
            </a:r>
            <a:r>
              <a:rPr lang="en-US" dirty="0"/>
              <a:t>/us/</a:t>
            </a:r>
            <a:r>
              <a:rPr lang="en-US" dirty="0" err="1"/>
              <a:t>en</a:t>
            </a:r>
            <a:r>
              <a:rPr lang="en-US" dirty="0"/>
              <a:t>/support/articles/how-</a:t>
            </a:r>
            <a:r>
              <a:rPr lang="en-US" dirty="0" err="1"/>
              <a:t>robinhood</a:t>
            </a:r>
            <a:r>
              <a:rPr lang="en-US" dirty="0"/>
              <a:t>-makes-money/</a:t>
            </a:r>
          </a:p>
        </p:txBody>
      </p:sp>
      <p:sp>
        <p:nvSpPr>
          <p:cNvPr id="4" name="Slide Number Placeholder 3"/>
          <p:cNvSpPr>
            <a:spLocks noGrp="1"/>
          </p:cNvSpPr>
          <p:nvPr>
            <p:ph type="sldNum" sz="quarter" idx="5"/>
          </p:nvPr>
        </p:nvSpPr>
        <p:spPr/>
        <p:txBody>
          <a:bodyPr/>
          <a:lstStyle/>
          <a:p>
            <a:fld id="{B90A53B5-8B7F-3C4A-A7A1-8E419C961C2D}" type="slidenum">
              <a:rPr lang="en-US" smtClean="0"/>
              <a:t>28</a:t>
            </a:fld>
            <a:endParaRPr lang="en-US"/>
          </a:p>
        </p:txBody>
      </p:sp>
    </p:spTree>
    <p:extLst>
      <p:ext uri="{BB962C8B-B14F-4D97-AF65-F5344CB8AC3E}">
        <p14:creationId xmlns:p14="http://schemas.microsoft.com/office/powerpoint/2010/main" val="1437448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Replaces the traditional order book model in exchanges</a:t>
            </a:r>
          </a:p>
          <a:p>
            <a:pPr lvl="1"/>
            <a:r>
              <a:rPr lang="en-US" dirty="0"/>
              <a:t>Exchanges don’t need traditional market makers (i.e. Citadel), instead they use an algorithm, automated market makers (AMM)</a:t>
            </a:r>
          </a:p>
          <a:p>
            <a:pPr lvl="1"/>
            <a:endParaRPr lang="en-US" dirty="0"/>
          </a:p>
          <a:p>
            <a:r>
              <a:rPr lang="en-US" dirty="0"/>
              <a:t>Popular liquidity pool protocols are </a:t>
            </a:r>
            <a:r>
              <a:rPr lang="en-US" dirty="0" err="1"/>
              <a:t>Uniswap</a:t>
            </a:r>
            <a:r>
              <a:rPr lang="en-US" dirty="0"/>
              <a:t>, Balancer, and Curve</a:t>
            </a:r>
          </a:p>
          <a:p>
            <a:pPr marL="0" indent="0">
              <a:buNone/>
            </a:pPr>
            <a:endParaRPr lang="en-US" dirty="0"/>
          </a:p>
          <a:p>
            <a:r>
              <a:rPr lang="en-US" dirty="0"/>
              <a:t>Liquidity pools allow users (liquidity providers) to pool their assets in a DEX’s smart contract to provide liquidity for traders to swap between currencies</a:t>
            </a:r>
          </a:p>
          <a:p>
            <a:pPr lvl="1"/>
            <a:endParaRPr lang="en-US" dirty="0"/>
          </a:p>
          <a:p>
            <a:endParaRPr lang="en-US" dirty="0"/>
          </a:p>
          <a:p>
            <a:r>
              <a:rPr lang="en-US" dirty="0"/>
              <a:t>Demo: </a:t>
            </a:r>
            <a:r>
              <a:rPr lang="en-US" dirty="0">
                <a:hlinkClick r:id="rId3"/>
              </a:rPr>
              <a:t>https://vimeo.com/748583487</a:t>
            </a:r>
            <a:r>
              <a:rPr lang="en-US" dirty="0"/>
              <a:t> </a:t>
            </a:r>
          </a:p>
          <a:p>
            <a:endParaRPr lang="en-US" dirty="0"/>
          </a:p>
        </p:txBody>
      </p:sp>
      <p:sp>
        <p:nvSpPr>
          <p:cNvPr id="4" name="Slide Number Placeholder 3"/>
          <p:cNvSpPr>
            <a:spLocks noGrp="1"/>
          </p:cNvSpPr>
          <p:nvPr>
            <p:ph type="sldNum" sz="quarter" idx="5"/>
          </p:nvPr>
        </p:nvSpPr>
        <p:spPr/>
        <p:txBody>
          <a:bodyPr/>
          <a:lstStyle/>
          <a:p>
            <a:fld id="{B90A53B5-8B7F-3C4A-A7A1-8E419C961C2D}" type="slidenum">
              <a:rPr lang="en-US" smtClean="0"/>
              <a:t>29</a:t>
            </a:fld>
            <a:endParaRPr lang="en-US"/>
          </a:p>
        </p:txBody>
      </p:sp>
    </p:spTree>
    <p:extLst>
      <p:ext uri="{BB962C8B-B14F-4D97-AF65-F5344CB8AC3E}">
        <p14:creationId xmlns:p14="http://schemas.microsoft.com/office/powerpoint/2010/main" val="4637395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0.05 for stable pairs, 0.3 for most, 1 for exotic pairs</a:t>
            </a:r>
          </a:p>
          <a:p>
            <a:endParaRPr lang="en-US" dirty="0"/>
          </a:p>
          <a:p>
            <a:r>
              <a:rPr lang="en-US" dirty="0"/>
              <a:t>Demo: </a:t>
            </a:r>
            <a:r>
              <a:rPr lang="en-US" dirty="0">
                <a:hlinkClick r:id="rId3"/>
              </a:rPr>
              <a:t>https://vimeo.com/748583487</a:t>
            </a:r>
            <a:r>
              <a:rPr lang="en-US" dirty="0"/>
              <a:t> </a:t>
            </a:r>
          </a:p>
          <a:p>
            <a:endParaRPr lang="en-US" dirty="0"/>
          </a:p>
          <a:p>
            <a:r>
              <a:rPr lang="en-US" dirty="0"/>
              <a:t>Slippage refers to the difference between the expected price of a trade and the price at which the trade is executed.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Total Value of Liquidity Pool / Circulating Supply of LP Tokens = Value of 1 LP Token</a:t>
            </a:r>
          </a:p>
          <a:p>
            <a:endParaRPr lang="en-US" dirty="0"/>
          </a:p>
          <a:p>
            <a:endParaRPr lang="en-US" dirty="0"/>
          </a:p>
        </p:txBody>
      </p:sp>
      <p:sp>
        <p:nvSpPr>
          <p:cNvPr id="4" name="Slide Number Placeholder 3"/>
          <p:cNvSpPr>
            <a:spLocks noGrp="1"/>
          </p:cNvSpPr>
          <p:nvPr>
            <p:ph type="sldNum" sz="quarter" idx="5"/>
          </p:nvPr>
        </p:nvSpPr>
        <p:spPr/>
        <p:txBody>
          <a:bodyPr/>
          <a:lstStyle/>
          <a:p>
            <a:fld id="{B90A53B5-8B7F-3C4A-A7A1-8E419C961C2D}" type="slidenum">
              <a:rPr lang="en-US" smtClean="0"/>
              <a:t>30</a:t>
            </a:fld>
            <a:endParaRPr lang="en-US"/>
          </a:p>
        </p:txBody>
      </p:sp>
    </p:spTree>
    <p:extLst>
      <p:ext uri="{BB962C8B-B14F-4D97-AF65-F5344CB8AC3E}">
        <p14:creationId xmlns:p14="http://schemas.microsoft.com/office/powerpoint/2010/main" val="38174808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blockchaindemo.io</a:t>
            </a:r>
            <a:r>
              <a:rPr lang="en-US" dirty="0"/>
              <a:t>/?ref=</a:t>
            </a:r>
            <a:r>
              <a:rPr lang="en-US" dirty="0" err="1"/>
              <a:t>producthunt</a:t>
            </a:r>
            <a:endParaRPr lang="en-US" dirty="0"/>
          </a:p>
          <a:p>
            <a:endParaRPr lang="en-US" dirty="0"/>
          </a:p>
          <a:p>
            <a:r>
              <a:rPr lang="en-US" dirty="0"/>
              <a:t>https://</a:t>
            </a:r>
            <a:r>
              <a:rPr lang="en-US" dirty="0" err="1"/>
              <a:t>www.blockchain.com</a:t>
            </a:r>
            <a:r>
              <a:rPr lang="en-US" dirty="0"/>
              <a:t>/</a:t>
            </a:r>
            <a:r>
              <a:rPr lang="en-US" dirty="0" err="1"/>
              <a:t>btc</a:t>
            </a:r>
            <a:r>
              <a:rPr lang="en-US" dirty="0"/>
              <a:t>/block/000000000019d6689c085ae165831e934ff763ae46a2a6c172b3f1b60a8ce26f</a:t>
            </a:r>
          </a:p>
          <a:p>
            <a:r>
              <a:rPr lang="en-US" dirty="0"/>
              <a:t>https://</a:t>
            </a:r>
            <a:r>
              <a:rPr lang="en-US" dirty="0" err="1"/>
              <a:t>www.blockchain.com</a:t>
            </a:r>
            <a:r>
              <a:rPr lang="en-US" dirty="0"/>
              <a:t>/</a:t>
            </a:r>
            <a:r>
              <a:rPr lang="en-US" dirty="0" err="1"/>
              <a:t>btc</a:t>
            </a:r>
            <a:r>
              <a:rPr lang="en-US" dirty="0"/>
              <a:t>/</a:t>
            </a:r>
            <a:r>
              <a:rPr lang="en-US" dirty="0" err="1"/>
              <a:t>tx</a:t>
            </a:r>
            <a:r>
              <a:rPr lang="en-US" dirty="0"/>
              <a:t>/4a5e1e4baab89f3a32518a88c31bc87f618f76673e2cc77ab2127b7afdeda33b</a:t>
            </a:r>
          </a:p>
          <a:p>
            <a:endParaRPr lang="en-US" dirty="0"/>
          </a:p>
          <a:p>
            <a:r>
              <a:rPr lang="en-US" dirty="0"/>
              <a:t>https://</a:t>
            </a:r>
            <a:r>
              <a:rPr lang="en-US" dirty="0" err="1"/>
              <a:t>www.rapidtables.com</a:t>
            </a:r>
            <a:r>
              <a:rPr lang="en-US" dirty="0"/>
              <a:t>/convert/number/hex-to-</a:t>
            </a:r>
            <a:r>
              <a:rPr lang="en-US" dirty="0" err="1"/>
              <a:t>ascii.html</a:t>
            </a:r>
            <a:endParaRPr lang="en-US" dirty="0"/>
          </a:p>
        </p:txBody>
      </p:sp>
      <p:sp>
        <p:nvSpPr>
          <p:cNvPr id="4" name="Slide Number Placeholder 3"/>
          <p:cNvSpPr>
            <a:spLocks noGrp="1"/>
          </p:cNvSpPr>
          <p:nvPr>
            <p:ph type="sldNum" sz="quarter" idx="5"/>
          </p:nvPr>
        </p:nvSpPr>
        <p:spPr/>
        <p:txBody>
          <a:bodyPr/>
          <a:lstStyle/>
          <a:p>
            <a:fld id="{B90A53B5-8B7F-3C4A-A7A1-8E419C961C2D}" type="slidenum">
              <a:rPr lang="en-US" smtClean="0"/>
              <a:t>31</a:t>
            </a:fld>
            <a:endParaRPr lang="en-US"/>
          </a:p>
        </p:txBody>
      </p:sp>
    </p:spTree>
    <p:extLst>
      <p:ext uri="{BB962C8B-B14F-4D97-AF65-F5344CB8AC3E}">
        <p14:creationId xmlns:p14="http://schemas.microsoft.com/office/powerpoint/2010/main" val="1822474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0A53B5-8B7F-3C4A-A7A1-8E419C961C2D}" type="slidenum">
              <a:rPr lang="en-US" smtClean="0"/>
              <a:t>36</a:t>
            </a:fld>
            <a:endParaRPr lang="en-US"/>
          </a:p>
        </p:txBody>
      </p:sp>
    </p:spTree>
    <p:extLst>
      <p:ext uri="{BB962C8B-B14F-4D97-AF65-F5344CB8AC3E}">
        <p14:creationId xmlns:p14="http://schemas.microsoft.com/office/powerpoint/2010/main" val="32042463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www.coinbureau.com</a:t>
            </a:r>
            <a:r>
              <a:rPr lang="en-US" dirty="0"/>
              <a:t>/education/algorithmic-</a:t>
            </a:r>
            <a:r>
              <a:rPr lang="en-US" dirty="0" err="1"/>
              <a:t>stablecoins</a:t>
            </a:r>
            <a:r>
              <a:rPr lang="en-US" dirty="0"/>
              <a:t>/</a:t>
            </a:r>
          </a:p>
          <a:p>
            <a:endParaRPr lang="en-US" dirty="0"/>
          </a:p>
          <a:p>
            <a:r>
              <a:rPr lang="en-US" dirty="0"/>
              <a:t>Luna Foundation Guard (LFG), a non-profit foundation with the mandate of defending the UST peg. The LFG bought over $3 billion of Bitcoin </a:t>
            </a:r>
            <a:r>
              <a:rPr lang="en-US" dirty="0">
                <a:hlinkClick r:id="rId3"/>
              </a:rPr>
              <a:t>BTC</a:t>
            </a:r>
            <a:r>
              <a:rPr lang="en-US" dirty="0"/>
              <a:t> </a:t>
            </a:r>
            <a:r>
              <a:rPr lang="en-US" dirty="0">
                <a:hlinkClick r:id="rId3"/>
              </a:rPr>
              <a:t>-6%</a:t>
            </a:r>
            <a:r>
              <a:rPr lang="en-US" dirty="0"/>
              <a:t> , and had plans to eventually get that to $10 billion.</a:t>
            </a:r>
          </a:p>
        </p:txBody>
      </p:sp>
      <p:sp>
        <p:nvSpPr>
          <p:cNvPr id="4" name="Slide Number Placeholder 3"/>
          <p:cNvSpPr>
            <a:spLocks noGrp="1"/>
          </p:cNvSpPr>
          <p:nvPr>
            <p:ph type="sldNum" sz="quarter" idx="5"/>
          </p:nvPr>
        </p:nvSpPr>
        <p:spPr/>
        <p:txBody>
          <a:bodyPr/>
          <a:lstStyle/>
          <a:p>
            <a:fld id="{B90A53B5-8B7F-3C4A-A7A1-8E419C961C2D}" type="slidenum">
              <a:rPr lang="en-US" smtClean="0"/>
              <a:t>37</a:t>
            </a:fld>
            <a:endParaRPr lang="en-US"/>
          </a:p>
        </p:txBody>
      </p:sp>
    </p:spTree>
    <p:extLst>
      <p:ext uri="{BB962C8B-B14F-4D97-AF65-F5344CB8AC3E}">
        <p14:creationId xmlns:p14="http://schemas.microsoft.com/office/powerpoint/2010/main" val="36611062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t>4Pool is a liquidity pool organized by Curve that combines liquidity from four </a:t>
            </a:r>
            <a:r>
              <a:rPr lang="en-US" sz="1200" kern="1200" dirty="0" err="1"/>
              <a:t>stablecoins</a:t>
            </a:r>
            <a:r>
              <a:rPr lang="en-US" sz="1200" kern="1200" dirty="0"/>
              <a:t> to offer returns on deposits, like a savings account</a:t>
            </a:r>
          </a:p>
          <a:p>
            <a:endParaRPr lang="en-US" dirty="0"/>
          </a:p>
          <a:p>
            <a:r>
              <a:rPr lang="en-US" dirty="0"/>
              <a:t>May 13th, the LUNA price had dropped from all time highs in early April of $119, to an all time low of $0.000000999967, which is an unheard of 99.99999916% fall, in a a little over a month.</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UST has fallen to $0.0449, over 95% off the peg.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$0.64 back to $0.93</a:t>
            </a:r>
          </a:p>
          <a:p>
            <a:endParaRPr lang="en-US" dirty="0"/>
          </a:p>
        </p:txBody>
      </p:sp>
      <p:sp>
        <p:nvSpPr>
          <p:cNvPr id="4" name="Slide Number Placeholder 3"/>
          <p:cNvSpPr>
            <a:spLocks noGrp="1"/>
          </p:cNvSpPr>
          <p:nvPr>
            <p:ph type="sldNum" sz="quarter" idx="5"/>
          </p:nvPr>
        </p:nvSpPr>
        <p:spPr/>
        <p:txBody>
          <a:bodyPr/>
          <a:lstStyle/>
          <a:p>
            <a:fld id="{5A2B4267-FD12-436C-A400-74799FCF0CD5}" type="slidenum">
              <a:rPr lang="en-US" smtClean="0"/>
              <a:t>38</a:t>
            </a:fld>
            <a:endParaRPr lang="en-US" dirty="0"/>
          </a:p>
        </p:txBody>
      </p:sp>
    </p:spTree>
    <p:extLst>
      <p:ext uri="{BB962C8B-B14F-4D97-AF65-F5344CB8AC3E}">
        <p14:creationId xmlns:p14="http://schemas.microsoft.com/office/powerpoint/2010/main" val="2240333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blockchaindemo.io</a:t>
            </a:r>
            <a:r>
              <a:rPr lang="en-US" dirty="0"/>
              <a:t>/?ref=</a:t>
            </a:r>
            <a:r>
              <a:rPr lang="en-US" dirty="0" err="1"/>
              <a:t>producthunt</a:t>
            </a:r>
            <a:endParaRPr lang="en-US" dirty="0"/>
          </a:p>
          <a:p>
            <a:endParaRPr lang="en-US" dirty="0"/>
          </a:p>
          <a:p>
            <a:r>
              <a:rPr lang="en-US" dirty="0"/>
              <a:t>https://</a:t>
            </a:r>
            <a:r>
              <a:rPr lang="en-US" dirty="0" err="1"/>
              <a:t>www.blockchain.com</a:t>
            </a:r>
            <a:r>
              <a:rPr lang="en-US" dirty="0"/>
              <a:t>/</a:t>
            </a:r>
            <a:r>
              <a:rPr lang="en-US" dirty="0" err="1"/>
              <a:t>btc</a:t>
            </a:r>
            <a:r>
              <a:rPr lang="en-US" dirty="0"/>
              <a:t>/block/000000000019d6689c085ae165831e934ff763ae46a2a6c172b3f1b60a8ce26f</a:t>
            </a:r>
          </a:p>
          <a:p>
            <a:r>
              <a:rPr lang="en-US" dirty="0"/>
              <a:t>https://</a:t>
            </a:r>
            <a:r>
              <a:rPr lang="en-US" dirty="0" err="1"/>
              <a:t>www.blockchain.com</a:t>
            </a:r>
            <a:r>
              <a:rPr lang="en-US" dirty="0"/>
              <a:t>/</a:t>
            </a:r>
            <a:r>
              <a:rPr lang="en-US" dirty="0" err="1"/>
              <a:t>btc</a:t>
            </a:r>
            <a:r>
              <a:rPr lang="en-US" dirty="0"/>
              <a:t>/</a:t>
            </a:r>
            <a:r>
              <a:rPr lang="en-US" dirty="0" err="1"/>
              <a:t>tx</a:t>
            </a:r>
            <a:r>
              <a:rPr lang="en-US" dirty="0"/>
              <a:t>/4a5e1e4baab89f3a32518a88c31bc87f618f76673e2cc77ab2127b7afdeda33b</a:t>
            </a:r>
          </a:p>
          <a:p>
            <a:endParaRPr lang="en-US" dirty="0"/>
          </a:p>
          <a:p>
            <a:r>
              <a:rPr lang="en-US" dirty="0"/>
              <a:t>https://</a:t>
            </a:r>
            <a:r>
              <a:rPr lang="en-US" dirty="0" err="1"/>
              <a:t>www.rapidtables.com</a:t>
            </a:r>
            <a:r>
              <a:rPr lang="en-US" dirty="0"/>
              <a:t>/convert/number/hex-to-</a:t>
            </a:r>
            <a:r>
              <a:rPr lang="en-US" dirty="0" err="1"/>
              <a:t>ascii.html</a:t>
            </a:r>
            <a:endParaRPr lang="en-US" dirty="0"/>
          </a:p>
        </p:txBody>
      </p:sp>
      <p:sp>
        <p:nvSpPr>
          <p:cNvPr id="4" name="Slide Number Placeholder 3"/>
          <p:cNvSpPr>
            <a:spLocks noGrp="1"/>
          </p:cNvSpPr>
          <p:nvPr>
            <p:ph type="sldNum" sz="quarter" idx="5"/>
          </p:nvPr>
        </p:nvSpPr>
        <p:spPr/>
        <p:txBody>
          <a:bodyPr/>
          <a:lstStyle/>
          <a:p>
            <a:fld id="{B90A53B5-8B7F-3C4A-A7A1-8E419C961C2D}" type="slidenum">
              <a:rPr lang="en-US" smtClean="0"/>
              <a:t>3</a:t>
            </a:fld>
            <a:endParaRPr lang="en-US"/>
          </a:p>
        </p:txBody>
      </p:sp>
    </p:spTree>
    <p:extLst>
      <p:ext uri="{BB962C8B-B14F-4D97-AF65-F5344CB8AC3E}">
        <p14:creationId xmlns:p14="http://schemas.microsoft.com/office/powerpoint/2010/main" val="38519727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Replaces the traditional order book model in exchanges</a:t>
            </a:r>
          </a:p>
          <a:p>
            <a:pPr lvl="1"/>
            <a:r>
              <a:rPr lang="en-US" dirty="0"/>
              <a:t>Exchanges don’t need traditional market makers (i.e. Citadel), instead they use an algorithm, automated market makers (AMM)</a:t>
            </a:r>
          </a:p>
          <a:p>
            <a:pPr lvl="1"/>
            <a:endParaRPr lang="en-US" dirty="0"/>
          </a:p>
          <a:p>
            <a:r>
              <a:rPr lang="en-US" dirty="0"/>
              <a:t>Popular liquidity pool protocols are </a:t>
            </a:r>
            <a:r>
              <a:rPr lang="en-US" dirty="0" err="1"/>
              <a:t>Uniswap</a:t>
            </a:r>
            <a:r>
              <a:rPr lang="en-US" dirty="0"/>
              <a:t>, Balancer, and Curve</a:t>
            </a:r>
          </a:p>
          <a:p>
            <a:pPr marL="0" indent="0">
              <a:buNone/>
            </a:pPr>
            <a:endParaRPr lang="en-US" dirty="0"/>
          </a:p>
          <a:p>
            <a:r>
              <a:rPr lang="en-US" dirty="0"/>
              <a:t>Liquidity pools allow users (liquidity providers) to pool their assets in a DEX’s smart contract to provide liquidity for traders to swap between currencies</a:t>
            </a:r>
          </a:p>
          <a:p>
            <a:pPr lvl="1"/>
            <a:endParaRPr lang="en-US" dirty="0"/>
          </a:p>
          <a:p>
            <a:endParaRPr lang="en-US" dirty="0"/>
          </a:p>
          <a:p>
            <a:r>
              <a:rPr lang="en-US" dirty="0"/>
              <a:t>Demo: </a:t>
            </a:r>
            <a:r>
              <a:rPr lang="en-US" dirty="0">
                <a:hlinkClick r:id="rId3"/>
              </a:rPr>
              <a:t>https://vimeo.com/748583487</a:t>
            </a:r>
            <a:r>
              <a:rPr lang="en-US" dirty="0"/>
              <a:t> </a:t>
            </a:r>
          </a:p>
          <a:p>
            <a:endParaRPr lang="en-US" dirty="0"/>
          </a:p>
        </p:txBody>
      </p:sp>
      <p:sp>
        <p:nvSpPr>
          <p:cNvPr id="4" name="Slide Number Placeholder 3"/>
          <p:cNvSpPr>
            <a:spLocks noGrp="1"/>
          </p:cNvSpPr>
          <p:nvPr>
            <p:ph type="sldNum" sz="quarter" idx="5"/>
          </p:nvPr>
        </p:nvSpPr>
        <p:spPr/>
        <p:txBody>
          <a:bodyPr/>
          <a:lstStyle/>
          <a:p>
            <a:fld id="{B90A53B5-8B7F-3C4A-A7A1-8E419C961C2D}" type="slidenum">
              <a:rPr lang="en-US" smtClean="0"/>
              <a:t>39</a:t>
            </a:fld>
            <a:endParaRPr lang="en-US"/>
          </a:p>
        </p:txBody>
      </p:sp>
    </p:spTree>
    <p:extLst>
      <p:ext uri="{BB962C8B-B14F-4D97-AF65-F5344CB8AC3E}">
        <p14:creationId xmlns:p14="http://schemas.microsoft.com/office/powerpoint/2010/main" val="4084946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Replaces the traditional order book model in exchanges</a:t>
            </a:r>
          </a:p>
          <a:p>
            <a:pPr lvl="1"/>
            <a:r>
              <a:rPr lang="en-US" dirty="0"/>
              <a:t>Exchanges don’t need traditional market makers (i.e. Citadel), instead they use an algorithm, automated market makers (AMM)</a:t>
            </a:r>
          </a:p>
          <a:p>
            <a:pPr lvl="1"/>
            <a:endParaRPr lang="en-US" dirty="0"/>
          </a:p>
          <a:p>
            <a:r>
              <a:rPr lang="en-US" dirty="0"/>
              <a:t>Popular liquidity pool protocols are </a:t>
            </a:r>
            <a:r>
              <a:rPr lang="en-US" dirty="0" err="1"/>
              <a:t>Uniswap</a:t>
            </a:r>
            <a:r>
              <a:rPr lang="en-US" dirty="0"/>
              <a:t>, Balancer, and Curve</a:t>
            </a:r>
          </a:p>
          <a:p>
            <a:pPr marL="0" indent="0">
              <a:buNone/>
            </a:pPr>
            <a:endParaRPr lang="en-US" dirty="0"/>
          </a:p>
          <a:p>
            <a:r>
              <a:rPr lang="en-US" dirty="0"/>
              <a:t>Liquidity pools allow users (liquidity providers) to pool their assets in a DEX’s smart contract to provide liquidity for traders to swap between currencies</a:t>
            </a:r>
          </a:p>
          <a:p>
            <a:pPr lvl="1"/>
            <a:endParaRPr lang="en-US" dirty="0"/>
          </a:p>
          <a:p>
            <a:endParaRPr lang="en-US" dirty="0"/>
          </a:p>
          <a:p>
            <a:r>
              <a:rPr lang="en-US" dirty="0"/>
              <a:t>Demo: </a:t>
            </a:r>
            <a:r>
              <a:rPr lang="en-US" dirty="0">
                <a:hlinkClick r:id="rId3"/>
              </a:rPr>
              <a:t>https://vimeo.com/748583487</a:t>
            </a:r>
            <a:r>
              <a:rPr lang="en-US" dirty="0"/>
              <a:t> </a:t>
            </a:r>
          </a:p>
          <a:p>
            <a:endParaRPr lang="en-US" dirty="0"/>
          </a:p>
        </p:txBody>
      </p:sp>
      <p:sp>
        <p:nvSpPr>
          <p:cNvPr id="4" name="Slide Number Placeholder 3"/>
          <p:cNvSpPr>
            <a:spLocks noGrp="1"/>
          </p:cNvSpPr>
          <p:nvPr>
            <p:ph type="sldNum" sz="quarter" idx="5"/>
          </p:nvPr>
        </p:nvSpPr>
        <p:spPr/>
        <p:txBody>
          <a:bodyPr/>
          <a:lstStyle/>
          <a:p>
            <a:fld id="{B90A53B5-8B7F-3C4A-A7A1-8E419C961C2D}" type="slidenum">
              <a:rPr lang="en-US" smtClean="0"/>
              <a:t>40</a:t>
            </a:fld>
            <a:endParaRPr lang="en-US"/>
          </a:p>
        </p:txBody>
      </p:sp>
    </p:spTree>
    <p:extLst>
      <p:ext uri="{BB962C8B-B14F-4D97-AF65-F5344CB8AC3E}">
        <p14:creationId xmlns:p14="http://schemas.microsoft.com/office/powerpoint/2010/main" val="2992293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200"/>
              </a:spcBef>
              <a:spcAft>
                <a:spcPts val="0"/>
              </a:spcAft>
            </a:pPr>
            <a:r>
              <a:rPr lang="en-US" sz="1800" b="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The Origin: The Creation of Bitcoin &amp; Blockchain (2 minutes)</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 2008 Satoshi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Nakamota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described a vision of a digital cash system that doesn’t involve a central authority. This is vision is Bitcoin.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Let’s say [Person A] wants to send money to [Person B], they don’t trust each other because they are strangers. So what they need is a system that’s</a:t>
            </a:r>
          </a:p>
          <a:p>
            <a:pPr marL="342900" marR="0" lvl="0" indent="-342900">
              <a:spcBef>
                <a:spcPts val="0"/>
              </a:spcBef>
              <a:spcAft>
                <a:spcPts val="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Permanent</a:t>
            </a:r>
          </a:p>
          <a:p>
            <a:pPr marL="342900" marR="0" lvl="0" indent="-342900">
              <a:spcBef>
                <a:spcPts val="0"/>
              </a:spcBef>
              <a:spcAft>
                <a:spcPts val="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Private</a:t>
            </a:r>
          </a:p>
          <a:p>
            <a:pPr marL="342900" marR="0" lvl="0" indent="-342900">
              <a:spcBef>
                <a:spcPts val="0"/>
              </a:spcBef>
              <a:spcAft>
                <a:spcPts val="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Valid</a:t>
            </a:r>
          </a:p>
          <a:p>
            <a:pPr marL="342900" marR="0" lvl="0" indent="-342900">
              <a:spcBef>
                <a:spcPts val="0"/>
              </a:spcBef>
              <a:spcAft>
                <a:spcPts val="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Decentralized</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To solve this, Satoshi created the technology Blockchain.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And in January 3</a:t>
            </a:r>
            <a:r>
              <a:rPr lang="en-US" sz="1800" kern="100" baseline="30000" dirty="0">
                <a:effectLst/>
                <a:latin typeface="Calibri" panose="020F0502020204030204" pitchFamily="34" charset="0"/>
                <a:ea typeface="Calibri" panose="020F0502020204030204" pitchFamily="34" charset="0"/>
                <a:cs typeface="Times New Roman" panose="02020603050405020304" pitchFamily="18" charset="0"/>
              </a:rPr>
              <a:t>rd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2009 was the beginning of Bitcoin and Blockchain, and the day the block 0 was mined, which is called the Genesis block. </a:t>
            </a:r>
          </a:p>
          <a:p>
            <a:pPr marL="0" marR="0">
              <a:spcBef>
                <a:spcPts val="0"/>
              </a:spcBef>
              <a:spcAft>
                <a:spcPts val="0"/>
              </a:spcAft>
            </a:pP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So remember I said that this system auditable, so almost every blockchain network will have something called a “blockchain explorer”. And it’s a system that connects to a blockchain a node to reveal information on each block and transaction.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Here in this blockchain explorer you see something called a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coinbase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message, not be confused by the company Coinbase, it’s a message the first transaction can put on a block.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Here we see the Satoshi’s message “Chancellor on brink of second bailout for banks”. This is very much a commentary to why Bitcoin was created in the first case, to addressing the failing we see with traditional banks. </a:t>
            </a:r>
          </a:p>
          <a:p>
            <a:endParaRPr lang="en-US" dirty="0"/>
          </a:p>
          <a:p>
            <a:endParaRPr lang="en-US" dirty="0"/>
          </a:p>
          <a:p>
            <a:r>
              <a:rPr lang="en-US" dirty="0"/>
              <a:t>https://</a:t>
            </a:r>
            <a:r>
              <a:rPr lang="en-US" dirty="0" err="1"/>
              <a:t>blockchaindemo.io</a:t>
            </a:r>
            <a:r>
              <a:rPr lang="en-US" dirty="0"/>
              <a:t>/?ref=</a:t>
            </a:r>
            <a:r>
              <a:rPr lang="en-US" dirty="0" err="1"/>
              <a:t>producthunt</a:t>
            </a:r>
            <a:endParaRPr lang="en-US" dirty="0"/>
          </a:p>
          <a:p>
            <a:endParaRPr lang="en-US" dirty="0"/>
          </a:p>
          <a:p>
            <a:r>
              <a:rPr lang="en-US" dirty="0"/>
              <a:t>https://</a:t>
            </a:r>
            <a:r>
              <a:rPr lang="en-US" dirty="0" err="1"/>
              <a:t>www.blockchain.com</a:t>
            </a:r>
            <a:r>
              <a:rPr lang="en-US" dirty="0"/>
              <a:t>/</a:t>
            </a:r>
            <a:r>
              <a:rPr lang="en-US" dirty="0" err="1"/>
              <a:t>btc</a:t>
            </a:r>
            <a:r>
              <a:rPr lang="en-US" dirty="0"/>
              <a:t>/block/000000000019d6689c085ae165831e934ff763ae46a2a6c172b3f1b60a8ce26f</a:t>
            </a:r>
          </a:p>
          <a:p>
            <a:r>
              <a:rPr lang="en-US" dirty="0"/>
              <a:t>https://</a:t>
            </a:r>
            <a:r>
              <a:rPr lang="en-US" dirty="0" err="1"/>
              <a:t>www.blockchain.com</a:t>
            </a:r>
            <a:r>
              <a:rPr lang="en-US" dirty="0"/>
              <a:t>/</a:t>
            </a:r>
            <a:r>
              <a:rPr lang="en-US" dirty="0" err="1"/>
              <a:t>btc</a:t>
            </a:r>
            <a:r>
              <a:rPr lang="en-US" dirty="0"/>
              <a:t>/</a:t>
            </a:r>
            <a:r>
              <a:rPr lang="en-US" dirty="0" err="1"/>
              <a:t>tx</a:t>
            </a:r>
            <a:r>
              <a:rPr lang="en-US" dirty="0"/>
              <a:t>/4a5e1e4baab89f3a32518a88c31bc87f618f76673e2cc77ab2127b7afdeda33b</a:t>
            </a:r>
          </a:p>
          <a:p>
            <a:endParaRPr lang="en-US" dirty="0"/>
          </a:p>
          <a:p>
            <a:r>
              <a:rPr lang="en-US" dirty="0"/>
              <a:t>https://</a:t>
            </a:r>
            <a:r>
              <a:rPr lang="en-US" dirty="0" err="1"/>
              <a:t>www.rapidtables.com</a:t>
            </a:r>
            <a:r>
              <a:rPr lang="en-US" dirty="0"/>
              <a:t>/convert/number/hex-to-</a:t>
            </a:r>
            <a:r>
              <a:rPr lang="en-US" dirty="0" err="1"/>
              <a:t>ascii.html</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Satoshi collaborated on Bitcoin till mid-2010 and gave the source code repository to Gavin Andersen</a:t>
            </a:r>
          </a:p>
          <a:p>
            <a:endParaRPr lang="en-US" dirty="0"/>
          </a:p>
          <a:p>
            <a:r>
              <a:rPr lang="en-US" dirty="0"/>
              <a:t>A </a:t>
            </a:r>
            <a:r>
              <a:rPr lang="en-US" dirty="0" err="1"/>
              <a:t>coinbase</a:t>
            </a:r>
            <a:r>
              <a:rPr lang="en-US" dirty="0"/>
              <a:t> transaction is the first transaction in each block. The </a:t>
            </a:r>
            <a:r>
              <a:rPr lang="en-US" dirty="0" err="1"/>
              <a:t>coinbase</a:t>
            </a:r>
            <a:r>
              <a:rPr lang="en-US" dirty="0"/>
              <a:t> transaction distributes the block subsidy, which is currently 6.25 BTC per block, and also collects the cumulative fees of all transactions in the block.</a:t>
            </a:r>
          </a:p>
          <a:p>
            <a:r>
              <a:rPr lang="en-US" dirty="0"/>
              <a:t>Since this transaction is creating new bitcoin, the </a:t>
            </a:r>
            <a:r>
              <a:rPr lang="en-US" dirty="0" err="1"/>
              <a:t>coinbase</a:t>
            </a:r>
            <a:r>
              <a:rPr lang="en-US" dirty="0"/>
              <a:t> transaction is valid without any inputs. To see an example, check out this </a:t>
            </a:r>
            <a:r>
              <a:rPr lang="en-US" dirty="0" err="1"/>
              <a:t>coinbase</a:t>
            </a:r>
            <a:r>
              <a:rPr lang="en-US" dirty="0"/>
              <a:t> transaction in Block #650,000 on </a:t>
            </a:r>
            <a:r>
              <a:rPr lang="en-US" dirty="0">
                <a:hlinkClick r:id="rId3"/>
              </a:rPr>
              <a:t>Blockstream</a:t>
            </a:r>
            <a:r>
              <a:rPr lang="en-US" dirty="0"/>
              <a:t>: there will be no inputs, and the single output will be of the amount 6.25 BTC plus the 0.244131 BTC of fees the miner collected.</a:t>
            </a:r>
          </a:p>
          <a:p>
            <a:endParaRPr lang="en-US" dirty="0"/>
          </a:p>
        </p:txBody>
      </p:sp>
      <p:sp>
        <p:nvSpPr>
          <p:cNvPr id="4" name="Slide Number Placeholder 3"/>
          <p:cNvSpPr>
            <a:spLocks noGrp="1"/>
          </p:cNvSpPr>
          <p:nvPr>
            <p:ph type="sldNum" sz="quarter" idx="5"/>
          </p:nvPr>
        </p:nvSpPr>
        <p:spPr/>
        <p:txBody>
          <a:bodyPr/>
          <a:lstStyle/>
          <a:p>
            <a:fld id="{B90A53B5-8B7F-3C4A-A7A1-8E419C961C2D}" type="slidenum">
              <a:rPr lang="en-US" smtClean="0"/>
              <a:t>4</a:t>
            </a:fld>
            <a:endParaRPr lang="en-US"/>
          </a:p>
        </p:txBody>
      </p:sp>
    </p:spTree>
    <p:extLst>
      <p:ext uri="{BB962C8B-B14F-4D97-AF65-F5344CB8AC3E}">
        <p14:creationId xmlns:p14="http://schemas.microsoft.com/office/powerpoint/2010/main" val="3793863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0A53B5-8B7F-3C4A-A7A1-8E419C961C2D}" type="slidenum">
              <a:rPr lang="en-US" smtClean="0"/>
              <a:t>5</a:t>
            </a:fld>
            <a:endParaRPr lang="en-US"/>
          </a:p>
        </p:txBody>
      </p:sp>
    </p:spTree>
    <p:extLst>
      <p:ext uri="{BB962C8B-B14F-4D97-AF65-F5344CB8AC3E}">
        <p14:creationId xmlns:p14="http://schemas.microsoft.com/office/powerpoint/2010/main" val="3440966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0A53B5-8B7F-3C4A-A7A1-8E419C961C2D}" type="slidenum">
              <a:rPr lang="en-US" smtClean="0"/>
              <a:t>7</a:t>
            </a:fld>
            <a:endParaRPr lang="en-US"/>
          </a:p>
        </p:txBody>
      </p:sp>
    </p:spTree>
    <p:extLst>
      <p:ext uri="{BB962C8B-B14F-4D97-AF65-F5344CB8AC3E}">
        <p14:creationId xmlns:p14="http://schemas.microsoft.com/office/powerpoint/2010/main" val="97143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www.coinbureau.com</a:t>
            </a:r>
            <a:r>
              <a:rPr lang="en-US" dirty="0"/>
              <a:t>/education/algorithmic-</a:t>
            </a:r>
            <a:r>
              <a:rPr lang="en-US" dirty="0" err="1"/>
              <a:t>stablecoins</a:t>
            </a:r>
            <a:r>
              <a:rPr lang="en-US" dirty="0"/>
              <a: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90A53B5-8B7F-3C4A-A7A1-8E419C961C2D}" type="slidenum">
              <a:rPr lang="en-US" smtClean="0"/>
              <a:t>8</a:t>
            </a:fld>
            <a:endParaRPr lang="en-US"/>
          </a:p>
        </p:txBody>
      </p:sp>
    </p:spTree>
    <p:extLst>
      <p:ext uri="{BB962C8B-B14F-4D97-AF65-F5344CB8AC3E}">
        <p14:creationId xmlns:p14="http://schemas.microsoft.com/office/powerpoint/2010/main" val="865802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www.coinbureau.com</a:t>
            </a:r>
            <a:r>
              <a:rPr lang="en-US" dirty="0"/>
              <a:t>/education/algorithmic-</a:t>
            </a:r>
            <a:r>
              <a:rPr lang="en-US" dirty="0" err="1"/>
              <a:t>stablecoins</a:t>
            </a:r>
            <a:r>
              <a:rPr lang="en-US" dirty="0"/>
              <a:t>/</a:t>
            </a:r>
          </a:p>
          <a:p>
            <a:endParaRPr lang="en-US" dirty="0"/>
          </a:p>
          <a:p>
            <a:r>
              <a:rPr lang="en-US" dirty="0"/>
              <a:t>to mint $1 UST for example, the protocol’s algorithm has to burn $1 worth of LUNA</a:t>
            </a:r>
          </a:p>
          <a:p>
            <a:endParaRPr lang="en-US" dirty="0"/>
          </a:p>
          <a:p>
            <a:r>
              <a:rPr lang="en-US" dirty="0"/>
              <a:t>https://</a:t>
            </a:r>
            <a:r>
              <a:rPr lang="en-US" dirty="0" err="1"/>
              <a:t>medium.com</a:t>
            </a:r>
            <a:r>
              <a:rPr lang="en-US" dirty="0"/>
              <a:t>/</a:t>
            </a:r>
            <a:r>
              <a:rPr lang="en-US" dirty="0" err="1"/>
              <a:t>coinmonks</a:t>
            </a:r>
            <a:r>
              <a:rPr lang="en-US" dirty="0"/>
              <a:t>/stablecoin-unstable-terra-death-trap-969782654835</a:t>
            </a:r>
          </a:p>
        </p:txBody>
      </p:sp>
      <p:sp>
        <p:nvSpPr>
          <p:cNvPr id="4" name="Slide Number Placeholder 3"/>
          <p:cNvSpPr>
            <a:spLocks noGrp="1"/>
          </p:cNvSpPr>
          <p:nvPr>
            <p:ph type="sldNum" sz="quarter" idx="5"/>
          </p:nvPr>
        </p:nvSpPr>
        <p:spPr/>
        <p:txBody>
          <a:bodyPr/>
          <a:lstStyle/>
          <a:p>
            <a:fld id="{B90A53B5-8B7F-3C4A-A7A1-8E419C961C2D}" type="slidenum">
              <a:rPr lang="en-US" smtClean="0"/>
              <a:t>9</a:t>
            </a:fld>
            <a:endParaRPr lang="en-US"/>
          </a:p>
        </p:txBody>
      </p:sp>
    </p:spTree>
    <p:extLst>
      <p:ext uri="{BB962C8B-B14F-4D97-AF65-F5344CB8AC3E}">
        <p14:creationId xmlns:p14="http://schemas.microsoft.com/office/powerpoint/2010/main" val="36879714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www.bitaddress.org</a:t>
            </a:r>
            <a:r>
              <a:rPr lang="en-US" dirty="0"/>
              <a:t>/bitaddress.org-v3.3.0-SHA256-dec17c07685e1870960903d8f58090475b25af946fe95a734f88408cef4aa194.html</a:t>
            </a:r>
          </a:p>
        </p:txBody>
      </p:sp>
      <p:sp>
        <p:nvSpPr>
          <p:cNvPr id="4" name="Slide Number Placeholder 3"/>
          <p:cNvSpPr>
            <a:spLocks noGrp="1"/>
          </p:cNvSpPr>
          <p:nvPr>
            <p:ph type="sldNum" sz="quarter" idx="5"/>
          </p:nvPr>
        </p:nvSpPr>
        <p:spPr/>
        <p:txBody>
          <a:bodyPr/>
          <a:lstStyle/>
          <a:p>
            <a:fld id="{B90A53B5-8B7F-3C4A-A7A1-8E419C961C2D}" type="slidenum">
              <a:rPr lang="en-US" smtClean="0"/>
              <a:t>10</a:t>
            </a:fld>
            <a:endParaRPr lang="en-US"/>
          </a:p>
        </p:txBody>
      </p:sp>
    </p:spTree>
    <p:extLst>
      <p:ext uri="{BB962C8B-B14F-4D97-AF65-F5344CB8AC3E}">
        <p14:creationId xmlns:p14="http://schemas.microsoft.com/office/powerpoint/2010/main" val="1881041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E8B2-8DF0-614A-AEBB-55B911B98C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6DC32BB-32CF-3143-8EE9-F218C66319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89104A2-60F6-7948-BF86-B49B263C6015}"/>
              </a:ext>
            </a:extLst>
          </p:cNvPr>
          <p:cNvSpPr>
            <a:spLocks noGrp="1"/>
          </p:cNvSpPr>
          <p:nvPr>
            <p:ph type="dt" sz="half" idx="10"/>
          </p:nvPr>
        </p:nvSpPr>
        <p:spPr/>
        <p:txBody>
          <a:bodyPr/>
          <a:lstStyle/>
          <a:p>
            <a:fld id="{524C6359-9BB8-4148-8114-537E698DA205}" type="datetime1">
              <a:rPr lang="en-US" smtClean="0"/>
              <a:t>8/20/23</a:t>
            </a:fld>
            <a:endParaRPr lang="en-US" dirty="0"/>
          </a:p>
        </p:txBody>
      </p:sp>
      <p:sp>
        <p:nvSpPr>
          <p:cNvPr id="5" name="Footer Placeholder 4">
            <a:extLst>
              <a:ext uri="{FF2B5EF4-FFF2-40B4-BE49-F238E27FC236}">
                <a16:creationId xmlns:a16="http://schemas.microsoft.com/office/drawing/2014/main" id="{2426DF44-507B-9646-BDAB-163F158395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D29298-234A-AF4B-ACB9-61C9233B2DCD}"/>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1367390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8E053-C6AA-9C45-A772-F4775974FC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E7C82E7-9C4A-2E4E-88C1-CA2A344915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487004-6CF7-A84B-B950-5B2FC96DF48A}"/>
              </a:ext>
            </a:extLst>
          </p:cNvPr>
          <p:cNvSpPr>
            <a:spLocks noGrp="1"/>
          </p:cNvSpPr>
          <p:nvPr>
            <p:ph type="dt" sz="half" idx="10"/>
          </p:nvPr>
        </p:nvSpPr>
        <p:spPr/>
        <p:txBody>
          <a:bodyPr/>
          <a:lstStyle/>
          <a:p>
            <a:fld id="{A4649BD0-10DB-43E7-8F22-40B3D51B8FC3}" type="datetime1">
              <a:rPr lang="en-US" smtClean="0"/>
              <a:t>8/20/23</a:t>
            </a:fld>
            <a:endParaRPr lang="en-US"/>
          </a:p>
        </p:txBody>
      </p:sp>
      <p:sp>
        <p:nvSpPr>
          <p:cNvPr id="5" name="Footer Placeholder 4">
            <a:extLst>
              <a:ext uri="{FF2B5EF4-FFF2-40B4-BE49-F238E27FC236}">
                <a16:creationId xmlns:a16="http://schemas.microsoft.com/office/drawing/2014/main" id="{8AC71008-81F0-244A-878C-55AA2D82EB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8E1246-4864-6949-BD9C-811CE252CFD1}"/>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3233494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98CE16-B94B-C547-907D-CF4AE220023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84ED933-C8E6-AE4B-AB40-E5CD1F0848C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C5D4CD-46A0-1B4F-825A-B58951AC644A}"/>
              </a:ext>
            </a:extLst>
          </p:cNvPr>
          <p:cNvSpPr>
            <a:spLocks noGrp="1"/>
          </p:cNvSpPr>
          <p:nvPr>
            <p:ph type="dt" sz="half" idx="10"/>
          </p:nvPr>
        </p:nvSpPr>
        <p:spPr/>
        <p:txBody>
          <a:bodyPr/>
          <a:lstStyle/>
          <a:p>
            <a:fld id="{0A16C79C-F566-427A-93F6-434A4E613134}" type="datetime1">
              <a:rPr lang="en-US" smtClean="0"/>
              <a:t>8/20/23</a:t>
            </a:fld>
            <a:endParaRPr lang="en-US"/>
          </a:p>
        </p:txBody>
      </p:sp>
      <p:sp>
        <p:nvSpPr>
          <p:cNvPr id="5" name="Footer Placeholder 4">
            <a:extLst>
              <a:ext uri="{FF2B5EF4-FFF2-40B4-BE49-F238E27FC236}">
                <a16:creationId xmlns:a16="http://schemas.microsoft.com/office/drawing/2014/main" id="{9DB00589-F108-184F-9411-A67A424D5A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BD8AE4-5371-8042-9CCF-3DB53E6F1900}"/>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12960807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ix">
    <p:spTree>
      <p:nvGrpSpPr>
        <p:cNvPr id="1" name=""/>
        <p:cNvGrpSpPr/>
        <p:nvPr/>
      </p:nvGrpSpPr>
      <p:grpSpPr>
        <a:xfrm>
          <a:off x="0" y="0"/>
          <a:ext cx="0" cy="0"/>
          <a:chOff x="0" y="0"/>
          <a:chExt cx="0" cy="0"/>
        </a:xfrm>
      </p:grpSpPr>
      <p:sp>
        <p:nvSpPr>
          <p:cNvPr id="40" name="Picture Placeholder 34">
            <a:extLst>
              <a:ext uri="{FF2B5EF4-FFF2-40B4-BE49-F238E27FC236}">
                <a16:creationId xmlns:a16="http://schemas.microsoft.com/office/drawing/2014/main" id="{EA10837A-18D5-41DD-A066-A079A09D86A7}"/>
              </a:ext>
            </a:extLst>
          </p:cNvPr>
          <p:cNvSpPr>
            <a:spLocks noGrp="1"/>
          </p:cNvSpPr>
          <p:nvPr>
            <p:ph type="pic" sz="quarter" idx="24" hasCustomPrompt="1"/>
          </p:nvPr>
        </p:nvSpPr>
        <p:spPr>
          <a:xfrm>
            <a:off x="1420935" y="466999"/>
            <a:ext cx="887413" cy="889000"/>
          </a:xfrm>
        </p:spPr>
        <p:txBody>
          <a:bodyPr>
            <a:normAutofit/>
          </a:bodyPr>
          <a:lstStyle>
            <a:lvl1pPr marL="0" indent="0">
              <a:buNone/>
              <a:defRPr sz="1000"/>
            </a:lvl1pPr>
          </a:lstStyle>
          <a:p>
            <a:r>
              <a:rPr lang="en-US" dirty="0"/>
              <a:t>ICON</a:t>
            </a:r>
          </a:p>
        </p:txBody>
      </p:sp>
      <p:sp>
        <p:nvSpPr>
          <p:cNvPr id="41" name="Text Placeholder 39">
            <a:extLst>
              <a:ext uri="{FF2B5EF4-FFF2-40B4-BE49-F238E27FC236}">
                <a16:creationId xmlns:a16="http://schemas.microsoft.com/office/drawing/2014/main" id="{FD8132DE-D62C-4410-983C-9F458DCEF6DE}"/>
              </a:ext>
            </a:extLst>
          </p:cNvPr>
          <p:cNvSpPr>
            <a:spLocks noGrp="1"/>
          </p:cNvSpPr>
          <p:nvPr>
            <p:ph type="body" sz="quarter" idx="38"/>
          </p:nvPr>
        </p:nvSpPr>
        <p:spPr>
          <a:xfrm>
            <a:off x="2408126" y="930257"/>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42" name="Text Placeholder 46">
            <a:extLst>
              <a:ext uri="{FF2B5EF4-FFF2-40B4-BE49-F238E27FC236}">
                <a16:creationId xmlns:a16="http://schemas.microsoft.com/office/drawing/2014/main" id="{DF68D5C6-4D23-4113-9FFA-AFAAB5A6DA01}"/>
              </a:ext>
            </a:extLst>
          </p:cNvPr>
          <p:cNvSpPr>
            <a:spLocks noGrp="1"/>
          </p:cNvSpPr>
          <p:nvPr>
            <p:ph type="body" sz="quarter" idx="39" hasCustomPrompt="1"/>
          </p:nvPr>
        </p:nvSpPr>
        <p:spPr>
          <a:xfrm>
            <a:off x="2408126" y="527314"/>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48" name="Picture Placeholder 34">
            <a:extLst>
              <a:ext uri="{FF2B5EF4-FFF2-40B4-BE49-F238E27FC236}">
                <a16:creationId xmlns:a16="http://schemas.microsoft.com/office/drawing/2014/main" id="{2B75D755-4972-4E8B-ACD5-FAE778A86273}"/>
              </a:ext>
            </a:extLst>
          </p:cNvPr>
          <p:cNvSpPr>
            <a:spLocks noGrp="1"/>
          </p:cNvSpPr>
          <p:nvPr>
            <p:ph type="pic" sz="quarter" idx="40" hasCustomPrompt="1"/>
          </p:nvPr>
        </p:nvSpPr>
        <p:spPr>
          <a:xfrm>
            <a:off x="3458965" y="2484454"/>
            <a:ext cx="887413" cy="889000"/>
          </a:xfrm>
        </p:spPr>
        <p:txBody>
          <a:bodyPr>
            <a:normAutofit/>
          </a:bodyPr>
          <a:lstStyle>
            <a:lvl1pPr marL="0" indent="0">
              <a:buNone/>
              <a:defRPr sz="1000"/>
            </a:lvl1pPr>
          </a:lstStyle>
          <a:p>
            <a:r>
              <a:rPr lang="en-US" dirty="0"/>
              <a:t>ICON</a:t>
            </a:r>
          </a:p>
        </p:txBody>
      </p:sp>
      <p:sp>
        <p:nvSpPr>
          <p:cNvPr id="49" name="Text Placeholder 39">
            <a:extLst>
              <a:ext uri="{FF2B5EF4-FFF2-40B4-BE49-F238E27FC236}">
                <a16:creationId xmlns:a16="http://schemas.microsoft.com/office/drawing/2014/main" id="{0EEE7EDE-175B-450F-B4D2-50D992E53C5E}"/>
              </a:ext>
            </a:extLst>
          </p:cNvPr>
          <p:cNvSpPr>
            <a:spLocks noGrp="1"/>
          </p:cNvSpPr>
          <p:nvPr>
            <p:ph type="body" sz="quarter" idx="41"/>
          </p:nvPr>
        </p:nvSpPr>
        <p:spPr>
          <a:xfrm>
            <a:off x="4446156" y="2947712"/>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50" name="Text Placeholder 46">
            <a:extLst>
              <a:ext uri="{FF2B5EF4-FFF2-40B4-BE49-F238E27FC236}">
                <a16:creationId xmlns:a16="http://schemas.microsoft.com/office/drawing/2014/main" id="{91051322-19B5-41CA-BEAB-A8F1B8CA54ED}"/>
              </a:ext>
            </a:extLst>
          </p:cNvPr>
          <p:cNvSpPr>
            <a:spLocks noGrp="1"/>
          </p:cNvSpPr>
          <p:nvPr>
            <p:ph type="body" sz="quarter" idx="42" hasCustomPrompt="1"/>
          </p:nvPr>
        </p:nvSpPr>
        <p:spPr>
          <a:xfrm>
            <a:off x="4446156" y="2544769"/>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51" name="Picture Placeholder 34">
            <a:extLst>
              <a:ext uri="{FF2B5EF4-FFF2-40B4-BE49-F238E27FC236}">
                <a16:creationId xmlns:a16="http://schemas.microsoft.com/office/drawing/2014/main" id="{966FF594-D5D5-4FD4-A245-AAF0D053095E}"/>
              </a:ext>
            </a:extLst>
          </p:cNvPr>
          <p:cNvSpPr>
            <a:spLocks noGrp="1"/>
          </p:cNvSpPr>
          <p:nvPr>
            <p:ph type="pic" sz="quarter" idx="43" hasCustomPrompt="1"/>
          </p:nvPr>
        </p:nvSpPr>
        <p:spPr>
          <a:xfrm>
            <a:off x="8030968" y="2484454"/>
            <a:ext cx="887413" cy="889000"/>
          </a:xfrm>
        </p:spPr>
        <p:txBody>
          <a:bodyPr>
            <a:normAutofit/>
          </a:bodyPr>
          <a:lstStyle>
            <a:lvl1pPr marL="0" indent="0">
              <a:buNone/>
              <a:defRPr sz="1000"/>
            </a:lvl1pPr>
          </a:lstStyle>
          <a:p>
            <a:r>
              <a:rPr lang="en-US" dirty="0"/>
              <a:t>ICON</a:t>
            </a:r>
          </a:p>
        </p:txBody>
      </p:sp>
      <p:sp>
        <p:nvSpPr>
          <p:cNvPr id="55" name="Text Placeholder 39">
            <a:extLst>
              <a:ext uri="{FF2B5EF4-FFF2-40B4-BE49-F238E27FC236}">
                <a16:creationId xmlns:a16="http://schemas.microsoft.com/office/drawing/2014/main" id="{3A5DD9C2-78E8-4416-B2C1-F07A9E25832F}"/>
              </a:ext>
            </a:extLst>
          </p:cNvPr>
          <p:cNvSpPr>
            <a:spLocks noGrp="1"/>
          </p:cNvSpPr>
          <p:nvPr>
            <p:ph type="body" sz="quarter" idx="44"/>
          </p:nvPr>
        </p:nvSpPr>
        <p:spPr>
          <a:xfrm>
            <a:off x="9018159" y="2947712"/>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56" name="Text Placeholder 46">
            <a:extLst>
              <a:ext uri="{FF2B5EF4-FFF2-40B4-BE49-F238E27FC236}">
                <a16:creationId xmlns:a16="http://schemas.microsoft.com/office/drawing/2014/main" id="{D8A4734F-8867-4923-806F-AE04360B226B}"/>
              </a:ext>
            </a:extLst>
          </p:cNvPr>
          <p:cNvSpPr>
            <a:spLocks noGrp="1"/>
          </p:cNvSpPr>
          <p:nvPr>
            <p:ph type="body" sz="quarter" idx="45" hasCustomPrompt="1"/>
          </p:nvPr>
        </p:nvSpPr>
        <p:spPr>
          <a:xfrm>
            <a:off x="9018159" y="2544769"/>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57" name="Picture Placeholder 34">
            <a:extLst>
              <a:ext uri="{FF2B5EF4-FFF2-40B4-BE49-F238E27FC236}">
                <a16:creationId xmlns:a16="http://schemas.microsoft.com/office/drawing/2014/main" id="{B03F66BE-0084-45A8-85FC-1448DEA89D7E}"/>
              </a:ext>
            </a:extLst>
          </p:cNvPr>
          <p:cNvSpPr>
            <a:spLocks noGrp="1"/>
          </p:cNvSpPr>
          <p:nvPr>
            <p:ph type="pic" sz="quarter" idx="46" hasCustomPrompt="1"/>
          </p:nvPr>
        </p:nvSpPr>
        <p:spPr>
          <a:xfrm>
            <a:off x="1586860" y="4201784"/>
            <a:ext cx="887413" cy="889000"/>
          </a:xfrm>
        </p:spPr>
        <p:txBody>
          <a:bodyPr>
            <a:normAutofit/>
          </a:bodyPr>
          <a:lstStyle>
            <a:lvl1pPr marL="0" indent="0">
              <a:buNone/>
              <a:defRPr sz="1000"/>
            </a:lvl1pPr>
          </a:lstStyle>
          <a:p>
            <a:r>
              <a:rPr lang="en-US" dirty="0"/>
              <a:t>ICON</a:t>
            </a:r>
          </a:p>
        </p:txBody>
      </p:sp>
      <p:sp>
        <p:nvSpPr>
          <p:cNvPr id="58" name="Text Placeholder 39">
            <a:extLst>
              <a:ext uri="{FF2B5EF4-FFF2-40B4-BE49-F238E27FC236}">
                <a16:creationId xmlns:a16="http://schemas.microsoft.com/office/drawing/2014/main" id="{3F9DA6EE-3DE6-4493-AD6B-BEC7EE858CED}"/>
              </a:ext>
            </a:extLst>
          </p:cNvPr>
          <p:cNvSpPr>
            <a:spLocks noGrp="1"/>
          </p:cNvSpPr>
          <p:nvPr>
            <p:ph type="body" sz="quarter" idx="47"/>
          </p:nvPr>
        </p:nvSpPr>
        <p:spPr>
          <a:xfrm>
            <a:off x="2574051" y="4665042"/>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61" name="Text Placeholder 46">
            <a:extLst>
              <a:ext uri="{FF2B5EF4-FFF2-40B4-BE49-F238E27FC236}">
                <a16:creationId xmlns:a16="http://schemas.microsoft.com/office/drawing/2014/main" id="{DD5495C5-2CD2-4593-BC1F-CF0E7D3601E3}"/>
              </a:ext>
            </a:extLst>
          </p:cNvPr>
          <p:cNvSpPr>
            <a:spLocks noGrp="1"/>
          </p:cNvSpPr>
          <p:nvPr>
            <p:ph type="body" sz="quarter" idx="48" hasCustomPrompt="1"/>
          </p:nvPr>
        </p:nvSpPr>
        <p:spPr>
          <a:xfrm>
            <a:off x="2574051" y="4262099"/>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62" name="Picture Placeholder 34">
            <a:extLst>
              <a:ext uri="{FF2B5EF4-FFF2-40B4-BE49-F238E27FC236}">
                <a16:creationId xmlns:a16="http://schemas.microsoft.com/office/drawing/2014/main" id="{D2B54852-DC63-410D-BE2A-4D723492843F}"/>
              </a:ext>
            </a:extLst>
          </p:cNvPr>
          <p:cNvSpPr>
            <a:spLocks noGrp="1"/>
          </p:cNvSpPr>
          <p:nvPr>
            <p:ph type="pic" sz="quarter" idx="49" hasCustomPrompt="1"/>
          </p:nvPr>
        </p:nvSpPr>
        <p:spPr>
          <a:xfrm>
            <a:off x="5818607" y="4201784"/>
            <a:ext cx="887413" cy="889000"/>
          </a:xfrm>
        </p:spPr>
        <p:txBody>
          <a:bodyPr>
            <a:normAutofit/>
          </a:bodyPr>
          <a:lstStyle>
            <a:lvl1pPr marL="0" indent="0">
              <a:buNone/>
              <a:defRPr sz="1000"/>
            </a:lvl1pPr>
          </a:lstStyle>
          <a:p>
            <a:r>
              <a:rPr lang="en-US" dirty="0"/>
              <a:t>ICON</a:t>
            </a:r>
          </a:p>
        </p:txBody>
      </p:sp>
      <p:sp>
        <p:nvSpPr>
          <p:cNvPr id="63" name="Text Placeholder 39">
            <a:extLst>
              <a:ext uri="{FF2B5EF4-FFF2-40B4-BE49-F238E27FC236}">
                <a16:creationId xmlns:a16="http://schemas.microsoft.com/office/drawing/2014/main" id="{13567973-FE07-4747-9500-D565A3EF2869}"/>
              </a:ext>
            </a:extLst>
          </p:cNvPr>
          <p:cNvSpPr>
            <a:spLocks noGrp="1"/>
          </p:cNvSpPr>
          <p:nvPr>
            <p:ph type="body" sz="quarter" idx="50"/>
          </p:nvPr>
        </p:nvSpPr>
        <p:spPr>
          <a:xfrm>
            <a:off x="6805798" y="4665042"/>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64" name="Text Placeholder 46">
            <a:extLst>
              <a:ext uri="{FF2B5EF4-FFF2-40B4-BE49-F238E27FC236}">
                <a16:creationId xmlns:a16="http://schemas.microsoft.com/office/drawing/2014/main" id="{FCE91BB7-DB4C-4F95-ADC1-2757AA689645}"/>
              </a:ext>
            </a:extLst>
          </p:cNvPr>
          <p:cNvSpPr>
            <a:spLocks noGrp="1"/>
          </p:cNvSpPr>
          <p:nvPr>
            <p:ph type="body" sz="quarter" idx="51" hasCustomPrompt="1"/>
          </p:nvPr>
        </p:nvSpPr>
        <p:spPr>
          <a:xfrm>
            <a:off x="6805798" y="4262099"/>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65" name="Picture Placeholder 34">
            <a:extLst>
              <a:ext uri="{FF2B5EF4-FFF2-40B4-BE49-F238E27FC236}">
                <a16:creationId xmlns:a16="http://schemas.microsoft.com/office/drawing/2014/main" id="{7082A562-BADD-429E-BB11-8A40EE253FC4}"/>
              </a:ext>
            </a:extLst>
          </p:cNvPr>
          <p:cNvSpPr>
            <a:spLocks noGrp="1"/>
          </p:cNvSpPr>
          <p:nvPr>
            <p:ph type="pic" sz="quarter" idx="52" hasCustomPrompt="1"/>
          </p:nvPr>
        </p:nvSpPr>
        <p:spPr>
          <a:xfrm>
            <a:off x="8027987" y="5637179"/>
            <a:ext cx="887413" cy="889000"/>
          </a:xfrm>
        </p:spPr>
        <p:txBody>
          <a:bodyPr>
            <a:normAutofit/>
          </a:bodyPr>
          <a:lstStyle>
            <a:lvl1pPr marL="0" indent="0">
              <a:buNone/>
              <a:defRPr sz="1000"/>
            </a:lvl1pPr>
          </a:lstStyle>
          <a:p>
            <a:r>
              <a:rPr lang="en-US" dirty="0"/>
              <a:t>ICON</a:t>
            </a:r>
          </a:p>
        </p:txBody>
      </p:sp>
      <p:sp>
        <p:nvSpPr>
          <p:cNvPr id="66" name="Text Placeholder 39">
            <a:extLst>
              <a:ext uri="{FF2B5EF4-FFF2-40B4-BE49-F238E27FC236}">
                <a16:creationId xmlns:a16="http://schemas.microsoft.com/office/drawing/2014/main" id="{C8F3380A-C45C-44C2-BE84-98D3DADAEDA3}"/>
              </a:ext>
            </a:extLst>
          </p:cNvPr>
          <p:cNvSpPr>
            <a:spLocks noGrp="1"/>
          </p:cNvSpPr>
          <p:nvPr>
            <p:ph type="body" sz="quarter" idx="53"/>
          </p:nvPr>
        </p:nvSpPr>
        <p:spPr>
          <a:xfrm>
            <a:off x="9015178" y="6100437"/>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67" name="Text Placeholder 46">
            <a:extLst>
              <a:ext uri="{FF2B5EF4-FFF2-40B4-BE49-F238E27FC236}">
                <a16:creationId xmlns:a16="http://schemas.microsoft.com/office/drawing/2014/main" id="{67C61256-88BA-4ADF-A3CB-77D1B459CAE6}"/>
              </a:ext>
            </a:extLst>
          </p:cNvPr>
          <p:cNvSpPr>
            <a:spLocks noGrp="1"/>
          </p:cNvSpPr>
          <p:nvPr>
            <p:ph type="body" sz="quarter" idx="54" hasCustomPrompt="1"/>
          </p:nvPr>
        </p:nvSpPr>
        <p:spPr>
          <a:xfrm>
            <a:off x="9015178" y="5697494"/>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2" name="Title 1">
            <a:extLst>
              <a:ext uri="{FF2B5EF4-FFF2-40B4-BE49-F238E27FC236}">
                <a16:creationId xmlns:a16="http://schemas.microsoft.com/office/drawing/2014/main" id="{791D5DA0-8F16-4F11-8B6E-A593133FA159}"/>
              </a:ext>
            </a:extLst>
          </p:cNvPr>
          <p:cNvSpPr>
            <a:spLocks noGrp="1"/>
          </p:cNvSpPr>
          <p:nvPr>
            <p:ph type="title"/>
          </p:nvPr>
        </p:nvSpPr>
        <p:spPr>
          <a:xfrm>
            <a:off x="5753098" y="457200"/>
            <a:ext cx="6096001" cy="601662"/>
          </a:xfrm>
        </p:spPr>
        <p:txBody>
          <a:bodyPr/>
          <a:lstStyle>
            <a:lvl1pPr algn="r">
              <a:defRPr/>
            </a:lvl1pPr>
          </a:lstStyle>
          <a:p>
            <a:r>
              <a:rPr lang="en-US"/>
              <a:t>Click to edit Master title style</a:t>
            </a:r>
          </a:p>
        </p:txBody>
      </p:sp>
    </p:spTree>
    <p:extLst>
      <p:ext uri="{BB962C8B-B14F-4D97-AF65-F5344CB8AC3E}">
        <p14:creationId xmlns:p14="http://schemas.microsoft.com/office/powerpoint/2010/main" val="494626363"/>
      </p:ext>
    </p:extLst>
  </p:cSld>
  <p:clrMapOvr>
    <a:masterClrMapping/>
  </p:clrMapOvr>
  <p:extLst>
    <p:ext uri="{DCECCB84-F9BA-43D5-87BE-67443E8EF086}">
      <p15:sldGuideLst xmlns:p15="http://schemas.microsoft.com/office/powerpoint/2012/main">
        <p15:guide id="1" pos="1920">
          <p15:clr>
            <a:srgbClr val="FBAE40"/>
          </p15:clr>
        </p15:guide>
        <p15:guide id="2" pos="3840">
          <p15:clr>
            <a:srgbClr val="FBAE40"/>
          </p15:clr>
        </p15:guide>
        <p15:guide id="3" pos="5760">
          <p15:clr>
            <a:srgbClr val="FBAE40"/>
          </p15:clr>
        </p15:guide>
        <p15:guide id="4" pos="3984">
          <p15:clr>
            <a:srgbClr val="5ACBF0"/>
          </p15:clr>
        </p15:guide>
        <p15:guide id="5" pos="3672">
          <p15:clr>
            <a:srgbClr val="5ACBF0"/>
          </p15:clr>
        </p15:guide>
        <p15:guide id="6" pos="2064">
          <p15:clr>
            <a:srgbClr val="5ACBF0"/>
          </p15:clr>
        </p15:guide>
        <p15:guide id="7" pos="1776">
          <p15:clr>
            <a:srgbClr val="5ACBF0"/>
          </p15:clr>
        </p15:guide>
        <p15:guide id="8" pos="5616">
          <p15:clr>
            <a:srgbClr val="5ACBF0"/>
          </p15:clr>
        </p15:guide>
        <p15:guide id="9" pos="5928">
          <p15:clr>
            <a:srgbClr val="5ACBF0"/>
          </p15:clr>
        </p15:guide>
        <p15:guide id="10" pos="144">
          <p15:clr>
            <a:srgbClr val="5ACBF0"/>
          </p15:clr>
        </p15:guide>
        <p15:guide id="11" orient="horz" pos="4200">
          <p15:clr>
            <a:srgbClr val="5ACBF0"/>
          </p15:clr>
        </p15:guide>
        <p15:guide id="12" pos="7536">
          <p15:clr>
            <a:srgbClr val="5ACBF0"/>
          </p15:clr>
        </p15:guide>
        <p15:guide id="13" orient="horz" pos="14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C48F1-4181-D543-A501-13F63BF130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5BFEC1-1E74-E643-8CE9-E05AD19495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F0378D-9ED6-9A47-ACA4-027ECEE0F2A7}"/>
              </a:ext>
            </a:extLst>
          </p:cNvPr>
          <p:cNvSpPr>
            <a:spLocks noGrp="1"/>
          </p:cNvSpPr>
          <p:nvPr>
            <p:ph type="dt" sz="half" idx="10"/>
          </p:nvPr>
        </p:nvSpPr>
        <p:spPr/>
        <p:txBody>
          <a:bodyPr/>
          <a:lstStyle/>
          <a:p>
            <a:fld id="{9376191F-481E-48E9-BB9A-369A67A7362D}" type="datetime1">
              <a:rPr lang="en-US" smtClean="0"/>
              <a:t>8/20/23</a:t>
            </a:fld>
            <a:endParaRPr lang="en-US" dirty="0"/>
          </a:p>
        </p:txBody>
      </p:sp>
      <p:sp>
        <p:nvSpPr>
          <p:cNvPr id="5" name="Footer Placeholder 4">
            <a:extLst>
              <a:ext uri="{FF2B5EF4-FFF2-40B4-BE49-F238E27FC236}">
                <a16:creationId xmlns:a16="http://schemas.microsoft.com/office/drawing/2014/main" id="{270F9131-9EAC-654B-ADDC-6F86D5DC6E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8259F-1E06-B34D-9C93-2ED3D31709BC}"/>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477595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C5ACE-CD7B-8C40-912A-9B4409E5AB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A676FA-2ABA-EA40-B4A2-C250611D24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4FF59F-9AB5-D644-8D2F-B4082E4B1CF9}"/>
              </a:ext>
            </a:extLst>
          </p:cNvPr>
          <p:cNvSpPr>
            <a:spLocks noGrp="1"/>
          </p:cNvSpPr>
          <p:nvPr>
            <p:ph type="dt" sz="half" idx="10"/>
          </p:nvPr>
        </p:nvSpPr>
        <p:spPr/>
        <p:txBody>
          <a:bodyPr/>
          <a:lstStyle/>
          <a:p>
            <a:fld id="{6C5677DE-DD04-48CC-9C18-7BE9FF2DEB6B}" type="datetime1">
              <a:rPr lang="en-US" smtClean="0"/>
              <a:t>8/20/23</a:t>
            </a:fld>
            <a:endParaRPr lang="en-US"/>
          </a:p>
        </p:txBody>
      </p:sp>
      <p:sp>
        <p:nvSpPr>
          <p:cNvPr id="5" name="Footer Placeholder 4">
            <a:extLst>
              <a:ext uri="{FF2B5EF4-FFF2-40B4-BE49-F238E27FC236}">
                <a16:creationId xmlns:a16="http://schemas.microsoft.com/office/drawing/2014/main" id="{FA560C7E-26BF-4949-B6A5-671F857ECC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EA53C5-1891-F949-BDF3-565CA59B0197}"/>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4105686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D09C9-B0D3-EF45-ADBC-3241D50324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EE5EAD-CF8E-A94C-ABBA-C1D14C511F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80ABA9-E61E-0249-9B40-C19511F6AA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0C17A9-A750-1748-A786-CE1C270BAD85}"/>
              </a:ext>
            </a:extLst>
          </p:cNvPr>
          <p:cNvSpPr>
            <a:spLocks noGrp="1"/>
          </p:cNvSpPr>
          <p:nvPr>
            <p:ph type="dt" sz="half" idx="10"/>
          </p:nvPr>
        </p:nvSpPr>
        <p:spPr/>
        <p:txBody>
          <a:bodyPr/>
          <a:lstStyle/>
          <a:p>
            <a:fld id="{463255ED-7101-4D18-A8AE-3B5E4CB87EA5}" type="datetime1">
              <a:rPr lang="en-US" smtClean="0"/>
              <a:t>8/20/23</a:t>
            </a:fld>
            <a:endParaRPr lang="en-US"/>
          </a:p>
        </p:txBody>
      </p:sp>
      <p:sp>
        <p:nvSpPr>
          <p:cNvPr id="6" name="Footer Placeholder 5">
            <a:extLst>
              <a:ext uri="{FF2B5EF4-FFF2-40B4-BE49-F238E27FC236}">
                <a16:creationId xmlns:a16="http://schemas.microsoft.com/office/drawing/2014/main" id="{278E58FC-63F8-C34E-B929-6AD006F076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503A03-BF2D-234C-939B-DDD227BC6B51}"/>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1914479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ECD30-9605-434F-8A50-28D0B486371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4766F3-1D55-B346-8A33-A5A0933760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61A649-E128-3242-B448-3AF7E7A768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F46F880-0732-954A-B06B-5ACC47B307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A69C10-12C9-3B4C-AA65-43CACA663D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6CFF461-4DDF-A44C-A13A-86738F570D19}"/>
              </a:ext>
            </a:extLst>
          </p:cNvPr>
          <p:cNvSpPr>
            <a:spLocks noGrp="1"/>
          </p:cNvSpPr>
          <p:nvPr>
            <p:ph type="dt" sz="half" idx="10"/>
          </p:nvPr>
        </p:nvSpPr>
        <p:spPr/>
        <p:txBody>
          <a:bodyPr/>
          <a:lstStyle/>
          <a:p>
            <a:fld id="{CD52F23D-51F6-4C94-8CD5-B9ABBF67EE23}" type="datetime1">
              <a:rPr lang="en-US" smtClean="0"/>
              <a:t>8/20/23</a:t>
            </a:fld>
            <a:endParaRPr lang="en-US"/>
          </a:p>
        </p:txBody>
      </p:sp>
      <p:sp>
        <p:nvSpPr>
          <p:cNvPr id="8" name="Footer Placeholder 7">
            <a:extLst>
              <a:ext uri="{FF2B5EF4-FFF2-40B4-BE49-F238E27FC236}">
                <a16:creationId xmlns:a16="http://schemas.microsoft.com/office/drawing/2014/main" id="{58E3855E-84CB-3042-9762-B492D87A4BB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A59E487-D121-FA41-ACFF-3EDECE027984}"/>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9485289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34B4C-8BE6-7B4B-9752-88309FBF36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4876DCB-7A81-FB47-A77F-9853C8FFC60A}"/>
              </a:ext>
            </a:extLst>
          </p:cNvPr>
          <p:cNvSpPr>
            <a:spLocks noGrp="1"/>
          </p:cNvSpPr>
          <p:nvPr>
            <p:ph type="dt" sz="half" idx="10"/>
          </p:nvPr>
        </p:nvSpPr>
        <p:spPr/>
        <p:txBody>
          <a:bodyPr/>
          <a:lstStyle/>
          <a:p>
            <a:fld id="{D51A702F-6367-4FD1-89A8-3744BE6BA9A2}" type="datetime1">
              <a:rPr lang="en-US" smtClean="0"/>
              <a:t>8/20/23</a:t>
            </a:fld>
            <a:endParaRPr lang="en-US"/>
          </a:p>
        </p:txBody>
      </p:sp>
      <p:sp>
        <p:nvSpPr>
          <p:cNvPr id="4" name="Footer Placeholder 3">
            <a:extLst>
              <a:ext uri="{FF2B5EF4-FFF2-40B4-BE49-F238E27FC236}">
                <a16:creationId xmlns:a16="http://schemas.microsoft.com/office/drawing/2014/main" id="{A87EBD67-50B2-4947-BADA-F8BFC8DED3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38747C5-FD28-8145-9FBF-572ECEFB3999}"/>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578886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0D93F1-5706-D44F-9567-1B7B1B01EB2A}"/>
              </a:ext>
            </a:extLst>
          </p:cNvPr>
          <p:cNvSpPr>
            <a:spLocks noGrp="1"/>
          </p:cNvSpPr>
          <p:nvPr>
            <p:ph type="dt" sz="half" idx="10"/>
          </p:nvPr>
        </p:nvSpPr>
        <p:spPr/>
        <p:txBody>
          <a:bodyPr/>
          <a:lstStyle/>
          <a:p>
            <a:fld id="{4A6E99BD-4B4F-4460-B452-0E8146ACCF8F}" type="datetime1">
              <a:rPr lang="en-US" smtClean="0"/>
              <a:t>8/20/23</a:t>
            </a:fld>
            <a:endParaRPr lang="en-US"/>
          </a:p>
        </p:txBody>
      </p:sp>
      <p:sp>
        <p:nvSpPr>
          <p:cNvPr id="3" name="Footer Placeholder 2">
            <a:extLst>
              <a:ext uri="{FF2B5EF4-FFF2-40B4-BE49-F238E27FC236}">
                <a16:creationId xmlns:a16="http://schemas.microsoft.com/office/drawing/2014/main" id="{9FA80274-8EF5-C34F-9714-5BD01D29F60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802C4E-C618-D241-858D-375644DD9DE5}"/>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2620146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75EB3-BCAC-CC4C-A6B2-314B122DFD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6C4E96-35CA-284B-9609-7C4BD11A91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A59D4E-1B01-5B43-9376-683BA52A7B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8FBA30-3BA5-5C4D-9BEE-1F6673EB5029}"/>
              </a:ext>
            </a:extLst>
          </p:cNvPr>
          <p:cNvSpPr>
            <a:spLocks noGrp="1"/>
          </p:cNvSpPr>
          <p:nvPr>
            <p:ph type="dt" sz="half" idx="10"/>
          </p:nvPr>
        </p:nvSpPr>
        <p:spPr/>
        <p:txBody>
          <a:bodyPr/>
          <a:lstStyle/>
          <a:p>
            <a:fld id="{EB6FD34C-1867-42A9-AC54-D15ADD8A65E7}" type="datetime1">
              <a:rPr lang="en-US" smtClean="0"/>
              <a:t>8/20/23</a:t>
            </a:fld>
            <a:endParaRPr lang="en-US"/>
          </a:p>
        </p:txBody>
      </p:sp>
      <p:sp>
        <p:nvSpPr>
          <p:cNvPr id="6" name="Footer Placeholder 5">
            <a:extLst>
              <a:ext uri="{FF2B5EF4-FFF2-40B4-BE49-F238E27FC236}">
                <a16:creationId xmlns:a16="http://schemas.microsoft.com/office/drawing/2014/main" id="{A10BFE51-0DDF-9944-BD02-D0ADABB548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C7951D-F362-D444-8490-3A6407403CE7}"/>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2385205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395E8-721F-0D40-BAE6-A0CFDB7003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09AB69-84F3-6046-90A0-01C90D4C6F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1596B1-EB6A-4F47-9607-2C3BE3904E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A7FAA4-956A-F948-9094-763338003DC3}"/>
              </a:ext>
            </a:extLst>
          </p:cNvPr>
          <p:cNvSpPr>
            <a:spLocks noGrp="1"/>
          </p:cNvSpPr>
          <p:nvPr>
            <p:ph type="dt" sz="half" idx="10"/>
          </p:nvPr>
        </p:nvSpPr>
        <p:spPr/>
        <p:txBody>
          <a:bodyPr/>
          <a:lstStyle/>
          <a:p>
            <a:fld id="{336133E9-A654-4C17-8C3C-DDCAC83D6EBF}" type="datetime1">
              <a:rPr lang="en-US" smtClean="0"/>
              <a:t>8/20/23</a:t>
            </a:fld>
            <a:endParaRPr lang="en-US"/>
          </a:p>
        </p:txBody>
      </p:sp>
      <p:sp>
        <p:nvSpPr>
          <p:cNvPr id="6" name="Footer Placeholder 5">
            <a:extLst>
              <a:ext uri="{FF2B5EF4-FFF2-40B4-BE49-F238E27FC236}">
                <a16:creationId xmlns:a16="http://schemas.microsoft.com/office/drawing/2014/main" id="{E0BBCC41-78A5-CB48-AFED-F82EE9961C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712775-4E67-6141-945B-3F9266B2BCA5}"/>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1176104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AF2C09-00A9-5B47-B008-287DAE54EB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87417-997D-C549-A49E-990B7434FE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1AD0F8-FB60-E849-AC5C-F0AED1C522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69D389-4C4C-4FD7-9E6B-9F44477F0EB8}" type="datetime1">
              <a:rPr lang="en-US" smtClean="0"/>
              <a:t>8/20/23</a:t>
            </a:fld>
            <a:endParaRPr lang="en-US" dirty="0"/>
          </a:p>
        </p:txBody>
      </p:sp>
      <p:sp>
        <p:nvSpPr>
          <p:cNvPr id="5" name="Footer Placeholder 4">
            <a:extLst>
              <a:ext uri="{FF2B5EF4-FFF2-40B4-BE49-F238E27FC236}">
                <a16:creationId xmlns:a16="http://schemas.microsoft.com/office/drawing/2014/main" id="{5DF8EBE5-A7D1-DC4B-9D14-293B5B98D2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F95CF04-C7A3-EA43-AE10-9468E8F0AD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076ED0-0DB3-4879-AAE5-5C20D22C1DF4}" type="slidenum">
              <a:rPr lang="en-US" smtClean="0"/>
              <a:t>‹#›</a:t>
            </a:fld>
            <a:endParaRPr lang="en-US"/>
          </a:p>
        </p:txBody>
      </p:sp>
    </p:spTree>
    <p:extLst>
      <p:ext uri="{BB962C8B-B14F-4D97-AF65-F5344CB8AC3E}">
        <p14:creationId xmlns:p14="http://schemas.microsoft.com/office/powerpoint/2010/main" val="3524738245"/>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17.png"/><Relationship Id="rId7" Type="http://schemas.openxmlformats.org/officeDocument/2006/relationships/diagramQuickStyle" Target="../diagrams/quickStyle8.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18.svg"/><Relationship Id="rId9" Type="http://schemas.microsoft.com/office/2007/relationships/diagramDrawing" Target="../diagrams/drawing8.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7.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sv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1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sv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customXml" Target="../ink/ink4.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3.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10" Type="http://schemas.openxmlformats.org/officeDocument/2006/relationships/image" Target="../media/image67.png"/><Relationship Id="rId4" Type="http://schemas.openxmlformats.org/officeDocument/2006/relationships/diagramLayout" Target="../diagrams/layout14.xml"/><Relationship Id="rId9" Type="http://schemas.openxmlformats.org/officeDocument/2006/relationships/image" Target="../media/image66.pn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 Id="rId9" Type="http://schemas.openxmlformats.org/officeDocument/2006/relationships/image" Target="../media/image71.png"/></Relationships>
</file>

<file path=ppt/slides/_rels/slide27.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10" Type="http://schemas.openxmlformats.org/officeDocument/2006/relationships/image" Target="../media/image73.png"/><Relationship Id="rId4" Type="http://schemas.openxmlformats.org/officeDocument/2006/relationships/diagramLayout" Target="../diagrams/layout17.xml"/><Relationship Id="rId9" Type="http://schemas.openxmlformats.org/officeDocument/2006/relationships/hyperlink" Target="https://opensea.io/assets/matic/0x2953399124f0cbb46d2cbacd8a89cf0599974963/47958624164464466828215874463782565107325009956450956557437646729886864244756"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79.svg"/><Relationship Id="rId13" Type="http://schemas.openxmlformats.org/officeDocument/2006/relationships/image" Target="../media/image82.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7.svg"/><Relationship Id="rId2" Type="http://schemas.openxmlformats.org/officeDocument/2006/relationships/notesSlide" Target="../notesSlides/notesSlide23.xml"/><Relationship Id="rId16" Type="http://schemas.openxmlformats.org/officeDocument/2006/relationships/image" Target="../media/image85.svg"/><Relationship Id="rId1" Type="http://schemas.openxmlformats.org/officeDocument/2006/relationships/slideLayout" Target="../slideLayouts/slideLayout2.xml"/><Relationship Id="rId6" Type="http://schemas.openxmlformats.org/officeDocument/2006/relationships/image" Target="../media/image77.svg"/><Relationship Id="rId11" Type="http://schemas.openxmlformats.org/officeDocument/2006/relationships/image" Target="../media/image6.png"/><Relationship Id="rId5" Type="http://schemas.openxmlformats.org/officeDocument/2006/relationships/image" Target="../media/image76.png"/><Relationship Id="rId15" Type="http://schemas.openxmlformats.org/officeDocument/2006/relationships/image" Target="../media/image84.png"/><Relationship Id="rId10" Type="http://schemas.openxmlformats.org/officeDocument/2006/relationships/image" Target="../media/image81.svg"/><Relationship Id="rId4" Type="http://schemas.openxmlformats.org/officeDocument/2006/relationships/image" Target="../media/image75.svg"/><Relationship Id="rId9" Type="http://schemas.openxmlformats.org/officeDocument/2006/relationships/image" Target="../media/image80.png"/><Relationship Id="rId14" Type="http://schemas.openxmlformats.org/officeDocument/2006/relationships/image" Target="../media/image83.svg"/></Relationships>
</file>

<file path=ppt/slides/_rels/slide29.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88.png"/><Relationship Id="rId3" Type="http://schemas.openxmlformats.org/officeDocument/2006/relationships/image" Target="../media/image76.png"/><Relationship Id="rId7" Type="http://schemas.openxmlformats.org/officeDocument/2006/relationships/image" Target="../media/image6.png"/><Relationship Id="rId12" Type="http://schemas.openxmlformats.org/officeDocument/2006/relationships/image" Target="../media/image87.sv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5.svg"/><Relationship Id="rId11" Type="http://schemas.openxmlformats.org/officeDocument/2006/relationships/image" Target="../media/image86.png"/><Relationship Id="rId5" Type="http://schemas.openxmlformats.org/officeDocument/2006/relationships/image" Target="../media/image74.png"/><Relationship Id="rId10" Type="http://schemas.openxmlformats.org/officeDocument/2006/relationships/image" Target="../media/image59.svg"/><Relationship Id="rId4" Type="http://schemas.openxmlformats.org/officeDocument/2006/relationships/image" Target="../media/image77.svg"/><Relationship Id="rId9" Type="http://schemas.openxmlformats.org/officeDocument/2006/relationships/image" Target="../media/image58.png"/><Relationship Id="rId14" Type="http://schemas.openxmlformats.org/officeDocument/2006/relationships/hyperlink" Target="https://vimeo.com/748583487" TargetMode="Externa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90.svg"/></Relationships>
</file>

<file path=ppt/slides/_rels/slide3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93.svg"/></Relationships>
</file>

<file path=ppt/slides/_rels/slide32.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5.svg"/><Relationship Id="rId7" Type="http://schemas.openxmlformats.org/officeDocument/2006/relationships/image" Target="../media/image59.sv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97.svg"/><Relationship Id="rId4" Type="http://schemas.openxmlformats.org/officeDocument/2006/relationships/image" Target="../media/image96.png"/><Relationship Id="rId9" Type="http://schemas.openxmlformats.org/officeDocument/2006/relationships/image" Target="../media/image99.svg"/></Relationships>
</file>

<file path=ppt/slides/_rels/slide33.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101.svg"/><Relationship Id="rId7" Type="http://schemas.openxmlformats.org/officeDocument/2006/relationships/image" Target="../media/image98.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svg"/><Relationship Id="rId10" Type="http://schemas.openxmlformats.org/officeDocument/2006/relationships/image" Target="../media/image106.svg"/><Relationship Id="rId4" Type="http://schemas.openxmlformats.org/officeDocument/2006/relationships/image" Target="../media/image102.png"/><Relationship Id="rId9" Type="http://schemas.openxmlformats.org/officeDocument/2006/relationships/image" Target="../media/image105.png"/></Relationships>
</file>

<file path=ppt/slides/_rels/slide34.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101.svg"/><Relationship Id="rId7" Type="http://schemas.openxmlformats.org/officeDocument/2006/relationships/image" Target="../media/image95.sv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9.svg"/><Relationship Id="rId4" Type="http://schemas.openxmlformats.org/officeDocument/2006/relationships/image" Target="../media/image98.png"/><Relationship Id="rId9" Type="http://schemas.openxmlformats.org/officeDocument/2006/relationships/image" Target="../media/image103.svg"/></Relationships>
</file>

<file path=ppt/slides/_rels/slide35.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101.svg"/><Relationship Id="rId7" Type="http://schemas.openxmlformats.org/officeDocument/2006/relationships/image" Target="../media/image95.sv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9.svg"/><Relationship Id="rId4" Type="http://schemas.openxmlformats.org/officeDocument/2006/relationships/image" Target="../media/image98.png"/><Relationship Id="rId9" Type="http://schemas.openxmlformats.org/officeDocument/2006/relationships/image" Target="../media/image103.svg"/></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38.xml.rels><?xml version="1.0" encoding="UTF-8" standalone="yes"?>
<Relationships xmlns="http://schemas.openxmlformats.org/package/2006/relationships"><Relationship Id="rId8" Type="http://schemas.openxmlformats.org/officeDocument/2006/relationships/image" Target="../media/image112.jpeg"/><Relationship Id="rId3" Type="http://schemas.openxmlformats.org/officeDocument/2006/relationships/image" Target="../media/image107.png"/><Relationship Id="rId7" Type="http://schemas.openxmlformats.org/officeDocument/2006/relationships/image" Target="../media/image111.sv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110.png"/><Relationship Id="rId5" Type="http://schemas.openxmlformats.org/officeDocument/2006/relationships/image" Target="../media/image109.jpeg"/><Relationship Id="rId10" Type="http://schemas.openxmlformats.org/officeDocument/2006/relationships/image" Target="../media/image114.svg"/><Relationship Id="rId4" Type="http://schemas.openxmlformats.org/officeDocument/2006/relationships/image" Target="../media/image108.jpeg"/><Relationship Id="rId9" Type="http://schemas.openxmlformats.org/officeDocument/2006/relationships/image" Target="../media/image113.png"/></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77.svg"/></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4.png"/><Relationship Id="rId5" Type="http://schemas.openxmlformats.org/officeDocument/2006/relationships/diagramQuickStyle" Target="../diagrams/quickStyle3.xml"/><Relationship Id="rId10" Type="http://schemas.openxmlformats.org/officeDocument/2006/relationships/slide" Target="slide5.xml"/><Relationship Id="rId4" Type="http://schemas.openxmlformats.org/officeDocument/2006/relationships/diagramLayout" Target="../diagrams/layout3.xml"/><Relationship Id="rId9" Type="http://schemas.openxmlformats.org/officeDocument/2006/relationships/hyperlink" Target="https://bitcoin.org/bitcoin.pdf"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77.svg"/></Relationships>
</file>

<file path=ppt/slides/_rels/slide41.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svg"/><Relationship Id="rId4" Type="http://schemas.openxmlformats.org/officeDocument/2006/relationships/image" Target="../media/image11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customXml" Target="../ink/ink2.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notesSlide" Target="../notesSlides/notesSlide6.xml"/><Relationship Id="rId7" Type="http://schemas.openxmlformats.org/officeDocument/2006/relationships/diagramColors" Target="../diagrams/colors4.xml"/><Relationship Id="rId12" Type="http://schemas.openxmlformats.org/officeDocument/2006/relationships/image" Target="../media/image9.sv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diagramQuickStyle" Target="../diagrams/quickStyle4.xml"/><Relationship Id="rId11" Type="http://schemas.openxmlformats.org/officeDocument/2006/relationships/image" Target="../media/image8.png"/><Relationship Id="rId5" Type="http://schemas.openxmlformats.org/officeDocument/2006/relationships/diagramLayout" Target="../diagrams/layout4.xml"/><Relationship Id="rId10" Type="http://schemas.openxmlformats.org/officeDocument/2006/relationships/image" Target="../media/image7.svg"/><Relationship Id="rId4" Type="http://schemas.openxmlformats.org/officeDocument/2006/relationships/diagramData" Target="../diagrams/data4.xml"/><Relationship Id="rId9"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0.png"/><Relationship Id="rId7" Type="http://schemas.openxmlformats.org/officeDocument/2006/relationships/diagramColors" Target="../diagrams/colors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diagramLayout" Target="../diagrams/layout6.xml"/><Relationship Id="rId18" Type="http://schemas.openxmlformats.org/officeDocument/2006/relationships/diagramLayout" Target="../diagrams/layout7.xml"/><Relationship Id="rId3" Type="http://schemas.openxmlformats.org/officeDocument/2006/relationships/notesSlide" Target="../notesSlides/notesSlide8.xml"/><Relationship Id="rId21" Type="http://schemas.microsoft.com/office/2007/relationships/diagramDrawing" Target="../diagrams/drawing7.xml"/><Relationship Id="rId7" Type="http://schemas.openxmlformats.org/officeDocument/2006/relationships/image" Target="../media/image12.svg"/><Relationship Id="rId12" Type="http://schemas.openxmlformats.org/officeDocument/2006/relationships/diagramData" Target="../diagrams/data6.xml"/><Relationship Id="rId17" Type="http://schemas.openxmlformats.org/officeDocument/2006/relationships/diagramData" Target="../diagrams/data7.xml"/><Relationship Id="rId2" Type="http://schemas.openxmlformats.org/officeDocument/2006/relationships/slideLayout" Target="../slideLayouts/slideLayout2.xml"/><Relationship Id="rId16" Type="http://schemas.microsoft.com/office/2007/relationships/diagramDrawing" Target="../diagrams/drawing6.xml"/><Relationship Id="rId20" Type="http://schemas.openxmlformats.org/officeDocument/2006/relationships/diagramColors" Target="../diagrams/colors7.xml"/><Relationship Id="rId1" Type="http://schemas.openxmlformats.org/officeDocument/2006/relationships/tags" Target="../tags/tag2.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7.svg"/><Relationship Id="rId15" Type="http://schemas.openxmlformats.org/officeDocument/2006/relationships/diagramColors" Target="../diagrams/colors6.xml"/><Relationship Id="rId10" Type="http://schemas.openxmlformats.org/officeDocument/2006/relationships/image" Target="../media/image15.png"/><Relationship Id="rId19" Type="http://schemas.openxmlformats.org/officeDocument/2006/relationships/diagramQuickStyle" Target="../diagrams/quickStyle7.xml"/><Relationship Id="rId4" Type="http://schemas.openxmlformats.org/officeDocument/2006/relationships/image" Target="../media/image6.png"/><Relationship Id="rId9" Type="http://schemas.openxmlformats.org/officeDocument/2006/relationships/image" Target="../media/image14.svg"/><Relationship Id="rId1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Blockchain-related job adverts surge | Financial Times">
            <a:extLst>
              <a:ext uri="{FF2B5EF4-FFF2-40B4-BE49-F238E27FC236}">
                <a16:creationId xmlns:a16="http://schemas.microsoft.com/office/drawing/2014/main" id="{2179B162-397A-EF49-8415-7421764CE7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31" t="6484" r="26678" b="-1"/>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7" name="Rectangle 2056">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290F7E0-6CB5-CC45-85A2-F429DBBC5AB1}"/>
              </a:ext>
            </a:extLst>
          </p:cNvPr>
          <p:cNvSpPr>
            <a:spLocks noGrp="1"/>
          </p:cNvSpPr>
          <p:nvPr>
            <p:ph type="ctrTitle"/>
          </p:nvPr>
        </p:nvSpPr>
        <p:spPr>
          <a:xfrm>
            <a:off x="477980" y="1122363"/>
            <a:ext cx="4157393" cy="3204134"/>
          </a:xfrm>
        </p:spPr>
        <p:txBody>
          <a:bodyPr anchor="b">
            <a:normAutofit/>
          </a:bodyPr>
          <a:lstStyle/>
          <a:p>
            <a:pPr algn="l"/>
            <a:r>
              <a:rPr lang="en-US" sz="4400" dirty="0"/>
              <a:t>Blockchain, Cryptocurrencies, </a:t>
            </a:r>
            <a:r>
              <a:rPr lang="en-US" sz="4400" dirty="0" err="1"/>
              <a:t>DeFi</a:t>
            </a:r>
            <a:endParaRPr lang="en-US" sz="4400" dirty="0"/>
          </a:p>
        </p:txBody>
      </p:sp>
      <p:sp>
        <p:nvSpPr>
          <p:cNvPr id="3" name="Subtitle 2">
            <a:extLst>
              <a:ext uri="{FF2B5EF4-FFF2-40B4-BE49-F238E27FC236}">
                <a16:creationId xmlns:a16="http://schemas.microsoft.com/office/drawing/2014/main" id="{E3E58AF9-8662-8A45-8AA1-5010290602F7}"/>
              </a:ext>
            </a:extLst>
          </p:cNvPr>
          <p:cNvSpPr>
            <a:spLocks noGrp="1"/>
          </p:cNvSpPr>
          <p:nvPr>
            <p:ph type="subTitle" idx="1"/>
          </p:nvPr>
        </p:nvSpPr>
        <p:spPr>
          <a:xfrm>
            <a:off x="477980" y="4872922"/>
            <a:ext cx="4023359" cy="1208141"/>
          </a:xfrm>
        </p:spPr>
        <p:txBody>
          <a:bodyPr>
            <a:noAutofit/>
          </a:bodyPr>
          <a:lstStyle/>
          <a:p>
            <a:pPr algn="l"/>
            <a:r>
              <a:rPr lang="en-US" sz="1400" dirty="0"/>
              <a:t>Mabel Oza</a:t>
            </a:r>
          </a:p>
          <a:p>
            <a:pPr algn="l"/>
            <a:r>
              <a:rPr lang="en-US" sz="1400" dirty="0"/>
              <a:t>Blockchain Engineer @ Wells Fargo</a:t>
            </a:r>
          </a:p>
          <a:p>
            <a:pPr algn="l"/>
            <a:r>
              <a:rPr lang="en-US" sz="1400" b="1" dirty="0" err="1"/>
              <a:t>Linkedin</a:t>
            </a:r>
            <a:r>
              <a:rPr lang="en-US" sz="1400" dirty="0"/>
              <a:t>: </a:t>
            </a:r>
            <a:r>
              <a:rPr lang="en-US" sz="1400" dirty="0" err="1"/>
              <a:t>linkedin.com</a:t>
            </a:r>
            <a:r>
              <a:rPr lang="en-US" sz="1400" dirty="0"/>
              <a:t>/in/</a:t>
            </a:r>
            <a:r>
              <a:rPr lang="en-US" sz="1400" dirty="0" err="1"/>
              <a:t>mabeloza</a:t>
            </a:r>
            <a:endParaRPr lang="en-US" sz="1400" dirty="0"/>
          </a:p>
          <a:p>
            <a:pPr algn="l"/>
            <a:r>
              <a:rPr lang="en-US" sz="1400" b="1" dirty="0"/>
              <a:t>Twitter</a:t>
            </a:r>
            <a:r>
              <a:rPr lang="en-US" sz="1400" dirty="0"/>
              <a:t>: @</a:t>
            </a:r>
            <a:r>
              <a:rPr lang="en-US" sz="1400" dirty="0" err="1"/>
              <a:t>InsatiableMinds</a:t>
            </a:r>
            <a:endParaRPr lang="en-US" sz="1400" dirty="0"/>
          </a:p>
          <a:p>
            <a:pPr algn="l"/>
            <a:r>
              <a:rPr lang="en-US" sz="1400" b="1" dirty="0"/>
              <a:t>Medium</a:t>
            </a:r>
            <a:r>
              <a:rPr lang="en-US" sz="1400" dirty="0"/>
              <a:t>: </a:t>
            </a:r>
            <a:r>
              <a:rPr lang="en-US" sz="1400" dirty="0" err="1"/>
              <a:t>medium.com</a:t>
            </a:r>
            <a:r>
              <a:rPr lang="en-US" sz="1400" dirty="0"/>
              <a:t>/</a:t>
            </a:r>
            <a:r>
              <a:rPr lang="en-US" sz="1400" dirty="0" err="1"/>
              <a:t>insatiableminds</a:t>
            </a:r>
            <a:endParaRPr lang="en-US" sz="1400" dirty="0"/>
          </a:p>
        </p:txBody>
      </p:sp>
      <p:sp>
        <p:nvSpPr>
          <p:cNvPr id="2059" name="Rectangle 205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61" name="Rectangle 206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34E92501-B74D-B57B-CE50-C8537DEC57F4}"/>
              </a:ext>
            </a:extLst>
          </p:cNvPr>
          <p:cNvPicPr>
            <a:picLocks noChangeAspect="1"/>
          </p:cNvPicPr>
          <p:nvPr/>
        </p:nvPicPr>
        <p:blipFill>
          <a:blip r:embed="rId4"/>
          <a:stretch>
            <a:fillRect/>
          </a:stretch>
        </p:blipFill>
        <p:spPr>
          <a:xfrm>
            <a:off x="3576412" y="5111633"/>
            <a:ext cx="1317824" cy="1317824"/>
          </a:xfrm>
          <a:prstGeom prst="rect">
            <a:avLst/>
          </a:prstGeom>
        </p:spPr>
      </p:pic>
    </p:spTree>
    <p:extLst>
      <p:ext uri="{BB962C8B-B14F-4D97-AF65-F5344CB8AC3E}">
        <p14:creationId xmlns:p14="http://schemas.microsoft.com/office/powerpoint/2010/main" val="218459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5852"/>
    </mc:Choice>
    <mc:Fallback>
      <p:transition spd="slow" advTm="2585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Graphic 2" descr="Old Key with solid fill">
            <a:extLst>
              <a:ext uri="{FF2B5EF4-FFF2-40B4-BE49-F238E27FC236}">
                <a16:creationId xmlns:a16="http://schemas.microsoft.com/office/drawing/2014/main" id="{9DF319EE-DD3B-7D41-9ADE-622BA695D2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5330" y="2105470"/>
            <a:ext cx="3217333" cy="3217333"/>
          </a:xfrm>
          <a:prstGeom prst="rect">
            <a:avLst/>
          </a:prstGeom>
        </p:spPr>
      </p:pic>
      <p:graphicFrame>
        <p:nvGraphicFramePr>
          <p:cNvPr id="7" name="Content Placeholder 6">
            <a:extLst>
              <a:ext uri="{FF2B5EF4-FFF2-40B4-BE49-F238E27FC236}">
                <a16:creationId xmlns:a16="http://schemas.microsoft.com/office/drawing/2014/main" id="{8DABCD58-70C9-1A4F-ACAD-F157E4E08633}"/>
              </a:ext>
            </a:extLst>
          </p:cNvPr>
          <p:cNvGraphicFramePr>
            <a:graphicFrameLocks noGrp="1"/>
          </p:cNvGraphicFramePr>
          <p:nvPr>
            <p:ph idx="1"/>
            <p:extLst>
              <p:ext uri="{D42A27DB-BD31-4B8C-83A1-F6EECF244321}">
                <p14:modId xmlns:p14="http://schemas.microsoft.com/office/powerpoint/2010/main" val="3659362319"/>
              </p:ext>
            </p:extLst>
          </p:nvPr>
        </p:nvGraphicFramePr>
        <p:xfrm>
          <a:off x="279699" y="1086523"/>
          <a:ext cx="5230671" cy="53465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Title 1">
            <a:extLst>
              <a:ext uri="{FF2B5EF4-FFF2-40B4-BE49-F238E27FC236}">
                <a16:creationId xmlns:a16="http://schemas.microsoft.com/office/drawing/2014/main" id="{A524A614-841D-0F42-835A-33E65DAAA63F}"/>
              </a:ext>
            </a:extLst>
          </p:cNvPr>
          <p:cNvSpPr txBox="1">
            <a:spLocks/>
          </p:cNvSpPr>
          <p:nvPr/>
        </p:nvSpPr>
        <p:spPr>
          <a:xfrm>
            <a:off x="0" y="-32262"/>
            <a:ext cx="12192000" cy="681038"/>
          </a:xfrm>
          <a:prstGeom prst="rect">
            <a:avLst/>
          </a:prstGeom>
          <a:solidFill>
            <a:srgbClr val="44546A"/>
          </a:solidFill>
        </p:spPr>
        <p:style>
          <a:lnRef idx="0">
            <a:schemeClr val="accent5"/>
          </a:lnRef>
          <a:fillRef idx="3">
            <a:schemeClr val="accent5"/>
          </a:fillRef>
          <a:effectRef idx="3">
            <a:schemeClr val="accent5"/>
          </a:effectRef>
          <a:fontRef idx="minor">
            <a:schemeClr val="lt1"/>
          </a:fontRef>
        </p:style>
        <p:txBody>
          <a:bodyPr vert="horz" lIns="91440" tIns="45720" rIns="91440" bIns="45720" rtlCol="0" anchor="ctr">
            <a:normAutofit fontScale="97500" lnSpcReduction="10000"/>
          </a:bodyPr>
          <a:lstStyle>
            <a:defPPr>
              <a:defRPr lang="en-US"/>
            </a:defPPr>
            <a:lvl1pPr>
              <a:lnSpc>
                <a:spcPct val="90000"/>
              </a:lnSpc>
              <a:spcBef>
                <a:spcPct val="0"/>
              </a:spcBef>
              <a:buNone/>
              <a:defRPr sz="4400" b="1"/>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Cryptocurrencies</a:t>
            </a:r>
          </a:p>
        </p:txBody>
      </p:sp>
    </p:spTree>
    <p:extLst>
      <p:ext uri="{BB962C8B-B14F-4D97-AF65-F5344CB8AC3E}">
        <p14:creationId xmlns:p14="http://schemas.microsoft.com/office/powerpoint/2010/main" val="1437598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EBA83A-19A3-7CAF-54A6-48D106C1FB78}"/>
              </a:ext>
            </a:extLst>
          </p:cNvPr>
          <p:cNvPicPr>
            <a:picLocks noChangeAspect="1"/>
          </p:cNvPicPr>
          <p:nvPr/>
        </p:nvPicPr>
        <p:blipFill rotWithShape="1">
          <a:blip r:embed="rId2">
            <a:alphaModFix amt="50000"/>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F8B82832-18D5-1536-DCBC-549D1FE1C5A7}"/>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b="1" dirty="0"/>
              <a:t>Wallets</a:t>
            </a:r>
          </a:p>
        </p:txBody>
      </p:sp>
    </p:spTree>
    <p:extLst>
      <p:ext uri="{BB962C8B-B14F-4D97-AF65-F5344CB8AC3E}">
        <p14:creationId xmlns:p14="http://schemas.microsoft.com/office/powerpoint/2010/main" val="53979265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524A614-841D-0F42-835A-33E65DAAA63F}"/>
              </a:ext>
            </a:extLst>
          </p:cNvPr>
          <p:cNvSpPr txBox="1">
            <a:spLocks/>
          </p:cNvSpPr>
          <p:nvPr/>
        </p:nvSpPr>
        <p:spPr>
          <a:xfrm>
            <a:off x="0" y="0"/>
            <a:ext cx="12192000" cy="681038"/>
          </a:xfrm>
          <a:prstGeom prst="rect">
            <a:avLst/>
          </a:prstGeom>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t>Wallets</a:t>
            </a:r>
            <a:endParaRPr lang="en-US" dirty="0"/>
          </a:p>
        </p:txBody>
      </p:sp>
      <p:graphicFrame>
        <p:nvGraphicFramePr>
          <p:cNvPr id="5" name="Content Placeholder 4">
            <a:extLst>
              <a:ext uri="{FF2B5EF4-FFF2-40B4-BE49-F238E27FC236}">
                <a16:creationId xmlns:a16="http://schemas.microsoft.com/office/drawing/2014/main" id="{E5FF5B37-05C9-8040-66A6-038673378BEC}"/>
              </a:ext>
            </a:extLst>
          </p:cNvPr>
          <p:cNvGraphicFramePr>
            <a:graphicFrameLocks noGrp="1"/>
          </p:cNvGraphicFramePr>
          <p:nvPr>
            <p:ph idx="1"/>
            <p:extLst>
              <p:ext uri="{D42A27DB-BD31-4B8C-83A1-F6EECF244321}">
                <p14:modId xmlns:p14="http://schemas.microsoft.com/office/powerpoint/2010/main" val="359973412"/>
              </p:ext>
            </p:extLst>
          </p:nvPr>
        </p:nvGraphicFramePr>
        <p:xfrm>
          <a:off x="426323" y="681038"/>
          <a:ext cx="10694480" cy="31116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2" descr="What are HD Wallets">
            <a:extLst>
              <a:ext uri="{FF2B5EF4-FFF2-40B4-BE49-F238E27FC236}">
                <a16:creationId xmlns:a16="http://schemas.microsoft.com/office/drawing/2014/main" id="{2195862C-484A-7F6A-3E77-8DBBE9DD5F0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2382" b="8664"/>
          <a:stretch/>
        </p:blipFill>
        <p:spPr bwMode="auto">
          <a:xfrm>
            <a:off x="1875720" y="3792010"/>
            <a:ext cx="7621572" cy="3065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98012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524A614-841D-0F42-835A-33E65DAAA63F}"/>
              </a:ext>
            </a:extLst>
          </p:cNvPr>
          <p:cNvSpPr txBox="1">
            <a:spLocks/>
          </p:cNvSpPr>
          <p:nvPr/>
        </p:nvSpPr>
        <p:spPr>
          <a:xfrm>
            <a:off x="0" y="0"/>
            <a:ext cx="12192000" cy="681038"/>
          </a:xfrm>
          <a:prstGeom prst="rect">
            <a:avLst/>
          </a:prstGeom>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t>Types of Wallets</a:t>
            </a:r>
            <a:endParaRPr lang="en-US" dirty="0"/>
          </a:p>
        </p:txBody>
      </p:sp>
      <p:graphicFrame>
        <p:nvGraphicFramePr>
          <p:cNvPr id="3" name="Table 3">
            <a:extLst>
              <a:ext uri="{FF2B5EF4-FFF2-40B4-BE49-F238E27FC236}">
                <a16:creationId xmlns:a16="http://schemas.microsoft.com/office/drawing/2014/main" id="{9E532F10-C0C1-4D61-0589-28F88D357FA9}"/>
              </a:ext>
            </a:extLst>
          </p:cNvPr>
          <p:cNvGraphicFramePr>
            <a:graphicFrameLocks noGrp="1"/>
          </p:cNvGraphicFramePr>
          <p:nvPr>
            <p:extLst>
              <p:ext uri="{D42A27DB-BD31-4B8C-83A1-F6EECF244321}">
                <p14:modId xmlns:p14="http://schemas.microsoft.com/office/powerpoint/2010/main" val="3839385084"/>
              </p:ext>
            </p:extLst>
          </p:nvPr>
        </p:nvGraphicFramePr>
        <p:xfrm>
          <a:off x="3449256" y="1000241"/>
          <a:ext cx="8178799" cy="5516308"/>
        </p:xfrm>
        <a:graphic>
          <a:graphicData uri="http://schemas.openxmlformats.org/drawingml/2006/table">
            <a:tbl>
              <a:tblPr firstRow="1" bandRow="1">
                <a:tableStyleId>{93296810-A885-4BE3-A3E7-6D5BEEA58F35}</a:tableStyleId>
              </a:tblPr>
              <a:tblGrid>
                <a:gridCol w="1462164">
                  <a:extLst>
                    <a:ext uri="{9D8B030D-6E8A-4147-A177-3AD203B41FA5}">
                      <a16:colId xmlns:a16="http://schemas.microsoft.com/office/drawing/2014/main" val="1425292593"/>
                    </a:ext>
                  </a:extLst>
                </a:gridCol>
                <a:gridCol w="3990369">
                  <a:extLst>
                    <a:ext uri="{9D8B030D-6E8A-4147-A177-3AD203B41FA5}">
                      <a16:colId xmlns:a16="http://schemas.microsoft.com/office/drawing/2014/main" val="2642466143"/>
                    </a:ext>
                  </a:extLst>
                </a:gridCol>
                <a:gridCol w="2726266">
                  <a:extLst>
                    <a:ext uri="{9D8B030D-6E8A-4147-A177-3AD203B41FA5}">
                      <a16:colId xmlns:a16="http://schemas.microsoft.com/office/drawing/2014/main" val="1161117373"/>
                    </a:ext>
                  </a:extLst>
                </a:gridCol>
              </a:tblGrid>
              <a:tr h="697904">
                <a:tc>
                  <a:txBody>
                    <a:bodyPr/>
                    <a:lstStyle/>
                    <a:p>
                      <a:r>
                        <a:rPr lang="en-US" dirty="0"/>
                        <a:t>Wallet Type</a:t>
                      </a:r>
                    </a:p>
                  </a:txBody>
                  <a:tcPr/>
                </a:tc>
                <a:tc>
                  <a:txBody>
                    <a:bodyPr/>
                    <a:lstStyle/>
                    <a:p>
                      <a:r>
                        <a:rPr lang="en-US" dirty="0"/>
                        <a:t>Description</a:t>
                      </a:r>
                    </a:p>
                  </a:txBody>
                  <a:tcPr/>
                </a:tc>
                <a:tc>
                  <a:txBody>
                    <a:bodyPr/>
                    <a:lstStyle/>
                    <a:p>
                      <a:r>
                        <a:rPr lang="en-US" dirty="0"/>
                        <a:t>Examples</a:t>
                      </a:r>
                    </a:p>
                  </a:txBody>
                  <a:tcPr/>
                </a:tc>
                <a:extLst>
                  <a:ext uri="{0D108BD9-81ED-4DB2-BD59-A6C34878D82A}">
                    <a16:rowId xmlns:a16="http://schemas.microsoft.com/office/drawing/2014/main" val="3685222050"/>
                  </a:ext>
                </a:extLst>
              </a:tr>
              <a:tr h="1204601">
                <a:tc>
                  <a:txBody>
                    <a:bodyPr/>
                    <a:lstStyle/>
                    <a:p>
                      <a:r>
                        <a:rPr lang="en-US" dirty="0"/>
                        <a:t>Non-Custodial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Wallet owner owns keys are is responsible for their own keys</a:t>
                      </a:r>
                    </a:p>
                  </a:txBody>
                  <a:tcPr/>
                </a:tc>
                <a:tc>
                  <a:txBody>
                    <a:bodyPr/>
                    <a:lstStyle/>
                    <a:p>
                      <a:r>
                        <a:rPr lang="en-US" dirty="0" err="1"/>
                        <a:t>MetaMask</a:t>
                      </a:r>
                      <a:r>
                        <a:rPr lang="en-US" dirty="0"/>
                        <a:t>, Sparrow</a:t>
                      </a:r>
                    </a:p>
                  </a:txBody>
                  <a:tcPr/>
                </a:tc>
                <a:extLst>
                  <a:ext uri="{0D108BD9-81ED-4DB2-BD59-A6C34878D82A}">
                    <a16:rowId xmlns:a16="http://schemas.microsoft.com/office/drawing/2014/main" val="612671525"/>
                  </a:ext>
                </a:extLst>
              </a:tr>
              <a:tr h="1204601">
                <a:tc>
                  <a:txBody>
                    <a:bodyPr/>
                    <a:lstStyle/>
                    <a:p>
                      <a:r>
                        <a:rPr lang="en-US" dirty="0"/>
                        <a:t>Custodial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a:t>
                      </a:r>
                      <a:r>
                        <a:rPr lang="en-US" baseline="30000" dirty="0"/>
                        <a:t>rd</a:t>
                      </a:r>
                      <a:r>
                        <a:rPr lang="en-US" dirty="0"/>
                        <a:t> party owns your keys</a:t>
                      </a:r>
                    </a:p>
                  </a:txBody>
                  <a:tcPr/>
                </a:tc>
                <a:tc>
                  <a:txBody>
                    <a:bodyPr/>
                    <a:lstStyle/>
                    <a:p>
                      <a:r>
                        <a:rPr lang="en-US" dirty="0"/>
                        <a:t>PayPal, Kraken, Robinhood, Coinbase</a:t>
                      </a:r>
                    </a:p>
                  </a:txBody>
                  <a:tcPr/>
                </a:tc>
                <a:extLst>
                  <a:ext uri="{0D108BD9-81ED-4DB2-BD59-A6C34878D82A}">
                    <a16:rowId xmlns:a16="http://schemas.microsoft.com/office/drawing/2014/main" val="220466712"/>
                  </a:ext>
                </a:extLst>
              </a:tr>
              <a:tr h="1204601">
                <a:tc>
                  <a:txBody>
                    <a:bodyPr/>
                    <a:lstStyle/>
                    <a:p>
                      <a:r>
                        <a:rPr lang="en-US" dirty="0"/>
                        <a:t>Cold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Wallet can be offline and can sign transactions offline</a:t>
                      </a:r>
                    </a:p>
                  </a:txBody>
                  <a:tcPr/>
                </a:tc>
                <a:tc>
                  <a:txBody>
                    <a:bodyPr/>
                    <a:lstStyle/>
                    <a:p>
                      <a:r>
                        <a:rPr lang="en-US" dirty="0"/>
                        <a:t>Ledger, </a:t>
                      </a:r>
                      <a:r>
                        <a:rPr lang="en-US" dirty="0" err="1"/>
                        <a:t>Trezor</a:t>
                      </a:r>
                      <a:endParaRPr lang="en-US" dirty="0"/>
                    </a:p>
                  </a:txBody>
                  <a:tcPr/>
                </a:tc>
                <a:extLst>
                  <a:ext uri="{0D108BD9-81ED-4DB2-BD59-A6C34878D82A}">
                    <a16:rowId xmlns:a16="http://schemas.microsoft.com/office/drawing/2014/main" val="1759027951"/>
                  </a:ext>
                </a:extLst>
              </a:tr>
              <a:tr h="1204601">
                <a:tc>
                  <a:txBody>
                    <a:bodyPr/>
                    <a:lstStyle/>
                    <a:p>
                      <a:r>
                        <a:rPr lang="en-US" dirty="0"/>
                        <a:t>Hot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Wallet is always online and needs to be online to sign transactions</a:t>
                      </a:r>
                    </a:p>
                  </a:txBody>
                  <a:tcPr/>
                </a:tc>
                <a:tc>
                  <a:txBody>
                    <a:bodyPr/>
                    <a:lstStyle/>
                    <a:p>
                      <a:r>
                        <a:rPr lang="en-US" dirty="0" err="1"/>
                        <a:t>MetaMask</a:t>
                      </a:r>
                      <a:r>
                        <a:rPr lang="en-US" dirty="0"/>
                        <a:t>, Robinhood</a:t>
                      </a:r>
                    </a:p>
                  </a:txBody>
                  <a:tcPr/>
                </a:tc>
                <a:extLst>
                  <a:ext uri="{0D108BD9-81ED-4DB2-BD59-A6C34878D82A}">
                    <a16:rowId xmlns:a16="http://schemas.microsoft.com/office/drawing/2014/main" val="3537448698"/>
                  </a:ext>
                </a:extLst>
              </a:tr>
            </a:tbl>
          </a:graphicData>
        </a:graphic>
      </p:graphicFrame>
      <p:pic>
        <p:nvPicPr>
          <p:cNvPr id="2050" name="Picture 2" descr="TREZOR One Review 2020 - Read Before Buying...NOT What I expected">
            <a:extLst>
              <a:ext uri="{FF2B5EF4-FFF2-40B4-BE49-F238E27FC236}">
                <a16:creationId xmlns:a16="http://schemas.microsoft.com/office/drawing/2014/main" id="{54BB1386-B8B8-C1C0-A9C1-531EAC19C6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4238" y="5156940"/>
            <a:ext cx="1359608" cy="13596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8616A54-DEA0-640F-1FF6-568A05FF9C6E}"/>
              </a:ext>
            </a:extLst>
          </p:cNvPr>
          <p:cNvPicPr>
            <a:picLocks noChangeAspect="1"/>
          </p:cNvPicPr>
          <p:nvPr/>
        </p:nvPicPr>
        <p:blipFill>
          <a:blip r:embed="rId4"/>
          <a:stretch>
            <a:fillRect/>
          </a:stretch>
        </p:blipFill>
        <p:spPr>
          <a:xfrm>
            <a:off x="563944" y="1037858"/>
            <a:ext cx="2480197" cy="4115639"/>
          </a:xfrm>
          <a:prstGeom prst="rect">
            <a:avLst/>
          </a:prstGeom>
        </p:spPr>
      </p:pic>
    </p:spTree>
    <p:extLst>
      <p:ext uri="{BB962C8B-B14F-4D97-AF65-F5344CB8AC3E}">
        <p14:creationId xmlns:p14="http://schemas.microsoft.com/office/powerpoint/2010/main" val="4047717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524A614-841D-0F42-835A-33E65DAAA63F}"/>
              </a:ext>
            </a:extLst>
          </p:cNvPr>
          <p:cNvSpPr txBox="1">
            <a:spLocks/>
          </p:cNvSpPr>
          <p:nvPr/>
        </p:nvSpPr>
        <p:spPr>
          <a:xfrm>
            <a:off x="0" y="0"/>
            <a:ext cx="12192000" cy="681038"/>
          </a:xfrm>
          <a:prstGeom prst="rect">
            <a:avLst/>
          </a:prstGeom>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t>Wallet Security Technologies – Used by Institutions</a:t>
            </a:r>
            <a:endParaRPr lang="en-US" dirty="0"/>
          </a:p>
        </p:txBody>
      </p:sp>
      <p:sp>
        <p:nvSpPr>
          <p:cNvPr id="2" name="TextBox 1">
            <a:extLst>
              <a:ext uri="{FF2B5EF4-FFF2-40B4-BE49-F238E27FC236}">
                <a16:creationId xmlns:a16="http://schemas.microsoft.com/office/drawing/2014/main" id="{3EDAF168-C653-923F-7CB7-AC80514B76A7}"/>
              </a:ext>
            </a:extLst>
          </p:cNvPr>
          <p:cNvSpPr txBox="1"/>
          <p:nvPr/>
        </p:nvSpPr>
        <p:spPr>
          <a:xfrm>
            <a:off x="1064332" y="746876"/>
            <a:ext cx="3916719" cy="461665"/>
          </a:xfrm>
          <a:prstGeom prst="rect">
            <a:avLst/>
          </a:prstGeom>
          <a:noFill/>
        </p:spPr>
        <p:txBody>
          <a:bodyPr wrap="square" rtlCol="0">
            <a:spAutoFit/>
          </a:bodyPr>
          <a:lstStyle/>
          <a:p>
            <a:pPr algn="ctr"/>
            <a:r>
              <a:rPr lang="en-US" sz="2400" b="1" u="sng" dirty="0"/>
              <a:t>Software Solutions</a:t>
            </a:r>
          </a:p>
        </p:txBody>
      </p:sp>
      <p:sp>
        <p:nvSpPr>
          <p:cNvPr id="6" name="TextBox 5">
            <a:extLst>
              <a:ext uri="{FF2B5EF4-FFF2-40B4-BE49-F238E27FC236}">
                <a16:creationId xmlns:a16="http://schemas.microsoft.com/office/drawing/2014/main" id="{5EF481DA-EDB5-91CF-6324-CAD5170A7DC4}"/>
              </a:ext>
            </a:extLst>
          </p:cNvPr>
          <p:cNvSpPr txBox="1"/>
          <p:nvPr/>
        </p:nvSpPr>
        <p:spPr>
          <a:xfrm>
            <a:off x="7570838" y="817675"/>
            <a:ext cx="3421626" cy="461665"/>
          </a:xfrm>
          <a:prstGeom prst="rect">
            <a:avLst/>
          </a:prstGeom>
          <a:noFill/>
        </p:spPr>
        <p:txBody>
          <a:bodyPr wrap="square" rtlCol="0">
            <a:spAutoFit/>
          </a:bodyPr>
          <a:lstStyle/>
          <a:p>
            <a:pPr algn="ctr"/>
            <a:r>
              <a:rPr lang="en-US" sz="2400" b="1" u="sng" dirty="0"/>
              <a:t>Hardware Solutions</a:t>
            </a:r>
          </a:p>
        </p:txBody>
      </p:sp>
      <p:pic>
        <p:nvPicPr>
          <p:cNvPr id="9" name="Picture 8">
            <a:extLst>
              <a:ext uri="{FF2B5EF4-FFF2-40B4-BE49-F238E27FC236}">
                <a16:creationId xmlns:a16="http://schemas.microsoft.com/office/drawing/2014/main" id="{96C781F4-8D02-5974-51D6-684384EA3DF5}"/>
              </a:ext>
            </a:extLst>
          </p:cNvPr>
          <p:cNvPicPr>
            <a:picLocks noChangeAspect="1"/>
          </p:cNvPicPr>
          <p:nvPr/>
        </p:nvPicPr>
        <p:blipFill>
          <a:blip r:embed="rId3"/>
          <a:stretch>
            <a:fillRect/>
          </a:stretch>
        </p:blipFill>
        <p:spPr>
          <a:xfrm>
            <a:off x="480768" y="4057051"/>
            <a:ext cx="5020381" cy="2664302"/>
          </a:xfrm>
          <a:prstGeom prst="rect">
            <a:avLst/>
          </a:prstGeom>
        </p:spPr>
      </p:pic>
      <p:pic>
        <p:nvPicPr>
          <p:cNvPr id="11" name="Picture 10">
            <a:extLst>
              <a:ext uri="{FF2B5EF4-FFF2-40B4-BE49-F238E27FC236}">
                <a16:creationId xmlns:a16="http://schemas.microsoft.com/office/drawing/2014/main" id="{9491F076-062B-C8D1-9E0C-3AFEC6BCE727}"/>
              </a:ext>
            </a:extLst>
          </p:cNvPr>
          <p:cNvPicPr>
            <a:picLocks noChangeAspect="1"/>
          </p:cNvPicPr>
          <p:nvPr/>
        </p:nvPicPr>
        <p:blipFill>
          <a:blip r:embed="rId4"/>
          <a:stretch>
            <a:fillRect/>
          </a:stretch>
        </p:blipFill>
        <p:spPr>
          <a:xfrm>
            <a:off x="793938" y="1198145"/>
            <a:ext cx="4528280" cy="2664301"/>
          </a:xfrm>
          <a:prstGeom prst="rect">
            <a:avLst/>
          </a:prstGeom>
        </p:spPr>
      </p:pic>
      <p:cxnSp>
        <p:nvCxnSpPr>
          <p:cNvPr id="13" name="Straight Connector 12">
            <a:extLst>
              <a:ext uri="{FF2B5EF4-FFF2-40B4-BE49-F238E27FC236}">
                <a16:creationId xmlns:a16="http://schemas.microsoft.com/office/drawing/2014/main" id="{3F61D2F7-5BD8-59B7-C66D-5CB230BBD3C9}"/>
              </a:ext>
            </a:extLst>
          </p:cNvPr>
          <p:cNvCxnSpPr/>
          <p:nvPr/>
        </p:nvCxnSpPr>
        <p:spPr>
          <a:xfrm>
            <a:off x="6327058" y="817675"/>
            <a:ext cx="0" cy="5903678"/>
          </a:xfrm>
          <a:prstGeom prst="line">
            <a:avLst/>
          </a:prstGeom>
          <a:ln w="3810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3C07153-4A06-A504-315A-45E5136A34FA}"/>
              </a:ext>
            </a:extLst>
          </p:cNvPr>
          <p:cNvCxnSpPr>
            <a:cxnSpLocks/>
          </p:cNvCxnSpPr>
          <p:nvPr/>
        </p:nvCxnSpPr>
        <p:spPr>
          <a:xfrm>
            <a:off x="480768" y="3862446"/>
            <a:ext cx="11391684" cy="0"/>
          </a:xfrm>
          <a:prstGeom prst="line">
            <a:avLst/>
          </a:prstGeom>
          <a:ln w="38100">
            <a:solidFill>
              <a:schemeClr val="bg1">
                <a:lumMod val="75000"/>
              </a:schemeClr>
            </a:solidFill>
            <a:prstDash val="sysDash"/>
          </a:ln>
        </p:spPr>
        <p:style>
          <a:lnRef idx="1">
            <a:schemeClr val="dk1"/>
          </a:lnRef>
          <a:fillRef idx="0">
            <a:schemeClr val="dk1"/>
          </a:fillRef>
          <a:effectRef idx="0">
            <a:schemeClr val="dk1"/>
          </a:effectRef>
          <a:fontRef idx="minor">
            <a:schemeClr val="tx1"/>
          </a:fontRef>
        </p:style>
      </p:cxnSp>
      <p:pic>
        <p:nvPicPr>
          <p:cNvPr id="18" name="Picture 17">
            <a:extLst>
              <a:ext uri="{FF2B5EF4-FFF2-40B4-BE49-F238E27FC236}">
                <a16:creationId xmlns:a16="http://schemas.microsoft.com/office/drawing/2014/main" id="{B3DB7F8B-EEF4-A6F2-7D7F-1034BD72D1C4}"/>
              </a:ext>
            </a:extLst>
          </p:cNvPr>
          <p:cNvPicPr>
            <a:picLocks noChangeAspect="1"/>
          </p:cNvPicPr>
          <p:nvPr/>
        </p:nvPicPr>
        <p:blipFill>
          <a:blip r:embed="rId5"/>
          <a:stretch>
            <a:fillRect/>
          </a:stretch>
        </p:blipFill>
        <p:spPr>
          <a:xfrm>
            <a:off x="7570838" y="3951079"/>
            <a:ext cx="3319394" cy="2541774"/>
          </a:xfrm>
          <a:prstGeom prst="rect">
            <a:avLst/>
          </a:prstGeom>
        </p:spPr>
      </p:pic>
      <p:pic>
        <p:nvPicPr>
          <p:cNvPr id="20" name="Picture 19">
            <a:extLst>
              <a:ext uri="{FF2B5EF4-FFF2-40B4-BE49-F238E27FC236}">
                <a16:creationId xmlns:a16="http://schemas.microsoft.com/office/drawing/2014/main" id="{C2889033-F2AE-A0ED-1D38-22E8EC95DBD2}"/>
              </a:ext>
            </a:extLst>
          </p:cNvPr>
          <p:cNvPicPr>
            <a:picLocks noChangeAspect="1"/>
          </p:cNvPicPr>
          <p:nvPr/>
        </p:nvPicPr>
        <p:blipFill>
          <a:blip r:embed="rId6"/>
          <a:stretch>
            <a:fillRect/>
          </a:stretch>
        </p:blipFill>
        <p:spPr>
          <a:xfrm>
            <a:off x="7026737" y="4460748"/>
            <a:ext cx="4509828" cy="2181612"/>
          </a:xfrm>
          <a:prstGeom prst="rect">
            <a:avLst/>
          </a:prstGeom>
        </p:spPr>
      </p:pic>
      <p:pic>
        <p:nvPicPr>
          <p:cNvPr id="22" name="Picture 21">
            <a:extLst>
              <a:ext uri="{FF2B5EF4-FFF2-40B4-BE49-F238E27FC236}">
                <a16:creationId xmlns:a16="http://schemas.microsoft.com/office/drawing/2014/main" id="{552CDC2A-20C7-88D5-8B37-340B9794A017}"/>
              </a:ext>
            </a:extLst>
          </p:cNvPr>
          <p:cNvPicPr>
            <a:picLocks noChangeAspect="1"/>
          </p:cNvPicPr>
          <p:nvPr/>
        </p:nvPicPr>
        <p:blipFill>
          <a:blip r:embed="rId7"/>
          <a:stretch>
            <a:fillRect/>
          </a:stretch>
        </p:blipFill>
        <p:spPr>
          <a:xfrm>
            <a:off x="6861619" y="1285818"/>
            <a:ext cx="4676649" cy="2439991"/>
          </a:xfrm>
          <a:prstGeom prst="rect">
            <a:avLst/>
          </a:prstGeom>
        </p:spPr>
      </p:pic>
    </p:spTree>
    <p:extLst>
      <p:ext uri="{BB962C8B-B14F-4D97-AF65-F5344CB8AC3E}">
        <p14:creationId xmlns:p14="http://schemas.microsoft.com/office/powerpoint/2010/main" val="1424676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EBA83A-19A3-7CAF-54A6-48D106C1FB78}"/>
              </a:ext>
            </a:extLst>
          </p:cNvPr>
          <p:cNvPicPr>
            <a:picLocks noChangeAspect="1"/>
          </p:cNvPicPr>
          <p:nvPr/>
        </p:nvPicPr>
        <p:blipFill rotWithShape="1">
          <a:blip r:embed="rId2">
            <a:alphaModFix amt="50000"/>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F8B82832-18D5-1536-DCBC-549D1FE1C5A7}"/>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b="1" dirty="0" err="1"/>
              <a:t>DeFi</a:t>
            </a:r>
            <a:r>
              <a:rPr lang="en-US" sz="6000" b="1" dirty="0"/>
              <a:t> (Decentralized Finance)</a:t>
            </a:r>
          </a:p>
        </p:txBody>
      </p:sp>
    </p:spTree>
    <p:extLst>
      <p:ext uri="{BB962C8B-B14F-4D97-AF65-F5344CB8AC3E}">
        <p14:creationId xmlns:p14="http://schemas.microsoft.com/office/powerpoint/2010/main" val="221268268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524A614-841D-0F42-835A-33E65DAAA63F}"/>
              </a:ext>
            </a:extLst>
          </p:cNvPr>
          <p:cNvSpPr txBox="1">
            <a:spLocks/>
          </p:cNvSpPr>
          <p:nvPr/>
        </p:nvSpPr>
        <p:spPr>
          <a:xfrm>
            <a:off x="0" y="0"/>
            <a:ext cx="12192000" cy="681038"/>
          </a:xfrm>
          <a:prstGeom prst="rect">
            <a:avLst/>
          </a:prstGeom>
        </p:spPr>
        <p:style>
          <a:lnRef idx="1">
            <a:schemeClr val="accent2"/>
          </a:lnRef>
          <a:fillRef idx="3">
            <a:schemeClr val="accent2"/>
          </a:fillRef>
          <a:effectRef idx="2">
            <a:schemeClr val="accent2"/>
          </a:effectRef>
          <a:fontRef idx="minor">
            <a:schemeClr val="lt1"/>
          </a:fontRef>
        </p:style>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t>Popular </a:t>
            </a:r>
            <a:r>
              <a:rPr lang="en-US" b="1" dirty="0" err="1"/>
              <a:t>DeFi</a:t>
            </a:r>
            <a:r>
              <a:rPr lang="en-US" b="1" dirty="0"/>
              <a:t> Products</a:t>
            </a:r>
            <a:endParaRPr lang="en-US" dirty="0"/>
          </a:p>
        </p:txBody>
      </p:sp>
      <p:graphicFrame>
        <p:nvGraphicFramePr>
          <p:cNvPr id="2" name="Diagram 1">
            <a:extLst>
              <a:ext uri="{FF2B5EF4-FFF2-40B4-BE49-F238E27FC236}">
                <a16:creationId xmlns:a16="http://schemas.microsoft.com/office/drawing/2014/main" id="{4C492BE0-ADD3-6C44-17D9-9C3FF77202B6}"/>
              </a:ext>
            </a:extLst>
          </p:cNvPr>
          <p:cNvGraphicFramePr/>
          <p:nvPr>
            <p:extLst>
              <p:ext uri="{D42A27DB-BD31-4B8C-83A1-F6EECF244321}">
                <p14:modId xmlns:p14="http://schemas.microsoft.com/office/powerpoint/2010/main" val="1361149060"/>
              </p:ext>
            </p:extLst>
          </p:nvPr>
        </p:nvGraphicFramePr>
        <p:xfrm>
          <a:off x="391886" y="1068779"/>
          <a:ext cx="11447813" cy="5236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0500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D277BF72-0807-FB46-9B11-94D1F7B62ED5}"/>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graphicEl>
                                              <a:dgm id="{721B06E0-8DD0-B94C-9A8C-F5279DD2AA0E}"/>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graphicEl>
                                              <a:dgm id="{8B0C95D4-7D54-EF43-A92D-9C6B96010F0B}"/>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BEBFF3F3-0A8E-DA48-ACCA-6F9D61BD3F8B}"/>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C0A14E57-F3F8-C545-A41A-267FF9B53BA5}"/>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graphicEl>
                                              <a:dgm id="{70F7811D-E9A1-A64D-9B38-5EB71951C129}"/>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graphicEl>
                                              <a:dgm id="{A53377D5-795C-914F-A6CA-81E390C76BF9}"/>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graphicEl>
                                              <a:dgm id="{479F28D3-A2FC-3F4D-B261-FE88CCF772DD}"/>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graphicEl>
                                              <a:dgm id="{5CC2FA18-8051-BD47-AE35-F4AC57B78CBC}"/>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graphicEl>
                                              <a:dgm id="{41D31D01-B7B6-DD44-89BD-0046A1204C3C}"/>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graphicEl>
                                              <a:dgm id="{35111305-69B2-AB4D-8CDA-5B4B867ECBFD}"/>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graphicEl>
                                              <a:dgm id="{28899352-E607-624D-8963-6C059EFD2748}"/>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graphicEl>
                                              <a:dgm id="{154D517E-42A5-5E4F-BBE0-D153CEEC630C}"/>
                                            </p:graphic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
                                            <p:graphicEl>
                                              <a:dgm id="{D056EA9C-2F7F-D340-83A3-B769147F8F6A}"/>
                                            </p:graphic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
                                            <p:graphicEl>
                                              <a:dgm id="{67C4CE50-0651-FC4E-A5B4-1983CC8FF9F1}"/>
                                            </p:graphic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graphicEl>
                                              <a:dgm id="{3E264B62-6D52-354A-905A-A04E9057E06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A25B051-559F-6501-9C76-73D8697D7933}"/>
              </a:ext>
            </a:extLst>
          </p:cNvPr>
          <p:cNvSpPr/>
          <p:nvPr/>
        </p:nvSpPr>
        <p:spPr>
          <a:xfrm>
            <a:off x="10031668" y="1720269"/>
            <a:ext cx="1970313" cy="5001470"/>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29413EAA-B283-1057-6C01-9DD0D5C28BEF}"/>
              </a:ext>
            </a:extLst>
          </p:cNvPr>
          <p:cNvSpPr/>
          <p:nvPr/>
        </p:nvSpPr>
        <p:spPr>
          <a:xfrm>
            <a:off x="8064346" y="1720269"/>
            <a:ext cx="1953312" cy="5001470"/>
          </a:xfrm>
          <a:prstGeom prst="rect">
            <a:avLst/>
          </a:prstGeom>
          <a:gradFill flip="none"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18900000" scaled="1"/>
            <a:tileRect/>
          </a:gra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5D4E61D5-2B47-AB4D-B88E-C70A40E519C7}"/>
              </a:ext>
            </a:extLst>
          </p:cNvPr>
          <p:cNvSpPr/>
          <p:nvPr/>
        </p:nvSpPr>
        <p:spPr>
          <a:xfrm>
            <a:off x="3990022" y="2747510"/>
            <a:ext cx="1953312" cy="975472"/>
          </a:xfrm>
          <a:custGeom>
            <a:avLst/>
            <a:gdLst>
              <a:gd name="connsiteX0" fmla="*/ 0 w 1953312"/>
              <a:gd name="connsiteY0" fmla="*/ 0 h 975472"/>
              <a:gd name="connsiteX1" fmla="*/ 592505 w 1953312"/>
              <a:gd name="connsiteY1" fmla="*/ 0 h 975472"/>
              <a:gd name="connsiteX2" fmla="*/ 1282675 w 1953312"/>
              <a:gd name="connsiteY2" fmla="*/ 0 h 975472"/>
              <a:gd name="connsiteX3" fmla="*/ 1953312 w 1953312"/>
              <a:gd name="connsiteY3" fmla="*/ 0 h 975472"/>
              <a:gd name="connsiteX4" fmla="*/ 1953312 w 1953312"/>
              <a:gd name="connsiteY4" fmla="*/ 458472 h 975472"/>
              <a:gd name="connsiteX5" fmla="*/ 1953312 w 1953312"/>
              <a:gd name="connsiteY5" fmla="*/ 975472 h 975472"/>
              <a:gd name="connsiteX6" fmla="*/ 1341274 w 1953312"/>
              <a:gd name="connsiteY6" fmla="*/ 975472 h 975472"/>
              <a:gd name="connsiteX7" fmla="*/ 709703 w 1953312"/>
              <a:gd name="connsiteY7" fmla="*/ 975472 h 975472"/>
              <a:gd name="connsiteX8" fmla="*/ 0 w 1953312"/>
              <a:gd name="connsiteY8" fmla="*/ 975472 h 975472"/>
              <a:gd name="connsiteX9" fmla="*/ 0 w 1953312"/>
              <a:gd name="connsiteY9" fmla="*/ 517000 h 975472"/>
              <a:gd name="connsiteX10" fmla="*/ 0 w 1953312"/>
              <a:gd name="connsiteY10" fmla="*/ 0 h 97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3312" h="975472" fill="none" extrusionOk="0">
                <a:moveTo>
                  <a:pt x="0" y="0"/>
                </a:moveTo>
                <a:cubicBezTo>
                  <a:pt x="190030" y="21784"/>
                  <a:pt x="404118" y="11517"/>
                  <a:pt x="592505" y="0"/>
                </a:cubicBezTo>
                <a:cubicBezTo>
                  <a:pt x="780892" y="-11517"/>
                  <a:pt x="1134918" y="8729"/>
                  <a:pt x="1282675" y="0"/>
                </a:cubicBezTo>
                <a:cubicBezTo>
                  <a:pt x="1430432" y="-8729"/>
                  <a:pt x="1784861" y="8906"/>
                  <a:pt x="1953312" y="0"/>
                </a:cubicBezTo>
                <a:cubicBezTo>
                  <a:pt x="1959000" y="152375"/>
                  <a:pt x="1946230" y="260910"/>
                  <a:pt x="1953312" y="458472"/>
                </a:cubicBezTo>
                <a:cubicBezTo>
                  <a:pt x="1960394" y="656034"/>
                  <a:pt x="1966750" y="797481"/>
                  <a:pt x="1953312" y="975472"/>
                </a:cubicBezTo>
                <a:cubicBezTo>
                  <a:pt x="1754834" y="996016"/>
                  <a:pt x="1464637" y="947792"/>
                  <a:pt x="1341274" y="975472"/>
                </a:cubicBezTo>
                <a:cubicBezTo>
                  <a:pt x="1217911" y="1003152"/>
                  <a:pt x="861291" y="998530"/>
                  <a:pt x="709703" y="975472"/>
                </a:cubicBezTo>
                <a:cubicBezTo>
                  <a:pt x="558115" y="952414"/>
                  <a:pt x="336199" y="999283"/>
                  <a:pt x="0" y="975472"/>
                </a:cubicBezTo>
                <a:cubicBezTo>
                  <a:pt x="-5361" y="802968"/>
                  <a:pt x="-8609" y="663717"/>
                  <a:pt x="0" y="517000"/>
                </a:cubicBezTo>
                <a:cubicBezTo>
                  <a:pt x="8609" y="370283"/>
                  <a:pt x="6910" y="112014"/>
                  <a:pt x="0" y="0"/>
                </a:cubicBezTo>
                <a:close/>
              </a:path>
              <a:path w="1953312" h="975472" stroke="0" extrusionOk="0">
                <a:moveTo>
                  <a:pt x="0" y="0"/>
                </a:moveTo>
                <a:cubicBezTo>
                  <a:pt x="185309" y="11685"/>
                  <a:pt x="377124" y="-25718"/>
                  <a:pt x="592505" y="0"/>
                </a:cubicBezTo>
                <a:cubicBezTo>
                  <a:pt x="807886" y="25718"/>
                  <a:pt x="899964" y="16460"/>
                  <a:pt x="1204542" y="0"/>
                </a:cubicBezTo>
                <a:cubicBezTo>
                  <a:pt x="1509120" y="-16460"/>
                  <a:pt x="1607695" y="-20219"/>
                  <a:pt x="1953312" y="0"/>
                </a:cubicBezTo>
                <a:cubicBezTo>
                  <a:pt x="1957463" y="146190"/>
                  <a:pt x="1962746" y="233121"/>
                  <a:pt x="1953312" y="458472"/>
                </a:cubicBezTo>
                <a:cubicBezTo>
                  <a:pt x="1943878" y="683823"/>
                  <a:pt x="1933730" y="802581"/>
                  <a:pt x="1953312" y="975472"/>
                </a:cubicBezTo>
                <a:cubicBezTo>
                  <a:pt x="1737902" y="954935"/>
                  <a:pt x="1522199" y="979746"/>
                  <a:pt x="1360807" y="975472"/>
                </a:cubicBezTo>
                <a:cubicBezTo>
                  <a:pt x="1199415" y="971198"/>
                  <a:pt x="1034175" y="993419"/>
                  <a:pt x="729236" y="975472"/>
                </a:cubicBezTo>
                <a:cubicBezTo>
                  <a:pt x="424297" y="957525"/>
                  <a:pt x="218249" y="988396"/>
                  <a:pt x="0" y="975472"/>
                </a:cubicBezTo>
                <a:cubicBezTo>
                  <a:pt x="-13282" y="753396"/>
                  <a:pt x="-18298" y="695915"/>
                  <a:pt x="0" y="517000"/>
                </a:cubicBezTo>
                <a:cubicBezTo>
                  <a:pt x="18298" y="338085"/>
                  <a:pt x="-6938" y="154263"/>
                  <a:pt x="0" y="0"/>
                </a:cubicBezTo>
                <a:close/>
              </a:path>
            </a:pathLst>
          </a:custGeom>
          <a:ln w="38100">
            <a:solidFill>
              <a:srgbClr val="FFC000"/>
            </a:solidFill>
            <a:extLst>
              <a:ext uri="{C807C97D-BFC1-408E-A445-0C87EB9F89A2}">
                <ask:lineSketchStyleProps xmlns:ask="http://schemas.microsoft.com/office/drawing/2018/sketchyshapes" sd="1825056982">
                  <a:prstGeom prst="rect">
                    <a:avLst/>
                  </a:prstGeom>
                  <ask:type>
                    <ask:lineSketchFreehand/>
                  </ask:type>
                </ask:lineSketchStyleProps>
              </a:ext>
            </a:extLst>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200" dirty="0">
                <a:latin typeface="Cavolini" panose="03000502040302020204" pitchFamily="66" charset="0"/>
                <a:cs typeface="Cavolini" panose="03000502040302020204" pitchFamily="66" charset="0"/>
              </a:rPr>
              <a:t>Block 232</a:t>
            </a:r>
          </a:p>
          <a:p>
            <a:pPr algn="ctr"/>
            <a:r>
              <a:rPr lang="en-US" sz="1200" dirty="0">
                <a:latin typeface="Cavolini" panose="03000502040302020204" pitchFamily="66" charset="0"/>
                <a:cs typeface="Cavolini" panose="03000502040302020204" pitchFamily="66" charset="0"/>
              </a:rPr>
              <a:t>Transactions</a:t>
            </a:r>
          </a:p>
          <a:p>
            <a:pPr algn="ctr"/>
            <a:r>
              <a:rPr lang="en-US" sz="1200" dirty="0">
                <a:latin typeface="Cavolini" panose="03000502040302020204" pitchFamily="66" charset="0"/>
                <a:cs typeface="Cavolini" panose="03000502040302020204" pitchFamily="66" charset="0"/>
              </a:rPr>
              <a:t>2df324…</a:t>
            </a:r>
          </a:p>
          <a:p>
            <a:pPr algn="ctr"/>
            <a:r>
              <a:rPr lang="en-US" sz="1200" dirty="0">
                <a:latin typeface="Cavolini" panose="03000502040302020204" pitchFamily="66" charset="0"/>
                <a:cs typeface="Cavolini" panose="03000502040302020204" pitchFamily="66" charset="0"/>
              </a:rPr>
              <a:t>121dr2…</a:t>
            </a:r>
          </a:p>
          <a:p>
            <a:pPr algn="ctr"/>
            <a:r>
              <a:rPr lang="en-US" sz="1200" dirty="0">
                <a:latin typeface="Cavolini" panose="03000502040302020204" pitchFamily="66" charset="0"/>
                <a:cs typeface="Cavolini" panose="03000502040302020204" pitchFamily="66" charset="0"/>
              </a:rPr>
              <a:t>1ze2r1…</a:t>
            </a:r>
          </a:p>
        </p:txBody>
      </p:sp>
      <p:pic>
        <p:nvPicPr>
          <p:cNvPr id="4" name="Content Placeholder 3">
            <a:extLst>
              <a:ext uri="{FF2B5EF4-FFF2-40B4-BE49-F238E27FC236}">
                <a16:creationId xmlns:a16="http://schemas.microsoft.com/office/drawing/2014/main" id="{B43BD2A7-F28D-D24A-A563-403ED15587D4}"/>
              </a:ext>
            </a:extLst>
          </p:cNvPr>
          <p:cNvPicPr>
            <a:picLocks noGrp="1" noChangeAspect="1"/>
          </p:cNvPicPr>
          <p:nvPr>
            <p:ph idx="1"/>
          </p:nvPr>
        </p:nvPicPr>
        <p:blipFill>
          <a:blip r:embed="rId3"/>
          <a:stretch>
            <a:fillRect/>
          </a:stretch>
        </p:blipFill>
        <p:spPr>
          <a:xfrm>
            <a:off x="456491" y="3802222"/>
            <a:ext cx="1479187" cy="2844589"/>
          </a:xfrm>
        </p:spPr>
      </p:pic>
      <p:sp>
        <p:nvSpPr>
          <p:cNvPr id="5" name="TextBox 4">
            <a:extLst>
              <a:ext uri="{FF2B5EF4-FFF2-40B4-BE49-F238E27FC236}">
                <a16:creationId xmlns:a16="http://schemas.microsoft.com/office/drawing/2014/main" id="{FD79BC23-83E8-0446-BF77-D6894CDE560E}"/>
              </a:ext>
            </a:extLst>
          </p:cNvPr>
          <p:cNvSpPr txBox="1"/>
          <p:nvPr/>
        </p:nvSpPr>
        <p:spPr>
          <a:xfrm>
            <a:off x="179263" y="1739688"/>
            <a:ext cx="2051444" cy="1054135"/>
          </a:xfrm>
          <a:prstGeom prst="rect">
            <a:avLst/>
          </a:prstGeom>
          <a:noFill/>
        </p:spPr>
        <p:txBody>
          <a:bodyPr wrap="square" rtlCol="0">
            <a:spAutoFit/>
          </a:bodyPr>
          <a:lstStyle/>
          <a:p>
            <a:pPr algn="ctr"/>
            <a:r>
              <a:rPr lang="en-US" sz="1250" dirty="0"/>
              <a:t>1) Alice puts down a stake of crypto (collateral) to ensure the network that she has a financial incentive to be honest. </a:t>
            </a:r>
          </a:p>
        </p:txBody>
      </p:sp>
      <p:pic>
        <p:nvPicPr>
          <p:cNvPr id="7" name="Graphic 6" descr="Dice outline">
            <a:extLst>
              <a:ext uri="{FF2B5EF4-FFF2-40B4-BE49-F238E27FC236}">
                <a16:creationId xmlns:a16="http://schemas.microsoft.com/office/drawing/2014/main" id="{82A843BA-71D7-1641-92EF-7030583A93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42171" y="3433824"/>
            <a:ext cx="1098584" cy="1098584"/>
          </a:xfrm>
          <a:prstGeom prst="rect">
            <a:avLst/>
          </a:prstGeom>
        </p:spPr>
      </p:pic>
      <p:sp>
        <p:nvSpPr>
          <p:cNvPr id="10" name="TextBox 9">
            <a:extLst>
              <a:ext uri="{FF2B5EF4-FFF2-40B4-BE49-F238E27FC236}">
                <a16:creationId xmlns:a16="http://schemas.microsoft.com/office/drawing/2014/main" id="{3DEEF0C3-9812-4E4B-8F25-910ADBFBC175}"/>
              </a:ext>
            </a:extLst>
          </p:cNvPr>
          <p:cNvSpPr txBox="1"/>
          <p:nvPr/>
        </p:nvSpPr>
        <p:spPr>
          <a:xfrm>
            <a:off x="2331598" y="1739688"/>
            <a:ext cx="1531180" cy="861774"/>
          </a:xfrm>
          <a:prstGeom prst="rect">
            <a:avLst/>
          </a:prstGeom>
          <a:noFill/>
        </p:spPr>
        <p:txBody>
          <a:bodyPr wrap="square" rtlCol="0">
            <a:spAutoFit/>
          </a:bodyPr>
          <a:lstStyle/>
          <a:p>
            <a:pPr algn="ctr"/>
            <a:r>
              <a:rPr lang="en-US" sz="1250" dirty="0"/>
              <a:t>2) The network randomly selects Alice to become a validator.</a:t>
            </a:r>
          </a:p>
        </p:txBody>
      </p:sp>
      <p:pic>
        <p:nvPicPr>
          <p:cNvPr id="11" name="Picture 10">
            <a:extLst>
              <a:ext uri="{FF2B5EF4-FFF2-40B4-BE49-F238E27FC236}">
                <a16:creationId xmlns:a16="http://schemas.microsoft.com/office/drawing/2014/main" id="{39231B32-2E84-C14D-B8C5-8B129D4FBA32}"/>
              </a:ext>
            </a:extLst>
          </p:cNvPr>
          <p:cNvPicPr>
            <a:picLocks noChangeAspect="1"/>
          </p:cNvPicPr>
          <p:nvPr/>
        </p:nvPicPr>
        <p:blipFill>
          <a:blip r:embed="rId6"/>
          <a:stretch>
            <a:fillRect/>
          </a:stretch>
        </p:blipFill>
        <p:spPr>
          <a:xfrm>
            <a:off x="3775989" y="3722982"/>
            <a:ext cx="1431082" cy="2932335"/>
          </a:xfrm>
          <a:prstGeom prst="rect">
            <a:avLst/>
          </a:prstGeom>
        </p:spPr>
      </p:pic>
      <p:sp>
        <p:nvSpPr>
          <p:cNvPr id="12" name="TextBox 11">
            <a:extLst>
              <a:ext uri="{FF2B5EF4-FFF2-40B4-BE49-F238E27FC236}">
                <a16:creationId xmlns:a16="http://schemas.microsoft.com/office/drawing/2014/main" id="{AF2DAA01-DA0F-C14C-97A8-A8110D8CFCEA}"/>
              </a:ext>
            </a:extLst>
          </p:cNvPr>
          <p:cNvSpPr txBox="1"/>
          <p:nvPr/>
        </p:nvSpPr>
        <p:spPr>
          <a:xfrm>
            <a:off x="3862776" y="1728545"/>
            <a:ext cx="2121014" cy="669414"/>
          </a:xfrm>
          <a:prstGeom prst="rect">
            <a:avLst/>
          </a:prstGeom>
          <a:noFill/>
        </p:spPr>
        <p:txBody>
          <a:bodyPr wrap="square" rtlCol="0">
            <a:spAutoFit/>
          </a:bodyPr>
          <a:lstStyle/>
          <a:p>
            <a:pPr algn="ctr"/>
            <a:r>
              <a:rPr lang="en-US" sz="1250" dirty="0"/>
              <a:t>3) Alice proposes a block for the network by validating transactions.</a:t>
            </a:r>
          </a:p>
        </p:txBody>
      </p:sp>
      <p:pic>
        <p:nvPicPr>
          <p:cNvPr id="15" name="Graphic 14" descr="Group of people with solid fill">
            <a:extLst>
              <a:ext uri="{FF2B5EF4-FFF2-40B4-BE49-F238E27FC236}">
                <a16:creationId xmlns:a16="http://schemas.microsoft.com/office/drawing/2014/main" id="{E8AE1C2D-F962-4748-A20F-7080199B34A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81452" y="3361414"/>
            <a:ext cx="1664968" cy="1895641"/>
          </a:xfrm>
          <a:prstGeom prst="rect">
            <a:avLst/>
          </a:prstGeom>
        </p:spPr>
      </p:pic>
      <p:sp>
        <p:nvSpPr>
          <p:cNvPr id="16" name="TextBox 15">
            <a:extLst>
              <a:ext uri="{FF2B5EF4-FFF2-40B4-BE49-F238E27FC236}">
                <a16:creationId xmlns:a16="http://schemas.microsoft.com/office/drawing/2014/main" id="{08E713DD-3E11-E849-8937-5404C09D1833}"/>
              </a:ext>
            </a:extLst>
          </p:cNvPr>
          <p:cNvSpPr txBox="1"/>
          <p:nvPr/>
        </p:nvSpPr>
        <p:spPr>
          <a:xfrm>
            <a:off x="6084885" y="1733652"/>
            <a:ext cx="1979461" cy="669414"/>
          </a:xfrm>
          <a:prstGeom prst="rect">
            <a:avLst/>
          </a:prstGeom>
          <a:noFill/>
        </p:spPr>
        <p:txBody>
          <a:bodyPr wrap="square" rtlCol="0">
            <a:spAutoFit/>
          </a:bodyPr>
          <a:lstStyle/>
          <a:p>
            <a:pPr algn="ctr"/>
            <a:r>
              <a:rPr lang="en-US" sz="1250" dirty="0"/>
              <a:t>4) Group of random validators check Alice’s work</a:t>
            </a:r>
          </a:p>
        </p:txBody>
      </p:sp>
      <p:sp>
        <p:nvSpPr>
          <p:cNvPr id="17" name="TextBox 16">
            <a:extLst>
              <a:ext uri="{FF2B5EF4-FFF2-40B4-BE49-F238E27FC236}">
                <a16:creationId xmlns:a16="http://schemas.microsoft.com/office/drawing/2014/main" id="{4F171D83-C85C-0741-9EF1-4693BAD04E99}"/>
              </a:ext>
            </a:extLst>
          </p:cNvPr>
          <p:cNvSpPr txBox="1"/>
          <p:nvPr/>
        </p:nvSpPr>
        <p:spPr>
          <a:xfrm>
            <a:off x="8064345" y="1720269"/>
            <a:ext cx="1953311" cy="669414"/>
          </a:xfrm>
          <a:prstGeom prst="rect">
            <a:avLst/>
          </a:prstGeom>
          <a:noFill/>
        </p:spPr>
        <p:txBody>
          <a:bodyPr wrap="square" rtlCol="0">
            <a:spAutoFit/>
          </a:bodyPr>
          <a:lstStyle/>
          <a:p>
            <a:pPr algn="ctr"/>
            <a:r>
              <a:rPr lang="en-US" sz="1250" dirty="0"/>
              <a:t>5) If Alice’s block checks out, she get’s her full stake back plus a reward.</a:t>
            </a:r>
          </a:p>
        </p:txBody>
      </p:sp>
      <p:sp>
        <p:nvSpPr>
          <p:cNvPr id="21" name="TextBox 20">
            <a:extLst>
              <a:ext uri="{FF2B5EF4-FFF2-40B4-BE49-F238E27FC236}">
                <a16:creationId xmlns:a16="http://schemas.microsoft.com/office/drawing/2014/main" id="{49115B46-C608-5948-8490-1E65C8AFC0D9}"/>
              </a:ext>
            </a:extLst>
          </p:cNvPr>
          <p:cNvSpPr txBox="1"/>
          <p:nvPr/>
        </p:nvSpPr>
        <p:spPr>
          <a:xfrm>
            <a:off x="10070090" y="1750949"/>
            <a:ext cx="1942647" cy="861774"/>
          </a:xfrm>
          <a:prstGeom prst="rect">
            <a:avLst/>
          </a:prstGeom>
          <a:noFill/>
        </p:spPr>
        <p:txBody>
          <a:bodyPr wrap="square" rtlCol="0">
            <a:spAutoFit/>
          </a:bodyPr>
          <a:lstStyle/>
          <a:p>
            <a:pPr algn="ctr"/>
            <a:r>
              <a:rPr lang="en-US" sz="1250" dirty="0"/>
              <a:t>5) If Alice’s block has issues, she pays a penalty out of her stake depending on the issue. </a:t>
            </a:r>
          </a:p>
        </p:txBody>
      </p:sp>
      <p:pic>
        <p:nvPicPr>
          <p:cNvPr id="23" name="Picture 22">
            <a:extLst>
              <a:ext uri="{FF2B5EF4-FFF2-40B4-BE49-F238E27FC236}">
                <a16:creationId xmlns:a16="http://schemas.microsoft.com/office/drawing/2014/main" id="{C5EC45EB-5E66-6140-8FE7-555BB0D7E0BB}"/>
              </a:ext>
            </a:extLst>
          </p:cNvPr>
          <p:cNvPicPr>
            <a:picLocks noChangeAspect="1"/>
          </p:cNvPicPr>
          <p:nvPr/>
        </p:nvPicPr>
        <p:blipFill>
          <a:blip r:embed="rId9"/>
          <a:stretch>
            <a:fillRect/>
          </a:stretch>
        </p:blipFill>
        <p:spPr>
          <a:xfrm>
            <a:off x="8156974" y="3808126"/>
            <a:ext cx="1380232" cy="2860583"/>
          </a:xfrm>
          <a:prstGeom prst="rect">
            <a:avLst/>
          </a:prstGeom>
        </p:spPr>
      </p:pic>
      <p:pic>
        <p:nvPicPr>
          <p:cNvPr id="24" name="Picture 23">
            <a:extLst>
              <a:ext uri="{FF2B5EF4-FFF2-40B4-BE49-F238E27FC236}">
                <a16:creationId xmlns:a16="http://schemas.microsoft.com/office/drawing/2014/main" id="{D55A063E-F97C-0543-8781-150EFA7068FF}"/>
              </a:ext>
            </a:extLst>
          </p:cNvPr>
          <p:cNvPicPr>
            <a:picLocks noChangeAspect="1"/>
          </p:cNvPicPr>
          <p:nvPr/>
        </p:nvPicPr>
        <p:blipFill>
          <a:blip r:embed="rId10"/>
          <a:stretch>
            <a:fillRect/>
          </a:stretch>
        </p:blipFill>
        <p:spPr>
          <a:xfrm>
            <a:off x="10535548" y="3802392"/>
            <a:ext cx="984147" cy="2852925"/>
          </a:xfrm>
          <a:prstGeom prst="rect">
            <a:avLst/>
          </a:prstGeom>
        </p:spPr>
      </p:pic>
      <p:sp>
        <p:nvSpPr>
          <p:cNvPr id="25" name="TextBox 24">
            <a:extLst>
              <a:ext uri="{FF2B5EF4-FFF2-40B4-BE49-F238E27FC236}">
                <a16:creationId xmlns:a16="http://schemas.microsoft.com/office/drawing/2014/main" id="{61326292-2492-2C4C-9699-23F2B7BCDF85}"/>
              </a:ext>
            </a:extLst>
          </p:cNvPr>
          <p:cNvSpPr txBox="1"/>
          <p:nvPr/>
        </p:nvSpPr>
        <p:spPr>
          <a:xfrm>
            <a:off x="8064347" y="1355075"/>
            <a:ext cx="3937631"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b="1" u="sng" dirty="0"/>
              <a:t>Outcome</a:t>
            </a:r>
          </a:p>
        </p:txBody>
      </p:sp>
      <p:sp>
        <p:nvSpPr>
          <p:cNvPr id="26" name="TextBox 25">
            <a:extLst>
              <a:ext uri="{FF2B5EF4-FFF2-40B4-BE49-F238E27FC236}">
                <a16:creationId xmlns:a16="http://schemas.microsoft.com/office/drawing/2014/main" id="{1D1616C3-582C-9B44-85D5-B54BD26329A2}"/>
              </a:ext>
            </a:extLst>
          </p:cNvPr>
          <p:cNvSpPr txBox="1"/>
          <p:nvPr/>
        </p:nvSpPr>
        <p:spPr>
          <a:xfrm>
            <a:off x="3862779" y="1350937"/>
            <a:ext cx="4201569"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b="1" u="sng" dirty="0"/>
              <a:t>Work</a:t>
            </a:r>
          </a:p>
        </p:txBody>
      </p:sp>
      <p:sp>
        <p:nvSpPr>
          <p:cNvPr id="27" name="TextBox 26">
            <a:extLst>
              <a:ext uri="{FF2B5EF4-FFF2-40B4-BE49-F238E27FC236}">
                <a16:creationId xmlns:a16="http://schemas.microsoft.com/office/drawing/2014/main" id="{32914DB1-8B9F-3442-9B39-2B0B6B259F2C}"/>
              </a:ext>
            </a:extLst>
          </p:cNvPr>
          <p:cNvSpPr txBox="1"/>
          <p:nvPr/>
        </p:nvSpPr>
        <p:spPr>
          <a:xfrm>
            <a:off x="190005" y="1350937"/>
            <a:ext cx="3672773"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b="1" u="sng" dirty="0"/>
              <a:t>Selection Process</a:t>
            </a:r>
          </a:p>
        </p:txBody>
      </p:sp>
      <p:sp>
        <p:nvSpPr>
          <p:cNvPr id="3" name="Title 1">
            <a:extLst>
              <a:ext uri="{FF2B5EF4-FFF2-40B4-BE49-F238E27FC236}">
                <a16:creationId xmlns:a16="http://schemas.microsoft.com/office/drawing/2014/main" id="{4B0ADC5B-2F5B-5B61-33EA-C4C883ECA912}"/>
              </a:ext>
            </a:extLst>
          </p:cNvPr>
          <p:cNvSpPr txBox="1">
            <a:spLocks/>
          </p:cNvSpPr>
          <p:nvPr/>
        </p:nvSpPr>
        <p:spPr>
          <a:xfrm>
            <a:off x="0" y="0"/>
            <a:ext cx="12192000" cy="681038"/>
          </a:xfrm>
          <a:prstGeom prst="rect">
            <a:avLst/>
          </a:prstGeom>
        </p:spPr>
        <p:style>
          <a:lnRef idx="1">
            <a:schemeClr val="accent2"/>
          </a:lnRef>
          <a:fillRef idx="3">
            <a:schemeClr val="accent2"/>
          </a:fillRef>
          <a:effectRef idx="2">
            <a:schemeClr val="accent2"/>
          </a:effectRef>
          <a:fontRef idx="minor">
            <a:schemeClr val="lt1"/>
          </a:fontRef>
        </p:style>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t>Staking – Proof of Stake</a:t>
            </a:r>
            <a:endParaRPr lang="en-US" dirty="0"/>
          </a:p>
        </p:txBody>
      </p:sp>
      <p:cxnSp>
        <p:nvCxnSpPr>
          <p:cNvPr id="9" name="Straight Connector 8">
            <a:extLst>
              <a:ext uri="{FF2B5EF4-FFF2-40B4-BE49-F238E27FC236}">
                <a16:creationId xmlns:a16="http://schemas.microsoft.com/office/drawing/2014/main" id="{2C62120F-84F3-ADD6-287C-49111D10F390}"/>
              </a:ext>
            </a:extLst>
          </p:cNvPr>
          <p:cNvCxnSpPr>
            <a:cxnSpLocks/>
          </p:cNvCxnSpPr>
          <p:nvPr/>
        </p:nvCxnSpPr>
        <p:spPr>
          <a:xfrm>
            <a:off x="10017658" y="1728545"/>
            <a:ext cx="0" cy="49931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DB0AF47-7637-A444-B53B-19B2C902F6CC}"/>
              </a:ext>
            </a:extLst>
          </p:cNvPr>
          <p:cNvSpPr txBox="1"/>
          <p:nvPr/>
        </p:nvSpPr>
        <p:spPr>
          <a:xfrm>
            <a:off x="190005" y="709424"/>
            <a:ext cx="11822732" cy="646331"/>
          </a:xfrm>
          <a:prstGeom prst="rect">
            <a:avLst/>
          </a:prstGeom>
          <a:noFill/>
        </p:spPr>
        <p:txBody>
          <a:bodyPr wrap="square" rtlCol="0">
            <a:spAutoFit/>
          </a:bodyPr>
          <a:lstStyle/>
          <a:p>
            <a:pPr algn="ctr"/>
            <a:r>
              <a:rPr lang="en-US" i="1" dirty="0"/>
              <a:t>Staking ensures the validity of the blockchain network by allowing participants who lock in their crypto as collateral to create blocks and validate transactions in exchange for a reward.  </a:t>
            </a:r>
          </a:p>
        </p:txBody>
      </p:sp>
    </p:spTree>
    <p:extLst>
      <p:ext uri="{BB962C8B-B14F-4D97-AF65-F5344CB8AC3E}">
        <p14:creationId xmlns:p14="http://schemas.microsoft.com/office/powerpoint/2010/main" val="2353040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8" grpId="0" animBg="1"/>
      <p:bldP spid="13" grpId="0" animBg="1"/>
      <p:bldP spid="5" grpId="0"/>
      <p:bldP spid="10" grpId="0"/>
      <p:bldP spid="12" grpId="0"/>
      <p:bldP spid="16" grpId="0"/>
      <p:bldP spid="17" grpId="0"/>
      <p:bldP spid="21" grpId="0"/>
      <p:bldP spid="25" grpId="0" animBg="1"/>
      <p:bldP spid="26" grpId="0" animBg="1"/>
      <p:bldP spid="2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254AFE6F-0244-6FBB-D8F0-376785497153}"/>
              </a:ext>
            </a:extLst>
          </p:cNvPr>
          <p:cNvGraphicFramePr>
            <a:graphicFrameLocks noGrp="1"/>
          </p:cNvGraphicFramePr>
          <p:nvPr>
            <p:ph idx="1"/>
            <p:extLst>
              <p:ext uri="{D42A27DB-BD31-4B8C-83A1-F6EECF244321}">
                <p14:modId xmlns:p14="http://schemas.microsoft.com/office/powerpoint/2010/main" val="3766999920"/>
              </p:ext>
            </p:extLst>
          </p:nvPr>
        </p:nvGraphicFramePr>
        <p:xfrm>
          <a:off x="422564" y="1495323"/>
          <a:ext cx="7058891" cy="45848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1">
            <a:extLst>
              <a:ext uri="{FF2B5EF4-FFF2-40B4-BE49-F238E27FC236}">
                <a16:creationId xmlns:a16="http://schemas.microsoft.com/office/drawing/2014/main" id="{1C4C7C97-3452-03A3-7D01-A783FA975E28}"/>
              </a:ext>
            </a:extLst>
          </p:cNvPr>
          <p:cNvSpPr txBox="1">
            <a:spLocks/>
          </p:cNvSpPr>
          <p:nvPr/>
        </p:nvSpPr>
        <p:spPr>
          <a:xfrm>
            <a:off x="0" y="0"/>
            <a:ext cx="12192000" cy="681038"/>
          </a:xfrm>
          <a:prstGeom prst="rect">
            <a:avLst/>
          </a:prstGeom>
        </p:spPr>
        <p:style>
          <a:lnRef idx="1">
            <a:schemeClr val="accent2"/>
          </a:lnRef>
          <a:fillRef idx="3">
            <a:schemeClr val="accent2"/>
          </a:fillRef>
          <a:effectRef idx="2">
            <a:schemeClr val="accent2"/>
          </a:effectRef>
          <a:fontRef idx="minor">
            <a:schemeClr val="lt1"/>
          </a:fontRef>
        </p:style>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t>Liquidity Pools</a:t>
            </a:r>
            <a:endParaRPr lang="en-US" dirty="0"/>
          </a:p>
        </p:txBody>
      </p:sp>
      <p:pic>
        <p:nvPicPr>
          <p:cNvPr id="19458" name="Picture 2">
            <a:extLst>
              <a:ext uri="{FF2B5EF4-FFF2-40B4-BE49-F238E27FC236}">
                <a16:creationId xmlns:a16="http://schemas.microsoft.com/office/drawing/2014/main" id="{0123D082-7CA7-8A0F-927F-57162AF4CCA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01179" y="1495323"/>
            <a:ext cx="4233521" cy="4276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6748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7CD55246-3C98-3C4B-B10D-FA8B35EE328A}"/>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02A63DDB-3DFA-1E4A-8124-FB12CCF0E35C}"/>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A9AD5B49-D22A-534C-AB2B-4931952CABA4}"/>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205444A3-27DA-C646-9F1F-59E43DA6A693}"/>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66C84A1-51CD-F740-CF16-908C1F2393B4}"/>
              </a:ext>
            </a:extLst>
          </p:cNvPr>
          <p:cNvSpPr/>
          <p:nvPr/>
        </p:nvSpPr>
        <p:spPr>
          <a:xfrm>
            <a:off x="10031668" y="1720269"/>
            <a:ext cx="1970313" cy="5001470"/>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4" name="Rectangle 53">
            <a:extLst>
              <a:ext uri="{FF2B5EF4-FFF2-40B4-BE49-F238E27FC236}">
                <a16:creationId xmlns:a16="http://schemas.microsoft.com/office/drawing/2014/main" id="{D974F2CC-3F28-1910-E9F1-51C87066423A}"/>
              </a:ext>
            </a:extLst>
          </p:cNvPr>
          <p:cNvSpPr/>
          <p:nvPr/>
        </p:nvSpPr>
        <p:spPr>
          <a:xfrm>
            <a:off x="8064346" y="1720269"/>
            <a:ext cx="1953312" cy="5001470"/>
          </a:xfrm>
          <a:prstGeom prst="rect">
            <a:avLst/>
          </a:prstGeom>
          <a:gradFill flip="none"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18900000" scaled="1"/>
            <a:tileRect/>
          </a:gra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04C1EBF8-01CC-1404-F737-73EEE5CB9C72}"/>
              </a:ext>
            </a:extLst>
          </p:cNvPr>
          <p:cNvSpPr/>
          <p:nvPr/>
        </p:nvSpPr>
        <p:spPr>
          <a:xfrm>
            <a:off x="5318171" y="2589667"/>
            <a:ext cx="2510788" cy="1808942"/>
          </a:xfrm>
          <a:custGeom>
            <a:avLst/>
            <a:gdLst>
              <a:gd name="connsiteX0" fmla="*/ 0 w 2510788"/>
              <a:gd name="connsiteY0" fmla="*/ 0 h 1808942"/>
              <a:gd name="connsiteX1" fmla="*/ 627697 w 2510788"/>
              <a:gd name="connsiteY1" fmla="*/ 0 h 1808942"/>
              <a:gd name="connsiteX2" fmla="*/ 1230286 w 2510788"/>
              <a:gd name="connsiteY2" fmla="*/ 0 h 1808942"/>
              <a:gd name="connsiteX3" fmla="*/ 1857983 w 2510788"/>
              <a:gd name="connsiteY3" fmla="*/ 0 h 1808942"/>
              <a:gd name="connsiteX4" fmla="*/ 2510788 w 2510788"/>
              <a:gd name="connsiteY4" fmla="*/ 0 h 1808942"/>
              <a:gd name="connsiteX5" fmla="*/ 2510788 w 2510788"/>
              <a:gd name="connsiteY5" fmla="*/ 566802 h 1808942"/>
              <a:gd name="connsiteX6" fmla="*/ 2510788 w 2510788"/>
              <a:gd name="connsiteY6" fmla="*/ 1115514 h 1808942"/>
              <a:gd name="connsiteX7" fmla="*/ 2510788 w 2510788"/>
              <a:gd name="connsiteY7" fmla="*/ 1808942 h 1808942"/>
              <a:gd name="connsiteX8" fmla="*/ 1958415 w 2510788"/>
              <a:gd name="connsiteY8" fmla="*/ 1808942 h 1808942"/>
              <a:gd name="connsiteX9" fmla="*/ 1406041 w 2510788"/>
              <a:gd name="connsiteY9" fmla="*/ 1808942 h 1808942"/>
              <a:gd name="connsiteX10" fmla="*/ 828560 w 2510788"/>
              <a:gd name="connsiteY10" fmla="*/ 1808942 h 1808942"/>
              <a:gd name="connsiteX11" fmla="*/ 0 w 2510788"/>
              <a:gd name="connsiteY11" fmla="*/ 1808942 h 1808942"/>
              <a:gd name="connsiteX12" fmla="*/ 0 w 2510788"/>
              <a:gd name="connsiteY12" fmla="*/ 1242140 h 1808942"/>
              <a:gd name="connsiteX13" fmla="*/ 0 w 2510788"/>
              <a:gd name="connsiteY13" fmla="*/ 621070 h 1808942"/>
              <a:gd name="connsiteX14" fmla="*/ 0 w 2510788"/>
              <a:gd name="connsiteY14" fmla="*/ 0 h 180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10788" h="1808942" fill="none" extrusionOk="0">
                <a:moveTo>
                  <a:pt x="0" y="0"/>
                </a:moveTo>
                <a:cubicBezTo>
                  <a:pt x="268106" y="-29002"/>
                  <a:pt x="374414" y="-21490"/>
                  <a:pt x="627697" y="0"/>
                </a:cubicBezTo>
                <a:cubicBezTo>
                  <a:pt x="880980" y="21490"/>
                  <a:pt x="1064718" y="-2376"/>
                  <a:pt x="1230286" y="0"/>
                </a:cubicBezTo>
                <a:cubicBezTo>
                  <a:pt x="1395854" y="2376"/>
                  <a:pt x="1552356" y="11482"/>
                  <a:pt x="1857983" y="0"/>
                </a:cubicBezTo>
                <a:cubicBezTo>
                  <a:pt x="2163610" y="-11482"/>
                  <a:pt x="2195732" y="1430"/>
                  <a:pt x="2510788" y="0"/>
                </a:cubicBezTo>
                <a:cubicBezTo>
                  <a:pt x="2505661" y="117306"/>
                  <a:pt x="2532563" y="334612"/>
                  <a:pt x="2510788" y="566802"/>
                </a:cubicBezTo>
                <a:cubicBezTo>
                  <a:pt x="2489013" y="798992"/>
                  <a:pt x="2490793" y="967092"/>
                  <a:pt x="2510788" y="1115514"/>
                </a:cubicBezTo>
                <a:cubicBezTo>
                  <a:pt x="2530783" y="1263936"/>
                  <a:pt x="2483302" y="1558720"/>
                  <a:pt x="2510788" y="1808942"/>
                </a:cubicBezTo>
                <a:cubicBezTo>
                  <a:pt x="2267313" y="1786951"/>
                  <a:pt x="2149584" y="1784464"/>
                  <a:pt x="1958415" y="1808942"/>
                </a:cubicBezTo>
                <a:cubicBezTo>
                  <a:pt x="1767246" y="1833420"/>
                  <a:pt x="1573765" y="1799942"/>
                  <a:pt x="1406041" y="1808942"/>
                </a:cubicBezTo>
                <a:cubicBezTo>
                  <a:pt x="1238317" y="1817942"/>
                  <a:pt x="1012071" y="1809206"/>
                  <a:pt x="828560" y="1808942"/>
                </a:cubicBezTo>
                <a:cubicBezTo>
                  <a:pt x="645049" y="1808678"/>
                  <a:pt x="237646" y="1809972"/>
                  <a:pt x="0" y="1808942"/>
                </a:cubicBezTo>
                <a:cubicBezTo>
                  <a:pt x="-2720" y="1617224"/>
                  <a:pt x="26138" y="1426280"/>
                  <a:pt x="0" y="1242140"/>
                </a:cubicBezTo>
                <a:cubicBezTo>
                  <a:pt x="-26138" y="1058000"/>
                  <a:pt x="-9589" y="848471"/>
                  <a:pt x="0" y="621070"/>
                </a:cubicBezTo>
                <a:cubicBezTo>
                  <a:pt x="9589" y="393669"/>
                  <a:pt x="23805" y="252570"/>
                  <a:pt x="0" y="0"/>
                </a:cubicBezTo>
                <a:close/>
              </a:path>
              <a:path w="2510788" h="1808942" stroke="0" extrusionOk="0">
                <a:moveTo>
                  <a:pt x="0" y="0"/>
                </a:moveTo>
                <a:cubicBezTo>
                  <a:pt x="188423" y="10542"/>
                  <a:pt x="420175" y="17444"/>
                  <a:pt x="552373" y="0"/>
                </a:cubicBezTo>
                <a:cubicBezTo>
                  <a:pt x="684571" y="-17444"/>
                  <a:pt x="984414" y="837"/>
                  <a:pt x="1129855" y="0"/>
                </a:cubicBezTo>
                <a:cubicBezTo>
                  <a:pt x="1275296" y="-837"/>
                  <a:pt x="1495344" y="16"/>
                  <a:pt x="1807767" y="0"/>
                </a:cubicBezTo>
                <a:cubicBezTo>
                  <a:pt x="2120190" y="-16"/>
                  <a:pt x="2195502" y="16558"/>
                  <a:pt x="2510788" y="0"/>
                </a:cubicBezTo>
                <a:cubicBezTo>
                  <a:pt x="2492495" y="241594"/>
                  <a:pt x="2481702" y="347433"/>
                  <a:pt x="2510788" y="639160"/>
                </a:cubicBezTo>
                <a:cubicBezTo>
                  <a:pt x="2539874" y="930887"/>
                  <a:pt x="2515982" y="1020716"/>
                  <a:pt x="2510788" y="1187872"/>
                </a:cubicBezTo>
                <a:cubicBezTo>
                  <a:pt x="2505594" y="1355028"/>
                  <a:pt x="2489048" y="1595843"/>
                  <a:pt x="2510788" y="1808942"/>
                </a:cubicBezTo>
                <a:cubicBezTo>
                  <a:pt x="2232778" y="1821831"/>
                  <a:pt x="2156430" y="1838254"/>
                  <a:pt x="1883091" y="1808942"/>
                </a:cubicBezTo>
                <a:cubicBezTo>
                  <a:pt x="1609752" y="1779630"/>
                  <a:pt x="1497479" y="1802120"/>
                  <a:pt x="1330718" y="1808942"/>
                </a:cubicBezTo>
                <a:cubicBezTo>
                  <a:pt x="1163957" y="1815764"/>
                  <a:pt x="980333" y="1798302"/>
                  <a:pt x="753236" y="1808942"/>
                </a:cubicBezTo>
                <a:cubicBezTo>
                  <a:pt x="526139" y="1819582"/>
                  <a:pt x="321276" y="1800440"/>
                  <a:pt x="0" y="1808942"/>
                </a:cubicBezTo>
                <a:cubicBezTo>
                  <a:pt x="11218" y="1576227"/>
                  <a:pt x="29719" y="1426289"/>
                  <a:pt x="0" y="1169782"/>
                </a:cubicBezTo>
                <a:cubicBezTo>
                  <a:pt x="-29719" y="913275"/>
                  <a:pt x="28932" y="850109"/>
                  <a:pt x="0" y="548712"/>
                </a:cubicBezTo>
                <a:cubicBezTo>
                  <a:pt x="-28932" y="247315"/>
                  <a:pt x="-3763" y="161708"/>
                  <a:pt x="0" y="0"/>
                </a:cubicBezTo>
                <a:close/>
              </a:path>
            </a:pathLst>
          </a:custGeom>
          <a:ln w="38100">
            <a:solidFill>
              <a:srgbClr val="FFC000"/>
            </a:solidFill>
            <a:extLst>
              <a:ext uri="{C807C97D-BFC1-408E-A445-0C87EB9F89A2}">
                <ask:lineSketchStyleProps xmlns:ask="http://schemas.microsoft.com/office/drawing/2018/sketchyshapes" sd="1825056982">
                  <a:prstGeom prst="rect">
                    <a:avLst/>
                  </a:prstGeom>
                  <ask:type>
                    <ask:lineSketchFreehand/>
                  </ask:type>
                </ask:lineSketchStyleProps>
              </a:ext>
            </a:extLst>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000" dirty="0"/>
              <a:t>8 Total Grapes - 4 Grapes Taken = 4 Grapes Remaining</a:t>
            </a:r>
            <a:br>
              <a:rPr lang="en-US" sz="1000" dirty="0"/>
            </a:br>
            <a:endParaRPr lang="en-US" sz="1000" dirty="0"/>
          </a:p>
          <a:p>
            <a:pPr algn="ctr"/>
            <a:r>
              <a:rPr lang="en-US" sz="1000" dirty="0"/>
              <a:t>16 / 4 Grapes Remaining After Order = 4 Apples Required in Pool</a:t>
            </a:r>
            <a:br>
              <a:rPr lang="en-US" sz="1000" dirty="0"/>
            </a:br>
            <a:endParaRPr lang="en-US" sz="1000" dirty="0"/>
          </a:p>
          <a:p>
            <a:pPr algn="ctr"/>
            <a:r>
              <a:rPr lang="en-US" sz="1000" dirty="0"/>
              <a:t>4 Apples required - 2 Apples in Pool = 2 Apples Required for 4 Grapes</a:t>
            </a:r>
          </a:p>
        </p:txBody>
      </p:sp>
      <p:pic>
        <p:nvPicPr>
          <p:cNvPr id="39" name="Picture 38">
            <a:extLst>
              <a:ext uri="{FF2B5EF4-FFF2-40B4-BE49-F238E27FC236}">
                <a16:creationId xmlns:a16="http://schemas.microsoft.com/office/drawing/2014/main" id="{E3315B66-B68B-4F49-7BF4-0D931A6305C5}"/>
              </a:ext>
            </a:extLst>
          </p:cNvPr>
          <p:cNvPicPr>
            <a:picLocks noChangeAspect="1"/>
          </p:cNvPicPr>
          <p:nvPr/>
        </p:nvPicPr>
        <p:blipFill>
          <a:blip r:embed="rId3"/>
          <a:stretch>
            <a:fillRect/>
          </a:stretch>
        </p:blipFill>
        <p:spPr>
          <a:xfrm>
            <a:off x="4501339" y="3679058"/>
            <a:ext cx="1787575" cy="3042681"/>
          </a:xfrm>
          <a:prstGeom prst="rect">
            <a:avLst/>
          </a:prstGeom>
        </p:spPr>
      </p:pic>
      <p:pic>
        <p:nvPicPr>
          <p:cNvPr id="14" name="Picture 13">
            <a:extLst>
              <a:ext uri="{FF2B5EF4-FFF2-40B4-BE49-F238E27FC236}">
                <a16:creationId xmlns:a16="http://schemas.microsoft.com/office/drawing/2014/main" id="{22767D2D-AB15-21DD-EA4E-725A2D248CAB}"/>
              </a:ext>
            </a:extLst>
          </p:cNvPr>
          <p:cNvPicPr>
            <a:picLocks noChangeAspect="1"/>
          </p:cNvPicPr>
          <p:nvPr/>
        </p:nvPicPr>
        <p:blipFill>
          <a:blip r:embed="rId4"/>
          <a:stretch>
            <a:fillRect/>
          </a:stretch>
        </p:blipFill>
        <p:spPr>
          <a:xfrm>
            <a:off x="773383" y="2611362"/>
            <a:ext cx="3245167" cy="1787247"/>
          </a:xfrm>
          <a:prstGeom prst="rect">
            <a:avLst/>
          </a:prstGeom>
        </p:spPr>
      </p:pic>
      <p:sp>
        <p:nvSpPr>
          <p:cNvPr id="28" name="Left Brace 27">
            <a:extLst>
              <a:ext uri="{FF2B5EF4-FFF2-40B4-BE49-F238E27FC236}">
                <a16:creationId xmlns:a16="http://schemas.microsoft.com/office/drawing/2014/main" id="{7013B727-812B-2737-1FBB-8B67D04BA1DE}"/>
              </a:ext>
            </a:extLst>
          </p:cNvPr>
          <p:cNvSpPr/>
          <p:nvPr/>
        </p:nvSpPr>
        <p:spPr>
          <a:xfrm rot="16200000">
            <a:off x="2162329" y="2788543"/>
            <a:ext cx="467280" cy="3245168"/>
          </a:xfrm>
          <a:custGeom>
            <a:avLst/>
            <a:gdLst>
              <a:gd name="connsiteX0" fmla="*/ 467280 w 467280"/>
              <a:gd name="connsiteY0" fmla="*/ 3245168 h 3245168"/>
              <a:gd name="connsiteX1" fmla="*/ 233640 w 467280"/>
              <a:gd name="connsiteY1" fmla="*/ 3206230 h 3245168"/>
              <a:gd name="connsiteX2" fmla="*/ 233640 w 467280"/>
              <a:gd name="connsiteY2" fmla="*/ 2660433 h 3245168"/>
              <a:gd name="connsiteX3" fmla="*/ 233640 w 467280"/>
              <a:gd name="connsiteY3" fmla="*/ 2160978 h 3245168"/>
              <a:gd name="connsiteX4" fmla="*/ 233640 w 467280"/>
              <a:gd name="connsiteY4" fmla="*/ 1661522 h 3245168"/>
              <a:gd name="connsiteX5" fmla="*/ 0 w 467280"/>
              <a:gd name="connsiteY5" fmla="*/ 1622584 h 3245168"/>
              <a:gd name="connsiteX6" fmla="*/ 233640 w 467280"/>
              <a:gd name="connsiteY6" fmla="*/ 1583646 h 3245168"/>
              <a:gd name="connsiteX7" fmla="*/ 233640 w 467280"/>
              <a:gd name="connsiteY7" fmla="*/ 1037849 h 3245168"/>
              <a:gd name="connsiteX8" fmla="*/ 233640 w 467280"/>
              <a:gd name="connsiteY8" fmla="*/ 553841 h 3245168"/>
              <a:gd name="connsiteX9" fmla="*/ 233640 w 467280"/>
              <a:gd name="connsiteY9" fmla="*/ 38938 h 3245168"/>
              <a:gd name="connsiteX10" fmla="*/ 467280 w 467280"/>
              <a:gd name="connsiteY10" fmla="*/ 0 h 3245168"/>
              <a:gd name="connsiteX11" fmla="*/ 467280 w 467280"/>
              <a:gd name="connsiteY11" fmla="*/ 616582 h 3245168"/>
              <a:gd name="connsiteX12" fmla="*/ 467280 w 467280"/>
              <a:gd name="connsiteY12" fmla="*/ 1265616 h 3245168"/>
              <a:gd name="connsiteX13" fmla="*/ 467280 w 467280"/>
              <a:gd name="connsiteY13" fmla="*/ 1914649 h 3245168"/>
              <a:gd name="connsiteX14" fmla="*/ 467280 w 467280"/>
              <a:gd name="connsiteY14" fmla="*/ 2563683 h 3245168"/>
              <a:gd name="connsiteX15" fmla="*/ 467280 w 467280"/>
              <a:gd name="connsiteY15" fmla="*/ 3245168 h 3245168"/>
              <a:gd name="connsiteX0" fmla="*/ 467280 w 467280"/>
              <a:gd name="connsiteY0" fmla="*/ 3245168 h 3245168"/>
              <a:gd name="connsiteX1" fmla="*/ 233640 w 467280"/>
              <a:gd name="connsiteY1" fmla="*/ 3206230 h 3245168"/>
              <a:gd name="connsiteX2" fmla="*/ 233640 w 467280"/>
              <a:gd name="connsiteY2" fmla="*/ 2737669 h 3245168"/>
              <a:gd name="connsiteX3" fmla="*/ 233640 w 467280"/>
              <a:gd name="connsiteY3" fmla="*/ 2253660 h 3245168"/>
              <a:gd name="connsiteX4" fmla="*/ 233640 w 467280"/>
              <a:gd name="connsiteY4" fmla="*/ 1661522 h 3245168"/>
              <a:gd name="connsiteX5" fmla="*/ 0 w 467280"/>
              <a:gd name="connsiteY5" fmla="*/ 1622584 h 3245168"/>
              <a:gd name="connsiteX6" fmla="*/ 233640 w 467280"/>
              <a:gd name="connsiteY6" fmla="*/ 1583646 h 3245168"/>
              <a:gd name="connsiteX7" fmla="*/ 233640 w 467280"/>
              <a:gd name="connsiteY7" fmla="*/ 1115085 h 3245168"/>
              <a:gd name="connsiteX8" fmla="*/ 233640 w 467280"/>
              <a:gd name="connsiteY8" fmla="*/ 646523 h 3245168"/>
              <a:gd name="connsiteX9" fmla="*/ 233640 w 467280"/>
              <a:gd name="connsiteY9" fmla="*/ 38938 h 3245168"/>
              <a:gd name="connsiteX10" fmla="*/ 467280 w 467280"/>
              <a:gd name="connsiteY10" fmla="*/ 0 h 324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280" h="3245168" stroke="0" extrusionOk="0">
                <a:moveTo>
                  <a:pt x="467280" y="3245168"/>
                </a:moveTo>
                <a:cubicBezTo>
                  <a:pt x="337648" y="3244801"/>
                  <a:pt x="231187" y="3228656"/>
                  <a:pt x="233640" y="3206230"/>
                </a:cubicBezTo>
                <a:cubicBezTo>
                  <a:pt x="243387" y="3015566"/>
                  <a:pt x="238333" y="2927577"/>
                  <a:pt x="233640" y="2660433"/>
                </a:cubicBezTo>
                <a:cubicBezTo>
                  <a:pt x="228947" y="2393289"/>
                  <a:pt x="227307" y="2318522"/>
                  <a:pt x="233640" y="2160978"/>
                </a:cubicBezTo>
                <a:cubicBezTo>
                  <a:pt x="239973" y="2003434"/>
                  <a:pt x="252520" y="1859921"/>
                  <a:pt x="233640" y="1661522"/>
                </a:cubicBezTo>
                <a:cubicBezTo>
                  <a:pt x="231554" y="1633297"/>
                  <a:pt x="135150" y="1599959"/>
                  <a:pt x="0" y="1622584"/>
                </a:cubicBezTo>
                <a:cubicBezTo>
                  <a:pt x="126165" y="1620701"/>
                  <a:pt x="234989" y="1602956"/>
                  <a:pt x="233640" y="1583646"/>
                </a:cubicBezTo>
                <a:cubicBezTo>
                  <a:pt x="206646" y="1440049"/>
                  <a:pt x="217386" y="1301850"/>
                  <a:pt x="233640" y="1037849"/>
                </a:cubicBezTo>
                <a:cubicBezTo>
                  <a:pt x="249894" y="773848"/>
                  <a:pt x="248708" y="792251"/>
                  <a:pt x="233640" y="553841"/>
                </a:cubicBezTo>
                <a:cubicBezTo>
                  <a:pt x="218572" y="315431"/>
                  <a:pt x="239534" y="199607"/>
                  <a:pt x="233640" y="38938"/>
                </a:cubicBezTo>
                <a:cubicBezTo>
                  <a:pt x="245445" y="27087"/>
                  <a:pt x="342388" y="6169"/>
                  <a:pt x="467280" y="0"/>
                </a:cubicBezTo>
                <a:cubicBezTo>
                  <a:pt x="477867" y="190914"/>
                  <a:pt x="439204" y="442038"/>
                  <a:pt x="467280" y="616582"/>
                </a:cubicBezTo>
                <a:cubicBezTo>
                  <a:pt x="495356" y="791126"/>
                  <a:pt x="459246" y="1080885"/>
                  <a:pt x="467280" y="1265616"/>
                </a:cubicBezTo>
                <a:cubicBezTo>
                  <a:pt x="475314" y="1450347"/>
                  <a:pt x="487224" y="1719904"/>
                  <a:pt x="467280" y="1914649"/>
                </a:cubicBezTo>
                <a:cubicBezTo>
                  <a:pt x="447336" y="2109394"/>
                  <a:pt x="463956" y="2320643"/>
                  <a:pt x="467280" y="2563683"/>
                </a:cubicBezTo>
                <a:cubicBezTo>
                  <a:pt x="470604" y="2806723"/>
                  <a:pt x="452928" y="3048957"/>
                  <a:pt x="467280" y="3245168"/>
                </a:cubicBezTo>
                <a:close/>
              </a:path>
              <a:path w="467280" h="3245168" fill="none" extrusionOk="0">
                <a:moveTo>
                  <a:pt x="467280" y="3245168"/>
                </a:moveTo>
                <a:cubicBezTo>
                  <a:pt x="337068" y="3249596"/>
                  <a:pt x="232773" y="3225127"/>
                  <a:pt x="233640" y="3206230"/>
                </a:cubicBezTo>
                <a:cubicBezTo>
                  <a:pt x="224021" y="3110191"/>
                  <a:pt x="235909" y="2887564"/>
                  <a:pt x="233640" y="2737669"/>
                </a:cubicBezTo>
                <a:cubicBezTo>
                  <a:pt x="231371" y="2587774"/>
                  <a:pt x="223898" y="2484045"/>
                  <a:pt x="233640" y="2253660"/>
                </a:cubicBezTo>
                <a:cubicBezTo>
                  <a:pt x="243382" y="2023275"/>
                  <a:pt x="223307" y="1938347"/>
                  <a:pt x="233640" y="1661522"/>
                </a:cubicBezTo>
                <a:cubicBezTo>
                  <a:pt x="223915" y="1640536"/>
                  <a:pt x="136857" y="1638069"/>
                  <a:pt x="0" y="1622584"/>
                </a:cubicBezTo>
                <a:cubicBezTo>
                  <a:pt x="126520" y="1623911"/>
                  <a:pt x="234311" y="1601313"/>
                  <a:pt x="233640" y="1583646"/>
                </a:cubicBezTo>
                <a:cubicBezTo>
                  <a:pt x="221767" y="1463234"/>
                  <a:pt x="210936" y="1303592"/>
                  <a:pt x="233640" y="1115085"/>
                </a:cubicBezTo>
                <a:cubicBezTo>
                  <a:pt x="256344" y="926578"/>
                  <a:pt x="246192" y="790919"/>
                  <a:pt x="233640" y="646523"/>
                </a:cubicBezTo>
                <a:cubicBezTo>
                  <a:pt x="221088" y="502127"/>
                  <a:pt x="223131" y="262364"/>
                  <a:pt x="233640" y="38938"/>
                </a:cubicBezTo>
                <a:cubicBezTo>
                  <a:pt x="239320" y="36566"/>
                  <a:pt x="354769" y="-4859"/>
                  <a:pt x="467280" y="0"/>
                </a:cubicBezTo>
              </a:path>
            </a:pathLst>
          </a:custGeom>
          <a:ln w="28575">
            <a:solidFill>
              <a:schemeClr val="bg1">
                <a:lumMod val="65000"/>
              </a:schemeClr>
            </a:solidFill>
            <a:extLst>
              <a:ext uri="{C807C97D-BFC1-408E-A445-0C87EB9F89A2}">
                <ask:lineSketchStyleProps xmlns:ask="http://schemas.microsoft.com/office/drawing/2018/sketchyshapes" sd="1219033472">
                  <a:prstGeom prst="leftBrace">
                    <a:avLst/>
                  </a:prstGeom>
                  <ask:type>
                    <ask:lineSketchFreehand/>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25" name="TextBox 24">
            <a:extLst>
              <a:ext uri="{FF2B5EF4-FFF2-40B4-BE49-F238E27FC236}">
                <a16:creationId xmlns:a16="http://schemas.microsoft.com/office/drawing/2014/main" id="{61326292-2492-2C4C-9699-23F2B7BCDF85}"/>
              </a:ext>
            </a:extLst>
          </p:cNvPr>
          <p:cNvSpPr txBox="1"/>
          <p:nvPr/>
        </p:nvSpPr>
        <p:spPr>
          <a:xfrm>
            <a:off x="8064347" y="1355075"/>
            <a:ext cx="3937643"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b="1" u="sng" dirty="0"/>
              <a:t>Outcome</a:t>
            </a:r>
          </a:p>
        </p:txBody>
      </p:sp>
      <p:sp>
        <p:nvSpPr>
          <p:cNvPr id="26" name="TextBox 25">
            <a:extLst>
              <a:ext uri="{FF2B5EF4-FFF2-40B4-BE49-F238E27FC236}">
                <a16:creationId xmlns:a16="http://schemas.microsoft.com/office/drawing/2014/main" id="{1D1616C3-582C-9B44-85D5-B54BD26329A2}"/>
              </a:ext>
            </a:extLst>
          </p:cNvPr>
          <p:cNvSpPr txBox="1"/>
          <p:nvPr/>
        </p:nvSpPr>
        <p:spPr>
          <a:xfrm>
            <a:off x="4631377" y="1350937"/>
            <a:ext cx="3432971"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b="1" u="sng" dirty="0"/>
              <a:t>Trade in Liquidity Pool</a:t>
            </a:r>
          </a:p>
        </p:txBody>
      </p:sp>
      <p:sp>
        <p:nvSpPr>
          <p:cNvPr id="27" name="TextBox 26">
            <a:extLst>
              <a:ext uri="{FF2B5EF4-FFF2-40B4-BE49-F238E27FC236}">
                <a16:creationId xmlns:a16="http://schemas.microsoft.com/office/drawing/2014/main" id="{32914DB1-8B9F-3442-9B39-2B0B6B259F2C}"/>
              </a:ext>
            </a:extLst>
          </p:cNvPr>
          <p:cNvSpPr txBox="1"/>
          <p:nvPr/>
        </p:nvSpPr>
        <p:spPr>
          <a:xfrm>
            <a:off x="190010" y="1350937"/>
            <a:ext cx="4441366"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b="1" u="sng" dirty="0"/>
              <a:t>Liquidity Pool Creation</a:t>
            </a:r>
          </a:p>
        </p:txBody>
      </p:sp>
      <p:cxnSp>
        <p:nvCxnSpPr>
          <p:cNvPr id="29" name="Straight Connector 28">
            <a:extLst>
              <a:ext uri="{FF2B5EF4-FFF2-40B4-BE49-F238E27FC236}">
                <a16:creationId xmlns:a16="http://schemas.microsoft.com/office/drawing/2014/main" id="{D6EE225F-543D-6241-96D8-F3DB5FE916BD}"/>
              </a:ext>
            </a:extLst>
          </p:cNvPr>
          <p:cNvCxnSpPr>
            <a:cxnSpLocks/>
          </p:cNvCxnSpPr>
          <p:nvPr/>
        </p:nvCxnSpPr>
        <p:spPr>
          <a:xfrm>
            <a:off x="10017658" y="1728545"/>
            <a:ext cx="0" cy="49931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4B0ADC5B-2F5B-5B61-33EA-C4C883ECA912}"/>
              </a:ext>
            </a:extLst>
          </p:cNvPr>
          <p:cNvSpPr txBox="1">
            <a:spLocks/>
          </p:cNvSpPr>
          <p:nvPr/>
        </p:nvSpPr>
        <p:spPr>
          <a:xfrm>
            <a:off x="0" y="0"/>
            <a:ext cx="12192000" cy="681038"/>
          </a:xfrm>
          <a:prstGeom prst="rect">
            <a:avLst/>
          </a:prstGeom>
        </p:spPr>
        <p:style>
          <a:lnRef idx="1">
            <a:schemeClr val="accent2"/>
          </a:lnRef>
          <a:fillRef idx="3">
            <a:schemeClr val="accent2"/>
          </a:fillRef>
          <a:effectRef idx="2">
            <a:schemeClr val="accent2"/>
          </a:effectRef>
          <a:fontRef idx="minor">
            <a:schemeClr val="lt1"/>
          </a:fontRef>
        </p:style>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t>Liquidity Pools</a:t>
            </a:r>
            <a:endParaRPr lang="en-US" dirty="0"/>
          </a:p>
        </p:txBody>
      </p:sp>
      <p:pic>
        <p:nvPicPr>
          <p:cNvPr id="2" name="Picture 1">
            <a:extLst>
              <a:ext uri="{FF2B5EF4-FFF2-40B4-BE49-F238E27FC236}">
                <a16:creationId xmlns:a16="http://schemas.microsoft.com/office/drawing/2014/main" id="{BF4DD55B-D3D3-DA74-D489-8F431B9149E6}"/>
              </a:ext>
            </a:extLst>
          </p:cNvPr>
          <p:cNvPicPr>
            <a:picLocks noChangeAspect="1"/>
          </p:cNvPicPr>
          <p:nvPr/>
        </p:nvPicPr>
        <p:blipFill>
          <a:blip r:embed="rId5"/>
          <a:stretch>
            <a:fillRect/>
          </a:stretch>
        </p:blipFill>
        <p:spPr>
          <a:xfrm>
            <a:off x="159012" y="3729178"/>
            <a:ext cx="941581" cy="2942439"/>
          </a:xfrm>
          <a:prstGeom prst="rect">
            <a:avLst/>
          </a:prstGeom>
        </p:spPr>
      </p:pic>
      <p:pic>
        <p:nvPicPr>
          <p:cNvPr id="19" name="Graphic 18" descr="Contract with solid fill">
            <a:extLst>
              <a:ext uri="{FF2B5EF4-FFF2-40B4-BE49-F238E27FC236}">
                <a16:creationId xmlns:a16="http://schemas.microsoft.com/office/drawing/2014/main" id="{BD702BEE-83BF-F52B-A8B1-C401A99F153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16905" y="4599338"/>
            <a:ext cx="914400" cy="914400"/>
          </a:xfrm>
          <a:prstGeom prst="rect">
            <a:avLst/>
          </a:prstGeom>
        </p:spPr>
      </p:pic>
      <p:sp>
        <p:nvSpPr>
          <p:cNvPr id="30" name="TextBox 29">
            <a:extLst>
              <a:ext uri="{FF2B5EF4-FFF2-40B4-BE49-F238E27FC236}">
                <a16:creationId xmlns:a16="http://schemas.microsoft.com/office/drawing/2014/main" id="{86B68A01-5852-1B3C-69D1-AE01392807A7}"/>
              </a:ext>
            </a:extLst>
          </p:cNvPr>
          <p:cNvSpPr txBox="1"/>
          <p:nvPr/>
        </p:nvSpPr>
        <p:spPr>
          <a:xfrm>
            <a:off x="1789274" y="5400187"/>
            <a:ext cx="1138395" cy="461665"/>
          </a:xfrm>
          <a:prstGeom prst="rect">
            <a:avLst/>
          </a:prstGeom>
          <a:noFill/>
        </p:spPr>
        <p:txBody>
          <a:bodyPr wrap="square" rtlCol="0">
            <a:spAutoFit/>
          </a:bodyPr>
          <a:lstStyle/>
          <a:p>
            <a:pPr algn="ctr"/>
            <a:r>
              <a:rPr lang="en-US" sz="1200" dirty="0"/>
              <a:t>Smart Contract (AMM)</a:t>
            </a:r>
          </a:p>
        </p:txBody>
      </p:sp>
      <p:sp>
        <p:nvSpPr>
          <p:cNvPr id="34" name="TextBox 33">
            <a:extLst>
              <a:ext uri="{FF2B5EF4-FFF2-40B4-BE49-F238E27FC236}">
                <a16:creationId xmlns:a16="http://schemas.microsoft.com/office/drawing/2014/main" id="{786FED85-E2EC-1176-A85E-76A3F2CEF496}"/>
              </a:ext>
            </a:extLst>
          </p:cNvPr>
          <p:cNvSpPr txBox="1"/>
          <p:nvPr/>
        </p:nvSpPr>
        <p:spPr>
          <a:xfrm>
            <a:off x="120388" y="1741219"/>
            <a:ext cx="4510975" cy="669414"/>
          </a:xfrm>
          <a:prstGeom prst="rect">
            <a:avLst/>
          </a:prstGeom>
          <a:noFill/>
        </p:spPr>
        <p:txBody>
          <a:bodyPr wrap="square" rtlCol="0">
            <a:spAutoFit/>
          </a:bodyPr>
          <a:lstStyle/>
          <a:p>
            <a:pPr marL="228600" indent="-228600" algn="ctr">
              <a:buAutoNum type="arabicParenR"/>
            </a:pPr>
            <a:r>
              <a:rPr lang="en-US" sz="1250" dirty="0"/>
              <a:t>Alice creates a </a:t>
            </a:r>
            <a:r>
              <a:rPr lang="en-US" sz="1250" i="0" dirty="0">
                <a:solidFill>
                  <a:srgbClr val="3C3E3E"/>
                </a:solidFill>
                <a:effectLst/>
              </a:rPr>
              <a:t>50:50 dual liquidity pools, each asset’s total value is equivalent to the other, using an AMM smart contract. </a:t>
            </a:r>
          </a:p>
          <a:p>
            <a:pPr algn="ctr"/>
            <a:r>
              <a:rPr lang="en-US" sz="1250" i="0" dirty="0">
                <a:solidFill>
                  <a:srgbClr val="3C3E3E"/>
                </a:solidFill>
                <a:effectLst/>
              </a:rPr>
              <a:t>The constant (k) of her pool is currently 16 (2 apples * 8 grapes)</a:t>
            </a:r>
            <a:endParaRPr lang="en-US" sz="1250" dirty="0"/>
          </a:p>
        </p:txBody>
      </p:sp>
      <p:pic>
        <p:nvPicPr>
          <p:cNvPr id="42" name="Picture 41">
            <a:extLst>
              <a:ext uri="{FF2B5EF4-FFF2-40B4-BE49-F238E27FC236}">
                <a16:creationId xmlns:a16="http://schemas.microsoft.com/office/drawing/2014/main" id="{225BE935-F388-AD33-D1E2-DC18AAC10077}"/>
              </a:ext>
            </a:extLst>
          </p:cNvPr>
          <p:cNvPicPr>
            <a:picLocks noChangeAspect="1"/>
          </p:cNvPicPr>
          <p:nvPr/>
        </p:nvPicPr>
        <p:blipFill>
          <a:blip r:embed="rId8"/>
          <a:stretch>
            <a:fillRect/>
          </a:stretch>
        </p:blipFill>
        <p:spPr>
          <a:xfrm>
            <a:off x="8186523" y="3817528"/>
            <a:ext cx="1535360" cy="2883307"/>
          </a:xfrm>
          <a:prstGeom prst="rect">
            <a:avLst/>
          </a:prstGeom>
        </p:spPr>
      </p:pic>
      <p:sp>
        <p:nvSpPr>
          <p:cNvPr id="46" name="TextBox 45">
            <a:extLst>
              <a:ext uri="{FF2B5EF4-FFF2-40B4-BE49-F238E27FC236}">
                <a16:creationId xmlns:a16="http://schemas.microsoft.com/office/drawing/2014/main" id="{7D187A1A-3BE2-AE0E-64E2-D5B6CE165559}"/>
              </a:ext>
            </a:extLst>
          </p:cNvPr>
          <p:cNvSpPr txBox="1"/>
          <p:nvPr/>
        </p:nvSpPr>
        <p:spPr>
          <a:xfrm>
            <a:off x="4659670" y="1772370"/>
            <a:ext cx="3404677" cy="669414"/>
          </a:xfrm>
          <a:prstGeom prst="rect">
            <a:avLst/>
          </a:prstGeom>
          <a:noFill/>
        </p:spPr>
        <p:txBody>
          <a:bodyPr wrap="square" rtlCol="0">
            <a:spAutoFit/>
          </a:bodyPr>
          <a:lstStyle/>
          <a:p>
            <a:pPr algn="ctr"/>
            <a:r>
              <a:rPr lang="en-US" sz="1250" dirty="0"/>
              <a:t>2) Bob wants 4 grapes. Bob trades 2 apples for 4 grapes because, he needs a price that maintains the constant (k), 16, of the liquidity pool. </a:t>
            </a:r>
          </a:p>
        </p:txBody>
      </p:sp>
      <p:sp>
        <p:nvSpPr>
          <p:cNvPr id="47" name="TextBox 46">
            <a:extLst>
              <a:ext uri="{FF2B5EF4-FFF2-40B4-BE49-F238E27FC236}">
                <a16:creationId xmlns:a16="http://schemas.microsoft.com/office/drawing/2014/main" id="{754798F1-EB61-650C-B6A1-47415A0BB55E}"/>
              </a:ext>
            </a:extLst>
          </p:cNvPr>
          <p:cNvSpPr txBox="1"/>
          <p:nvPr/>
        </p:nvSpPr>
        <p:spPr>
          <a:xfrm>
            <a:off x="8064346" y="1807733"/>
            <a:ext cx="1953311" cy="1438855"/>
          </a:xfrm>
          <a:prstGeom prst="rect">
            <a:avLst/>
          </a:prstGeom>
          <a:noFill/>
        </p:spPr>
        <p:txBody>
          <a:bodyPr wrap="square" rtlCol="0">
            <a:spAutoFit/>
          </a:bodyPr>
          <a:lstStyle/>
          <a:p>
            <a:pPr algn="ctr"/>
            <a:r>
              <a:rPr lang="en-US" sz="1250" dirty="0"/>
              <a:t>3) Alice gets to collect fees for her LP. </a:t>
            </a:r>
          </a:p>
          <a:p>
            <a:pPr algn="ctr"/>
            <a:r>
              <a:rPr lang="en-US" sz="1250" dirty="0"/>
              <a:t>And the price of apples and grapes increased together </a:t>
            </a:r>
            <a:r>
              <a:rPr lang="en-US" sz="1250" b="1" dirty="0">
                <a:solidFill>
                  <a:schemeClr val="accent6">
                    <a:lumMod val="50000"/>
                  </a:schemeClr>
                </a:solidFill>
              </a:rPr>
              <a:t>decreasing chance of impermanent loss.</a:t>
            </a:r>
          </a:p>
        </p:txBody>
      </p:sp>
      <p:sp>
        <p:nvSpPr>
          <p:cNvPr id="48" name="TextBox 47">
            <a:extLst>
              <a:ext uri="{FF2B5EF4-FFF2-40B4-BE49-F238E27FC236}">
                <a16:creationId xmlns:a16="http://schemas.microsoft.com/office/drawing/2014/main" id="{400AE0A4-79FA-05E7-9ECC-DFB68240164F}"/>
              </a:ext>
            </a:extLst>
          </p:cNvPr>
          <p:cNvSpPr txBox="1"/>
          <p:nvPr/>
        </p:nvSpPr>
        <p:spPr>
          <a:xfrm>
            <a:off x="10122414" y="1820037"/>
            <a:ext cx="1879568" cy="1438855"/>
          </a:xfrm>
          <a:prstGeom prst="rect">
            <a:avLst/>
          </a:prstGeom>
          <a:noFill/>
        </p:spPr>
        <p:txBody>
          <a:bodyPr wrap="square" rtlCol="0">
            <a:spAutoFit/>
          </a:bodyPr>
          <a:lstStyle/>
          <a:p>
            <a:pPr algn="ctr"/>
            <a:r>
              <a:rPr lang="en-US" sz="1250" dirty="0"/>
              <a:t>3) Alice gets to collect fees for her LP. </a:t>
            </a:r>
          </a:p>
          <a:p>
            <a:pPr algn="ctr"/>
            <a:r>
              <a:rPr lang="en-US" sz="1250" dirty="0"/>
              <a:t>But the price of apples increased, and the price of grapes remained the same, </a:t>
            </a:r>
            <a:r>
              <a:rPr lang="en-US" sz="1250" b="1" dirty="0"/>
              <a:t>increasing chance of impermanent loss. </a:t>
            </a:r>
          </a:p>
        </p:txBody>
      </p:sp>
      <p:pic>
        <p:nvPicPr>
          <p:cNvPr id="14338" name="Picture 2">
            <a:extLst>
              <a:ext uri="{FF2B5EF4-FFF2-40B4-BE49-F238E27FC236}">
                <a16:creationId xmlns:a16="http://schemas.microsoft.com/office/drawing/2014/main" id="{6473E3B8-438A-F661-58A2-D6922CFFEB8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42363" y="3279742"/>
            <a:ext cx="839670" cy="55869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extLst>
              <a:ext uri="{FF2B5EF4-FFF2-40B4-BE49-F238E27FC236}">
                <a16:creationId xmlns:a16="http://schemas.microsoft.com/office/drawing/2014/main" id="{4D98A35C-9AC6-49EE-D84C-B9FF18A8AE5F}"/>
              </a:ext>
            </a:extLst>
          </p:cNvPr>
          <p:cNvPicPr>
            <a:picLocks noChangeAspect="1"/>
          </p:cNvPicPr>
          <p:nvPr/>
        </p:nvPicPr>
        <p:blipFill>
          <a:blip r:embed="rId10"/>
          <a:stretch>
            <a:fillRect/>
          </a:stretch>
        </p:blipFill>
        <p:spPr>
          <a:xfrm>
            <a:off x="10565836" y="3875214"/>
            <a:ext cx="992723" cy="2796403"/>
          </a:xfrm>
          <a:prstGeom prst="rect">
            <a:avLst/>
          </a:prstGeom>
        </p:spPr>
      </p:pic>
      <p:pic>
        <p:nvPicPr>
          <p:cNvPr id="52" name="Picture 51">
            <a:extLst>
              <a:ext uri="{FF2B5EF4-FFF2-40B4-BE49-F238E27FC236}">
                <a16:creationId xmlns:a16="http://schemas.microsoft.com/office/drawing/2014/main" id="{C29987FE-436E-2894-FD12-CF453A297A6D}"/>
              </a:ext>
            </a:extLst>
          </p:cNvPr>
          <p:cNvPicPr>
            <a:picLocks noChangeAspect="1"/>
          </p:cNvPicPr>
          <p:nvPr/>
        </p:nvPicPr>
        <p:blipFill>
          <a:blip r:embed="rId11"/>
          <a:stretch>
            <a:fillRect/>
          </a:stretch>
        </p:blipFill>
        <p:spPr>
          <a:xfrm>
            <a:off x="8654341" y="3291924"/>
            <a:ext cx="787332" cy="504700"/>
          </a:xfrm>
          <a:prstGeom prst="rect">
            <a:avLst/>
          </a:prstGeom>
        </p:spPr>
      </p:pic>
      <p:sp>
        <p:nvSpPr>
          <p:cNvPr id="53" name="TextBox 52">
            <a:extLst>
              <a:ext uri="{FF2B5EF4-FFF2-40B4-BE49-F238E27FC236}">
                <a16:creationId xmlns:a16="http://schemas.microsoft.com/office/drawing/2014/main" id="{50A9CAFC-E5E7-A5C1-676A-8B36F9F7B160}"/>
              </a:ext>
            </a:extLst>
          </p:cNvPr>
          <p:cNvSpPr txBox="1"/>
          <p:nvPr/>
        </p:nvSpPr>
        <p:spPr>
          <a:xfrm>
            <a:off x="190010" y="711234"/>
            <a:ext cx="11822732" cy="646331"/>
          </a:xfrm>
          <a:prstGeom prst="rect">
            <a:avLst/>
          </a:prstGeom>
          <a:noFill/>
        </p:spPr>
        <p:txBody>
          <a:bodyPr wrap="square" rtlCol="0">
            <a:spAutoFit/>
          </a:bodyPr>
          <a:lstStyle/>
          <a:p>
            <a:pPr algn="ctr"/>
            <a:r>
              <a:rPr lang="en-US" b="0" i="1" dirty="0">
                <a:solidFill>
                  <a:srgbClr val="3C3E3E"/>
                </a:solidFill>
                <a:effectLst/>
                <a:latin typeface="source-serif-pro"/>
              </a:rPr>
              <a:t>Liquidity pools maintain liquidity using an algorithm that adjusts the asset price depending on the supply of the token. </a:t>
            </a:r>
            <a:r>
              <a:rPr lang="en-US" i="1" dirty="0">
                <a:solidFill>
                  <a:srgbClr val="3C3E3E"/>
                </a:solidFill>
                <a:latin typeface="source-serif-pro"/>
              </a:rPr>
              <a:t>In this example we use the constant product formula </a:t>
            </a:r>
            <a:r>
              <a:rPr lang="en-US" b="1" i="1" dirty="0">
                <a:solidFill>
                  <a:srgbClr val="3C3E3E"/>
                </a:solidFill>
                <a:latin typeface="source-serif-pro"/>
              </a:rPr>
              <a:t>(</a:t>
            </a:r>
            <a:r>
              <a:rPr lang="en-US" b="1" i="1" dirty="0"/>
              <a:t>x * y = k)</a:t>
            </a:r>
            <a:r>
              <a:rPr lang="en-US" i="1" dirty="0"/>
              <a:t>, x = token x quantity, y = token y quantity, k = constant quantity</a:t>
            </a:r>
          </a:p>
        </p:txBody>
      </p:sp>
    </p:spTree>
    <p:extLst>
      <p:ext uri="{BB962C8B-B14F-4D97-AF65-F5344CB8AC3E}">
        <p14:creationId xmlns:p14="http://schemas.microsoft.com/office/powerpoint/2010/main" val="218717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43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4" grpId="0" animBg="1"/>
      <p:bldP spid="38" grpId="0" animBg="1"/>
      <p:bldP spid="28" grpId="0" animBg="1"/>
      <p:bldP spid="25" grpId="0" animBg="1"/>
      <p:bldP spid="26" grpId="0" animBg="1"/>
      <p:bldP spid="27" grpId="0" animBg="1"/>
      <p:bldP spid="30" grpId="0"/>
      <p:bldP spid="34" grpId="0"/>
      <p:bldP spid="46" grpId="0"/>
      <p:bldP spid="47" grpId="0"/>
      <p:bldP spid="4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50B3847E-710F-CB42-9061-DEA5BCC3CD6A}"/>
              </a:ext>
            </a:extLst>
          </p:cNvPr>
          <p:cNvGraphicFramePr>
            <a:graphicFrameLocks noGrp="1"/>
          </p:cNvGraphicFramePr>
          <p:nvPr>
            <p:ph idx="1"/>
            <p:extLst>
              <p:ext uri="{D42A27DB-BD31-4B8C-83A1-F6EECF244321}">
                <p14:modId xmlns:p14="http://schemas.microsoft.com/office/powerpoint/2010/main" val="4284765324"/>
              </p:ext>
            </p:extLst>
          </p:nvPr>
        </p:nvGraphicFramePr>
        <p:xfrm>
          <a:off x="427704" y="1123187"/>
          <a:ext cx="11406943" cy="54421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1">
            <a:extLst>
              <a:ext uri="{FF2B5EF4-FFF2-40B4-BE49-F238E27FC236}">
                <a16:creationId xmlns:a16="http://schemas.microsoft.com/office/drawing/2014/main" id="{F1B3B081-7D7C-7147-BF8A-1AD2B1DB6D94}"/>
              </a:ext>
            </a:extLst>
          </p:cNvPr>
          <p:cNvSpPr txBox="1">
            <a:spLocks/>
          </p:cNvSpPr>
          <p:nvPr/>
        </p:nvSpPr>
        <p:spPr>
          <a:xfrm>
            <a:off x="0" y="0"/>
            <a:ext cx="12192000" cy="681038"/>
          </a:xfrm>
          <a:prstGeom prst="rect">
            <a:avLst/>
          </a:prstGeom>
        </p:spPr>
        <p:style>
          <a:lnRef idx="0">
            <a:schemeClr val="dk1"/>
          </a:lnRef>
          <a:fillRef idx="3">
            <a:schemeClr val="dk1"/>
          </a:fillRef>
          <a:effectRef idx="3">
            <a:schemeClr val="dk1"/>
          </a:effectRef>
          <a:fontRef idx="minor">
            <a:schemeClr val="lt1"/>
          </a:fontRef>
        </p:style>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a:t>Career Journey</a:t>
            </a:r>
            <a:endParaRPr lang="en-US" dirty="0"/>
          </a:p>
        </p:txBody>
      </p:sp>
    </p:spTree>
    <p:extLst>
      <p:ext uri="{BB962C8B-B14F-4D97-AF65-F5344CB8AC3E}">
        <p14:creationId xmlns:p14="http://schemas.microsoft.com/office/powerpoint/2010/main" val="2729942060"/>
      </p:ext>
    </p:extLst>
  </p:cSld>
  <p:clrMapOvr>
    <a:masterClrMapping/>
  </p:clrMapOvr>
  <mc:AlternateContent xmlns:mc="http://schemas.openxmlformats.org/markup-compatibility/2006">
    <mc:Choice xmlns:p14="http://schemas.microsoft.com/office/powerpoint/2010/main" Requires="p14">
      <p:transition spd="slow" p14:dur="2000" advTm="62363"/>
    </mc:Choice>
    <mc:Fallback>
      <p:transition spd="slow" advTm="62363"/>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EBA83A-19A3-7CAF-54A6-48D106C1FB78}"/>
              </a:ext>
            </a:extLst>
          </p:cNvPr>
          <p:cNvPicPr>
            <a:picLocks noChangeAspect="1"/>
          </p:cNvPicPr>
          <p:nvPr/>
        </p:nvPicPr>
        <p:blipFill rotWithShape="1">
          <a:blip r:embed="rId2">
            <a:alphaModFix amt="50000"/>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F8B82832-18D5-1536-DCBC-549D1FE1C5A7}"/>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b="1" dirty="0"/>
              <a:t>What Tokens are Securities?</a:t>
            </a:r>
            <a:endParaRPr lang="en-US" sz="6000" b="1" dirty="0">
              <a:solidFill>
                <a:srgbClr val="FFFFFF"/>
              </a:solidFill>
            </a:endParaRPr>
          </a:p>
        </p:txBody>
      </p:sp>
      <p:grpSp>
        <p:nvGrpSpPr>
          <p:cNvPr id="7" name="Group 6">
            <a:extLst>
              <a:ext uri="{FF2B5EF4-FFF2-40B4-BE49-F238E27FC236}">
                <a16:creationId xmlns:a16="http://schemas.microsoft.com/office/drawing/2014/main" id="{86060186-AB07-5509-3A51-475F684A4DD2}"/>
              </a:ext>
            </a:extLst>
          </p:cNvPr>
          <p:cNvGrpSpPr/>
          <p:nvPr/>
        </p:nvGrpSpPr>
        <p:grpSpPr>
          <a:xfrm>
            <a:off x="2001355" y="784538"/>
            <a:ext cx="1179000" cy="1804680"/>
            <a:chOff x="2001355" y="784538"/>
            <a:chExt cx="1179000" cy="1804680"/>
          </a:xfrm>
        </p:grpSpPr>
        <mc:AlternateContent xmlns:mc="http://schemas.openxmlformats.org/markup-compatibility/2006" xmlns:p14="http://schemas.microsoft.com/office/powerpoint/2010/main" xmlns:aink="http://schemas.microsoft.com/office/drawing/2016/ink">
          <mc:Choice Requires="p14 aink">
            <p:contentPart p14:bwMode="auto" r:id="rId3">
              <p14:nvContentPartPr>
                <p14:cNvPr id="5" name="Ink 4">
                  <a:extLst>
                    <a:ext uri="{FF2B5EF4-FFF2-40B4-BE49-F238E27FC236}">
                      <a16:creationId xmlns:a16="http://schemas.microsoft.com/office/drawing/2014/main" id="{6CE00C12-F8A3-07BC-C7E1-462DF21BEBAC}"/>
                    </a:ext>
                  </a:extLst>
                </p14:cNvPr>
                <p14:cNvContentPartPr/>
                <p14:nvPr/>
              </p14:nvContentPartPr>
              <p14:xfrm>
                <a:off x="2001355" y="784538"/>
                <a:ext cx="1058760" cy="1804680"/>
              </p14:xfrm>
            </p:contentPart>
          </mc:Choice>
          <mc:Fallback xmlns="">
            <p:pic>
              <p:nvPicPr>
                <p:cNvPr id="5" name="Ink 4">
                  <a:extLst>
                    <a:ext uri="{FF2B5EF4-FFF2-40B4-BE49-F238E27FC236}">
                      <a16:creationId xmlns:a16="http://schemas.microsoft.com/office/drawing/2014/main" id="{6CE00C12-F8A3-07BC-C7E1-462DF21BEBAC}"/>
                    </a:ext>
                  </a:extLst>
                </p:cNvPr>
                <p:cNvPicPr/>
                <p:nvPr/>
              </p:nvPicPr>
              <p:blipFill>
                <a:blip r:embed="rId4"/>
                <a:stretch>
                  <a:fillRect/>
                </a:stretch>
              </p:blipFill>
              <p:spPr>
                <a:xfrm>
                  <a:off x="1983715" y="676898"/>
                  <a:ext cx="1094400" cy="2020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6" name="Ink 5">
                  <a:extLst>
                    <a:ext uri="{FF2B5EF4-FFF2-40B4-BE49-F238E27FC236}">
                      <a16:creationId xmlns:a16="http://schemas.microsoft.com/office/drawing/2014/main" id="{3571C896-57A7-1191-05B6-1AD703D44043}"/>
                    </a:ext>
                  </a:extLst>
                </p14:cNvPr>
                <p14:cNvContentPartPr/>
                <p14:nvPr/>
              </p14:nvContentPartPr>
              <p14:xfrm>
                <a:off x="2318155" y="1044098"/>
                <a:ext cx="862200" cy="913680"/>
              </p14:xfrm>
            </p:contentPart>
          </mc:Choice>
          <mc:Fallback xmlns="">
            <p:pic>
              <p:nvPicPr>
                <p:cNvPr id="6" name="Ink 5">
                  <a:extLst>
                    <a:ext uri="{FF2B5EF4-FFF2-40B4-BE49-F238E27FC236}">
                      <a16:creationId xmlns:a16="http://schemas.microsoft.com/office/drawing/2014/main" id="{3571C896-57A7-1191-05B6-1AD703D44043}"/>
                    </a:ext>
                  </a:extLst>
                </p:cNvPr>
                <p:cNvPicPr/>
                <p:nvPr/>
              </p:nvPicPr>
              <p:blipFill>
                <a:blip r:embed="rId6"/>
                <a:stretch>
                  <a:fillRect/>
                </a:stretch>
              </p:blipFill>
              <p:spPr>
                <a:xfrm>
                  <a:off x="2300515" y="936458"/>
                  <a:ext cx="897840" cy="1129320"/>
                </a:xfrm>
                <a:prstGeom prst="rect">
                  <a:avLst/>
                </a:prstGeom>
              </p:spPr>
            </p:pic>
          </mc:Fallback>
        </mc:AlternateContent>
      </p:grpSp>
    </p:spTree>
    <p:extLst>
      <p:ext uri="{BB962C8B-B14F-4D97-AF65-F5344CB8AC3E}">
        <p14:creationId xmlns:p14="http://schemas.microsoft.com/office/powerpoint/2010/main" val="420836338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524A614-841D-0F42-835A-33E65DAAA63F}"/>
              </a:ext>
            </a:extLst>
          </p:cNvPr>
          <p:cNvSpPr txBox="1">
            <a:spLocks/>
          </p:cNvSpPr>
          <p:nvPr/>
        </p:nvSpPr>
        <p:spPr>
          <a:xfrm>
            <a:off x="0" y="0"/>
            <a:ext cx="12192000" cy="681038"/>
          </a:xfrm>
          <a:prstGeom prst="rect">
            <a:avLst/>
          </a:prstGeom>
        </p:spPr>
        <p:style>
          <a:lnRef idx="1">
            <a:schemeClr val="dk1"/>
          </a:lnRef>
          <a:fillRef idx="3">
            <a:schemeClr val="dk1"/>
          </a:fillRef>
          <a:effectRef idx="2">
            <a:schemeClr val="dk1"/>
          </a:effectRef>
          <a:fontRef idx="minor">
            <a:schemeClr val="lt1"/>
          </a:fontRef>
        </p:style>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t>Securities and Commodities</a:t>
            </a:r>
            <a:endParaRPr lang="en-US" dirty="0"/>
          </a:p>
        </p:txBody>
      </p:sp>
      <p:graphicFrame>
        <p:nvGraphicFramePr>
          <p:cNvPr id="3" name="Diagram 2">
            <a:extLst>
              <a:ext uri="{FF2B5EF4-FFF2-40B4-BE49-F238E27FC236}">
                <a16:creationId xmlns:a16="http://schemas.microsoft.com/office/drawing/2014/main" id="{8A4FD70A-203F-77A7-C252-CD7BEB4D2D08}"/>
              </a:ext>
            </a:extLst>
          </p:cNvPr>
          <p:cNvGraphicFramePr/>
          <p:nvPr/>
        </p:nvGraphicFramePr>
        <p:xfrm>
          <a:off x="1060174" y="1117231"/>
          <a:ext cx="10204174" cy="54293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43589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524A614-841D-0F42-835A-33E65DAAA63F}"/>
              </a:ext>
            </a:extLst>
          </p:cNvPr>
          <p:cNvSpPr txBox="1">
            <a:spLocks/>
          </p:cNvSpPr>
          <p:nvPr/>
        </p:nvSpPr>
        <p:spPr>
          <a:xfrm>
            <a:off x="0" y="0"/>
            <a:ext cx="12192000" cy="681038"/>
          </a:xfrm>
          <a:prstGeom prst="rect">
            <a:avLst/>
          </a:prstGeom>
        </p:spPr>
        <p:style>
          <a:lnRef idx="1">
            <a:schemeClr val="dk1"/>
          </a:lnRef>
          <a:fillRef idx="3">
            <a:schemeClr val="dk1"/>
          </a:fillRef>
          <a:effectRef idx="2">
            <a:schemeClr val="dk1"/>
          </a:effectRef>
          <a:fontRef idx="minor">
            <a:schemeClr val="lt1"/>
          </a:fontRef>
        </p:style>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t>SEC Lawsuit with Ripple, Coinbase, and </a:t>
            </a:r>
            <a:r>
              <a:rPr lang="en-US" b="1" dirty="0" err="1"/>
              <a:t>Binance</a:t>
            </a:r>
            <a:endParaRPr lang="en-US" dirty="0"/>
          </a:p>
        </p:txBody>
      </p:sp>
      <p:graphicFrame>
        <p:nvGraphicFramePr>
          <p:cNvPr id="2" name="Diagram 1">
            <a:extLst>
              <a:ext uri="{FF2B5EF4-FFF2-40B4-BE49-F238E27FC236}">
                <a16:creationId xmlns:a16="http://schemas.microsoft.com/office/drawing/2014/main" id="{83E96013-D485-3CA0-1379-B492E9707186}"/>
              </a:ext>
            </a:extLst>
          </p:cNvPr>
          <p:cNvGraphicFramePr/>
          <p:nvPr>
            <p:extLst>
              <p:ext uri="{D42A27DB-BD31-4B8C-83A1-F6EECF244321}">
                <p14:modId xmlns:p14="http://schemas.microsoft.com/office/powerpoint/2010/main" val="3302664524"/>
              </p:ext>
            </p:extLst>
          </p:nvPr>
        </p:nvGraphicFramePr>
        <p:xfrm>
          <a:off x="243515" y="681038"/>
          <a:ext cx="6819894" cy="59450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61A30503-7C98-0885-DC72-89A014617AA5}"/>
              </a:ext>
            </a:extLst>
          </p:cNvPr>
          <p:cNvPicPr>
            <a:picLocks noChangeAspect="1"/>
          </p:cNvPicPr>
          <p:nvPr/>
        </p:nvPicPr>
        <p:blipFill>
          <a:blip r:embed="rId8"/>
          <a:stretch>
            <a:fillRect/>
          </a:stretch>
        </p:blipFill>
        <p:spPr>
          <a:xfrm>
            <a:off x="7193211" y="1681220"/>
            <a:ext cx="4755274" cy="3447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367E028E-C415-2027-11FA-66FD90C2384D}"/>
              </a:ext>
            </a:extLst>
          </p:cNvPr>
          <p:cNvSpPr txBox="1"/>
          <p:nvPr/>
        </p:nvSpPr>
        <p:spPr>
          <a:xfrm>
            <a:off x="7193211" y="5176780"/>
            <a:ext cx="4504177" cy="307777"/>
          </a:xfrm>
          <a:prstGeom prst="rect">
            <a:avLst/>
          </a:prstGeom>
          <a:noFill/>
        </p:spPr>
        <p:txBody>
          <a:bodyPr wrap="square">
            <a:spAutoFit/>
          </a:bodyPr>
          <a:lstStyle/>
          <a:p>
            <a:r>
              <a:rPr lang="en-US" sz="1400" dirty="0"/>
              <a:t>https://</a:t>
            </a:r>
            <a:r>
              <a:rPr lang="en-US" sz="1400" dirty="0" err="1"/>
              <a:t>www.sec.gov</a:t>
            </a:r>
            <a:r>
              <a:rPr lang="en-US" sz="1400" dirty="0"/>
              <a:t>/news/press-release/2023-102</a:t>
            </a:r>
          </a:p>
        </p:txBody>
      </p:sp>
    </p:spTree>
    <p:extLst>
      <p:ext uri="{BB962C8B-B14F-4D97-AF65-F5344CB8AC3E}">
        <p14:creationId xmlns:p14="http://schemas.microsoft.com/office/powerpoint/2010/main" val="9071737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524A614-841D-0F42-835A-33E65DAAA63F}"/>
              </a:ext>
            </a:extLst>
          </p:cNvPr>
          <p:cNvSpPr txBox="1">
            <a:spLocks/>
          </p:cNvSpPr>
          <p:nvPr/>
        </p:nvSpPr>
        <p:spPr>
          <a:xfrm>
            <a:off x="0" y="0"/>
            <a:ext cx="12192000" cy="681038"/>
          </a:xfrm>
          <a:prstGeom prst="rect">
            <a:avLst/>
          </a:prstGeom>
        </p:spPr>
        <p:style>
          <a:lnRef idx="1">
            <a:schemeClr val="dk1"/>
          </a:lnRef>
          <a:fillRef idx="3">
            <a:schemeClr val="dk1"/>
          </a:fillRef>
          <a:effectRef idx="2">
            <a:schemeClr val="dk1"/>
          </a:effectRef>
          <a:fontRef idx="minor">
            <a:schemeClr val="lt1"/>
          </a:fontRef>
        </p:style>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t>The Howey Test</a:t>
            </a:r>
            <a:endParaRPr lang="en-US" dirty="0"/>
          </a:p>
        </p:txBody>
      </p:sp>
      <p:graphicFrame>
        <p:nvGraphicFramePr>
          <p:cNvPr id="2" name="Diagram 1">
            <a:extLst>
              <a:ext uri="{FF2B5EF4-FFF2-40B4-BE49-F238E27FC236}">
                <a16:creationId xmlns:a16="http://schemas.microsoft.com/office/drawing/2014/main" id="{83E96013-D485-3CA0-1379-B492E9707186}"/>
              </a:ext>
            </a:extLst>
          </p:cNvPr>
          <p:cNvGraphicFramePr/>
          <p:nvPr>
            <p:extLst>
              <p:ext uri="{D42A27DB-BD31-4B8C-83A1-F6EECF244321}">
                <p14:modId xmlns:p14="http://schemas.microsoft.com/office/powerpoint/2010/main" val="2477725111"/>
              </p:ext>
            </p:extLst>
          </p:nvPr>
        </p:nvGraphicFramePr>
        <p:xfrm>
          <a:off x="243515" y="960698"/>
          <a:ext cx="5223003" cy="57288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170" name="Picture 2">
            <a:extLst>
              <a:ext uri="{FF2B5EF4-FFF2-40B4-BE49-F238E27FC236}">
                <a16:creationId xmlns:a16="http://schemas.microsoft.com/office/drawing/2014/main" id="{A3F840FC-EDEB-F9A7-92B2-47E4500354A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60972" y="781809"/>
            <a:ext cx="4061791" cy="257246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9A70E1A-237C-2ABB-B132-B352B2D91DC6}"/>
              </a:ext>
            </a:extLst>
          </p:cNvPr>
          <p:cNvSpPr txBox="1"/>
          <p:nvPr/>
        </p:nvSpPr>
        <p:spPr>
          <a:xfrm>
            <a:off x="7460973" y="878329"/>
            <a:ext cx="4061790" cy="646331"/>
          </a:xfrm>
          <a:prstGeom prst="rect">
            <a:avLst/>
          </a:prstGeom>
          <a:noFill/>
        </p:spPr>
        <p:txBody>
          <a:bodyPr wrap="square" rtlCol="0">
            <a:spAutoFit/>
          </a:bodyPr>
          <a:lstStyle/>
          <a:p>
            <a:pPr algn="ctr"/>
            <a:r>
              <a:rPr lang="en-US" b="1" dirty="0"/>
              <a:t>Orange Grove Land for Sale from the Howey Company</a:t>
            </a:r>
          </a:p>
        </p:txBody>
      </p:sp>
      <p:pic>
        <p:nvPicPr>
          <p:cNvPr id="6" name="Picture 5">
            <a:extLst>
              <a:ext uri="{FF2B5EF4-FFF2-40B4-BE49-F238E27FC236}">
                <a16:creationId xmlns:a16="http://schemas.microsoft.com/office/drawing/2014/main" id="{78F4B160-E831-F83B-F905-9E8116474FFE}"/>
              </a:ext>
            </a:extLst>
          </p:cNvPr>
          <p:cNvPicPr>
            <a:picLocks noChangeAspect="1"/>
          </p:cNvPicPr>
          <p:nvPr/>
        </p:nvPicPr>
        <p:blipFill>
          <a:blip r:embed="rId9"/>
          <a:stretch>
            <a:fillRect/>
          </a:stretch>
        </p:blipFill>
        <p:spPr>
          <a:xfrm>
            <a:off x="5668601" y="2604881"/>
            <a:ext cx="1421296" cy="3267347"/>
          </a:xfrm>
          <a:prstGeom prst="rect">
            <a:avLst/>
          </a:prstGeom>
        </p:spPr>
      </p:pic>
      <p:sp>
        <p:nvSpPr>
          <p:cNvPr id="7" name="Rounded Rectangular Callout 6">
            <a:extLst>
              <a:ext uri="{FF2B5EF4-FFF2-40B4-BE49-F238E27FC236}">
                <a16:creationId xmlns:a16="http://schemas.microsoft.com/office/drawing/2014/main" id="{36123FD4-6872-7145-8BCC-97A76E87A277}"/>
              </a:ext>
            </a:extLst>
          </p:cNvPr>
          <p:cNvSpPr/>
          <p:nvPr/>
        </p:nvSpPr>
        <p:spPr>
          <a:xfrm>
            <a:off x="7126343" y="2408938"/>
            <a:ext cx="2454979" cy="1394436"/>
          </a:xfrm>
          <a:prstGeom prst="wedgeRoundRectCallout">
            <a:avLst>
              <a:gd name="adj1" fmla="val -69145"/>
              <a:gd name="adj2" fmla="val 11168"/>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But I don’t know anything about farming, what would I do with the land I bought?</a:t>
            </a:r>
          </a:p>
        </p:txBody>
      </p:sp>
      <p:sp>
        <p:nvSpPr>
          <p:cNvPr id="11" name="Rounded Rectangular Callout 10">
            <a:extLst>
              <a:ext uri="{FF2B5EF4-FFF2-40B4-BE49-F238E27FC236}">
                <a16:creationId xmlns:a16="http://schemas.microsoft.com/office/drawing/2014/main" id="{1467DA27-FBB3-9B89-3A58-0A1BF36078F5}"/>
              </a:ext>
            </a:extLst>
          </p:cNvPr>
          <p:cNvSpPr/>
          <p:nvPr/>
        </p:nvSpPr>
        <p:spPr>
          <a:xfrm>
            <a:off x="7513966" y="4238555"/>
            <a:ext cx="2915477" cy="1802295"/>
          </a:xfrm>
          <a:prstGeom prst="wedgeRoundRectCallout">
            <a:avLst>
              <a:gd name="adj1" fmla="val 68052"/>
              <a:gd name="adj2" fmla="val -10437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Howey-in-the-Hills Service, Inc. can lease the land, grow, harvest, and market your oranges. In return, we’ll give you a share of the profits. </a:t>
            </a:r>
          </a:p>
        </p:txBody>
      </p:sp>
      <p:pic>
        <p:nvPicPr>
          <p:cNvPr id="9" name="Picture 8">
            <a:extLst>
              <a:ext uri="{FF2B5EF4-FFF2-40B4-BE49-F238E27FC236}">
                <a16:creationId xmlns:a16="http://schemas.microsoft.com/office/drawing/2014/main" id="{E65753E5-0F83-88E7-06E1-16E0E910B267}"/>
              </a:ext>
            </a:extLst>
          </p:cNvPr>
          <p:cNvPicPr>
            <a:picLocks noChangeAspect="1"/>
          </p:cNvPicPr>
          <p:nvPr/>
        </p:nvPicPr>
        <p:blipFill>
          <a:blip r:embed="rId10"/>
          <a:stretch>
            <a:fillRect/>
          </a:stretch>
        </p:blipFill>
        <p:spPr>
          <a:xfrm>
            <a:off x="10429443" y="2497437"/>
            <a:ext cx="1636650" cy="3482234"/>
          </a:xfrm>
          <a:prstGeom prst="rect">
            <a:avLst/>
          </a:prstGeom>
        </p:spPr>
      </p:pic>
      <p:sp>
        <p:nvSpPr>
          <p:cNvPr id="12" name="TextBox 11">
            <a:extLst>
              <a:ext uri="{FF2B5EF4-FFF2-40B4-BE49-F238E27FC236}">
                <a16:creationId xmlns:a16="http://schemas.microsoft.com/office/drawing/2014/main" id="{5610C724-19BB-66FE-0F47-192E84A2AF3D}"/>
              </a:ext>
            </a:extLst>
          </p:cNvPr>
          <p:cNvSpPr txBox="1"/>
          <p:nvPr/>
        </p:nvSpPr>
        <p:spPr>
          <a:xfrm>
            <a:off x="5668601" y="6121286"/>
            <a:ext cx="6279884" cy="646331"/>
          </a:xfrm>
          <a:prstGeom prst="rect">
            <a:avLst/>
          </a:prstGeom>
          <a:noFill/>
        </p:spPr>
        <p:txBody>
          <a:bodyPr wrap="square" rtlCol="0">
            <a:spAutoFit/>
          </a:bodyPr>
          <a:lstStyle/>
          <a:p>
            <a:pPr algn="ctr"/>
            <a:r>
              <a:rPr lang="en-US" i="1" dirty="0"/>
              <a:t>Howey was able to raise capital for further developments and maintenance without taking out a loan or selling stocks. </a:t>
            </a:r>
          </a:p>
        </p:txBody>
      </p:sp>
    </p:spTree>
    <p:extLst>
      <p:ext uri="{BB962C8B-B14F-4D97-AF65-F5344CB8AC3E}">
        <p14:creationId xmlns:p14="http://schemas.microsoft.com/office/powerpoint/2010/main" val="38604154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524A614-841D-0F42-835A-33E65DAAA63F}"/>
              </a:ext>
            </a:extLst>
          </p:cNvPr>
          <p:cNvSpPr txBox="1">
            <a:spLocks/>
          </p:cNvSpPr>
          <p:nvPr/>
        </p:nvSpPr>
        <p:spPr>
          <a:xfrm>
            <a:off x="0" y="0"/>
            <a:ext cx="12192000" cy="681038"/>
          </a:xfrm>
          <a:prstGeom prst="rect">
            <a:avLst/>
          </a:prstGeom>
        </p:spPr>
        <p:style>
          <a:lnRef idx="1">
            <a:schemeClr val="dk1"/>
          </a:lnRef>
          <a:fillRef idx="3">
            <a:schemeClr val="dk1"/>
          </a:fillRef>
          <a:effectRef idx="2">
            <a:schemeClr val="dk1"/>
          </a:effectRef>
          <a:fontRef idx="minor">
            <a:schemeClr val="lt1"/>
          </a:fontRef>
        </p:style>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t>SEC vs. Ripple Case (2020 – 2023)</a:t>
            </a:r>
            <a:endParaRPr lang="en-US" dirty="0"/>
          </a:p>
        </p:txBody>
      </p:sp>
      <p:graphicFrame>
        <p:nvGraphicFramePr>
          <p:cNvPr id="8" name="Diagram 7">
            <a:extLst>
              <a:ext uri="{FF2B5EF4-FFF2-40B4-BE49-F238E27FC236}">
                <a16:creationId xmlns:a16="http://schemas.microsoft.com/office/drawing/2014/main" id="{135F290A-564E-4483-D178-D51C5770C8F4}"/>
              </a:ext>
            </a:extLst>
          </p:cNvPr>
          <p:cNvGraphicFramePr/>
          <p:nvPr/>
        </p:nvGraphicFramePr>
        <p:xfrm>
          <a:off x="274959" y="1004457"/>
          <a:ext cx="11678501" cy="55818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345392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DEB5F14-5014-49D1-B590-9E2B7721C0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3D2B953D-3D65-4BA7-80E6-1393907906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0604" y="147284"/>
            <a:ext cx="4314573" cy="4314573"/>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Graphic 212">
            <a:extLst>
              <a:ext uri="{FF2B5EF4-FFF2-40B4-BE49-F238E27FC236}">
                <a16:creationId xmlns:a16="http://schemas.microsoft.com/office/drawing/2014/main" id="{4CA0A0B8-0ABD-4C1D-8BDE-4D94C94FD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9" name="Graphic 212">
            <a:extLst>
              <a:ext uri="{FF2B5EF4-FFF2-40B4-BE49-F238E27FC236}">
                <a16:creationId xmlns:a16="http://schemas.microsoft.com/office/drawing/2014/main" id="{FF2923AC-40BC-4610-B6BD-AECABAF6D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18A188E6-9899-40AA-9648-7B9BEAF526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881974" y="1174396"/>
            <a:ext cx="5290997" cy="5290997"/>
            <a:chOff x="1881974" y="1174396"/>
            <a:chExt cx="5290997" cy="5290997"/>
          </a:xfrm>
        </p:grpSpPr>
        <p:sp>
          <p:nvSpPr>
            <p:cNvPr id="32" name="Oval 31">
              <a:extLst>
                <a:ext uri="{FF2B5EF4-FFF2-40B4-BE49-F238E27FC236}">
                  <a16:creationId xmlns:a16="http://schemas.microsoft.com/office/drawing/2014/main" id="{F10D3957-AAB5-4037-A58C-20FF0E226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B4478242-FDA7-48D1-A53E-3E0EDB2A71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Oval 34">
            <a:extLst>
              <a:ext uri="{FF2B5EF4-FFF2-40B4-BE49-F238E27FC236}">
                <a16:creationId xmlns:a16="http://schemas.microsoft.com/office/drawing/2014/main" id="{F47059C0-3CD3-44C5-9FBC-C5CEA6D94E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254" y="1065353"/>
            <a:ext cx="5290997" cy="5290997"/>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A7812E-3B5E-8A29-DBFB-D63833F1F253}"/>
              </a:ext>
            </a:extLst>
          </p:cNvPr>
          <p:cNvSpPr>
            <a:spLocks noGrp="1"/>
          </p:cNvSpPr>
          <p:nvPr>
            <p:ph type="title"/>
          </p:nvPr>
        </p:nvSpPr>
        <p:spPr>
          <a:xfrm>
            <a:off x="2342763" y="1893347"/>
            <a:ext cx="4079551" cy="2877632"/>
          </a:xfrm>
        </p:spPr>
        <p:txBody>
          <a:bodyPr vert="horz" lIns="91440" tIns="45720" rIns="91440" bIns="45720" rtlCol="0" anchor="b">
            <a:normAutofit/>
          </a:bodyPr>
          <a:lstStyle/>
          <a:p>
            <a:pPr algn="ctr"/>
            <a:r>
              <a:rPr lang="en-US" sz="5400" kern="1200">
                <a:solidFill>
                  <a:schemeClr val="bg1"/>
                </a:solidFill>
                <a:latin typeface="+mj-lt"/>
                <a:ea typeface="+mj-ea"/>
                <a:cs typeface="+mj-cs"/>
              </a:rPr>
              <a:t>Appendix</a:t>
            </a:r>
          </a:p>
        </p:txBody>
      </p:sp>
      <p:grpSp>
        <p:nvGrpSpPr>
          <p:cNvPr id="37" name="Group 36">
            <a:extLst>
              <a:ext uri="{FF2B5EF4-FFF2-40B4-BE49-F238E27FC236}">
                <a16:creationId xmlns:a16="http://schemas.microsoft.com/office/drawing/2014/main" id="{78A6A50F-EF16-474F-9BD1-2D663EBEA2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65353"/>
            <a:ext cx="1861854" cy="717514"/>
            <a:chOff x="0" y="1065353"/>
            <a:chExt cx="1861854" cy="717514"/>
          </a:xfrm>
          <a:solidFill>
            <a:schemeClr val="bg1"/>
          </a:solidFill>
        </p:grpSpPr>
        <p:sp>
          <p:nvSpPr>
            <p:cNvPr id="38" name="Freeform: Shape 37">
              <a:extLst>
                <a:ext uri="{FF2B5EF4-FFF2-40B4-BE49-F238E27FC236}">
                  <a16:creationId xmlns:a16="http://schemas.microsoft.com/office/drawing/2014/main" id="{1AA37927-0235-4A56-8680-D7B367160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39" name="Freeform: Shape 38">
              <a:extLst>
                <a:ext uri="{FF2B5EF4-FFF2-40B4-BE49-F238E27FC236}">
                  <a16:creationId xmlns:a16="http://schemas.microsoft.com/office/drawing/2014/main" id="{0D5F1B50-7A4C-4505-93E5-35FB75146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pic>
        <p:nvPicPr>
          <p:cNvPr id="6" name="Graphic 5" descr="Paperclip">
            <a:extLst>
              <a:ext uri="{FF2B5EF4-FFF2-40B4-BE49-F238E27FC236}">
                <a16:creationId xmlns:a16="http://schemas.microsoft.com/office/drawing/2014/main" id="{E704D935-F337-11A4-9075-C5F37755F3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37500" y="1024180"/>
            <a:ext cx="2560781" cy="2560781"/>
          </a:xfrm>
          <a:prstGeom prst="rect">
            <a:avLst/>
          </a:prstGeom>
        </p:spPr>
      </p:pic>
      <p:grpSp>
        <p:nvGrpSpPr>
          <p:cNvPr id="41" name="Graphic 185">
            <a:extLst>
              <a:ext uri="{FF2B5EF4-FFF2-40B4-BE49-F238E27FC236}">
                <a16:creationId xmlns:a16="http://schemas.microsoft.com/office/drawing/2014/main" id="{4717BE92-F93B-41D0-A644-64F6E524C7D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76418" y="4140693"/>
            <a:ext cx="1054466" cy="469689"/>
            <a:chOff x="9841624" y="4115729"/>
            <a:chExt cx="602169" cy="268223"/>
          </a:xfrm>
          <a:solidFill>
            <a:schemeClr val="bg1"/>
          </a:solidFill>
        </p:grpSpPr>
        <p:sp>
          <p:nvSpPr>
            <p:cNvPr id="42" name="Freeform: Shape 41">
              <a:extLst>
                <a:ext uri="{FF2B5EF4-FFF2-40B4-BE49-F238E27FC236}">
                  <a16:creationId xmlns:a16="http://schemas.microsoft.com/office/drawing/2014/main" id="{5CA26306-9FAA-4D01-957F-3E9B25A25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0A458C4D-E6E4-42CA-BC7C-301BFBAA70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0CDA802E-5743-4261-84A2-D9D8F19A3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FCFC560-017D-4F70-ADE9-00A770915F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365F55DD-D975-452E-9674-461DBDBDEC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8" name="Oval 47">
            <a:extLst>
              <a:ext uri="{FF2B5EF4-FFF2-40B4-BE49-F238E27FC236}">
                <a16:creationId xmlns:a16="http://schemas.microsoft.com/office/drawing/2014/main" id="{D245B05D-DA60-40E2-8A0A-B078C91D70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5735" y="4917084"/>
            <a:ext cx="319941" cy="31994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Oval 49">
            <a:extLst>
              <a:ext uri="{FF2B5EF4-FFF2-40B4-BE49-F238E27FC236}">
                <a16:creationId xmlns:a16="http://schemas.microsoft.com/office/drawing/2014/main" id="{401FD61C-FC3A-43C0-9641-28B0C1A542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5735" y="4917084"/>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9672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524A614-841D-0F42-835A-33E65DAAA63F}"/>
              </a:ext>
            </a:extLst>
          </p:cNvPr>
          <p:cNvSpPr txBox="1">
            <a:spLocks/>
          </p:cNvSpPr>
          <p:nvPr/>
        </p:nvSpPr>
        <p:spPr>
          <a:xfrm>
            <a:off x="0" y="0"/>
            <a:ext cx="12192000" cy="681038"/>
          </a:xfrm>
          <a:prstGeom prst="rect">
            <a:avLst/>
          </a:prstGeom>
        </p:spPr>
        <p:style>
          <a:lnRef idx="1">
            <a:schemeClr val="dk1"/>
          </a:lnRef>
          <a:fillRef idx="3">
            <a:schemeClr val="dk1"/>
          </a:fillRef>
          <a:effectRef idx="2">
            <a:schemeClr val="dk1"/>
          </a:effectRef>
          <a:fontRef idx="minor">
            <a:schemeClr val="lt1"/>
          </a:fontRef>
        </p:style>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t>Tools to Determine if a Crypto is a Security</a:t>
            </a:r>
            <a:endParaRPr lang="en-US" dirty="0"/>
          </a:p>
        </p:txBody>
      </p:sp>
      <p:graphicFrame>
        <p:nvGraphicFramePr>
          <p:cNvPr id="2" name="Diagram 1">
            <a:extLst>
              <a:ext uri="{FF2B5EF4-FFF2-40B4-BE49-F238E27FC236}">
                <a16:creationId xmlns:a16="http://schemas.microsoft.com/office/drawing/2014/main" id="{83E96013-D485-3CA0-1379-B492E9707186}"/>
              </a:ext>
            </a:extLst>
          </p:cNvPr>
          <p:cNvGraphicFramePr/>
          <p:nvPr>
            <p:extLst>
              <p:ext uri="{D42A27DB-BD31-4B8C-83A1-F6EECF244321}">
                <p14:modId xmlns:p14="http://schemas.microsoft.com/office/powerpoint/2010/main" val="1770686198"/>
              </p:ext>
            </p:extLst>
          </p:nvPr>
        </p:nvGraphicFramePr>
        <p:xfrm>
          <a:off x="243515" y="960698"/>
          <a:ext cx="6607859" cy="57288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30EC66E5-645F-B31E-FF96-B45CD4884A72}"/>
              </a:ext>
            </a:extLst>
          </p:cNvPr>
          <p:cNvPicPr>
            <a:picLocks noChangeAspect="1"/>
          </p:cNvPicPr>
          <p:nvPr/>
        </p:nvPicPr>
        <p:blipFill>
          <a:blip r:embed="rId8"/>
          <a:stretch>
            <a:fillRect/>
          </a:stretch>
        </p:blipFill>
        <p:spPr>
          <a:xfrm>
            <a:off x="7213847" y="1082123"/>
            <a:ext cx="3321631" cy="4159112"/>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3111B997-5943-0C99-12A9-D9F8C5BDB68D}"/>
              </a:ext>
            </a:extLst>
          </p:cNvPr>
          <p:cNvPicPr>
            <a:picLocks noChangeAspect="1"/>
          </p:cNvPicPr>
          <p:nvPr/>
        </p:nvPicPr>
        <p:blipFill>
          <a:blip r:embed="rId9"/>
          <a:stretch>
            <a:fillRect/>
          </a:stretch>
        </p:blipFill>
        <p:spPr>
          <a:xfrm>
            <a:off x="8044904" y="3134670"/>
            <a:ext cx="3766923" cy="32396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962226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B6A01AB-EC89-384D-BA5A-66BB97F07132}"/>
              </a:ext>
            </a:extLst>
          </p:cNvPr>
          <p:cNvSpPr txBox="1">
            <a:spLocks/>
          </p:cNvSpPr>
          <p:nvPr/>
        </p:nvSpPr>
        <p:spPr>
          <a:xfrm>
            <a:off x="0" y="-27453"/>
            <a:ext cx="12192000" cy="681038"/>
          </a:xfrm>
          <a:prstGeom prst="rect">
            <a:avLst/>
          </a:prstGeom>
          <a:solidFill>
            <a:srgbClr val="44546A"/>
          </a:solidFill>
        </p:spPr>
        <p:style>
          <a:lnRef idx="0">
            <a:schemeClr val="accent5"/>
          </a:lnRef>
          <a:fillRef idx="3">
            <a:schemeClr val="accent5"/>
          </a:fillRef>
          <a:effectRef idx="3">
            <a:schemeClr val="accent5"/>
          </a:effectRef>
          <a:fontRef idx="minor">
            <a:schemeClr val="lt1"/>
          </a:fontRef>
        </p:style>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t>NFTs</a:t>
            </a:r>
            <a:endParaRPr lang="en-US" dirty="0"/>
          </a:p>
        </p:txBody>
      </p:sp>
      <p:graphicFrame>
        <p:nvGraphicFramePr>
          <p:cNvPr id="9" name="Diagram 8">
            <a:extLst>
              <a:ext uri="{FF2B5EF4-FFF2-40B4-BE49-F238E27FC236}">
                <a16:creationId xmlns:a16="http://schemas.microsoft.com/office/drawing/2014/main" id="{AD5B9F1E-9F37-6E4D-6A15-59991FF60E47}"/>
              </a:ext>
            </a:extLst>
          </p:cNvPr>
          <p:cNvGraphicFramePr/>
          <p:nvPr/>
        </p:nvGraphicFramePr>
        <p:xfrm>
          <a:off x="252795" y="899241"/>
          <a:ext cx="7893677" cy="56678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2" name="Picture 4">
            <a:extLst>
              <a:ext uri="{FF2B5EF4-FFF2-40B4-BE49-F238E27FC236}">
                <a16:creationId xmlns:a16="http://schemas.microsoft.com/office/drawing/2014/main" id="{76327EBD-8BFB-5A2B-B56C-11B7CC8DF4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31555" y="4045888"/>
            <a:ext cx="3407649" cy="22710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8456632-454D-E9FE-51CE-A2B51EC13E90}"/>
              </a:ext>
            </a:extLst>
          </p:cNvPr>
          <p:cNvSpPr txBox="1"/>
          <p:nvPr/>
        </p:nvSpPr>
        <p:spPr>
          <a:xfrm>
            <a:off x="8531555" y="3399557"/>
            <a:ext cx="3407648" cy="646331"/>
          </a:xfrm>
          <a:prstGeom prst="rect">
            <a:avLst/>
          </a:prstGeom>
          <a:noFill/>
        </p:spPr>
        <p:txBody>
          <a:bodyPr wrap="square" rtlCol="0">
            <a:spAutoFit/>
          </a:bodyPr>
          <a:lstStyle/>
          <a:p>
            <a:pPr algn="ctr"/>
            <a:r>
              <a:rPr lang="en-US" dirty="0"/>
              <a:t>First NFT representing a real home  sold in South Carolina - 2022</a:t>
            </a:r>
          </a:p>
        </p:txBody>
      </p:sp>
      <p:pic>
        <p:nvPicPr>
          <p:cNvPr id="6" name="Picture 5">
            <a:hlinkClick r:id="rId9"/>
            <a:extLst>
              <a:ext uri="{FF2B5EF4-FFF2-40B4-BE49-F238E27FC236}">
                <a16:creationId xmlns:a16="http://schemas.microsoft.com/office/drawing/2014/main" id="{5FD9D71D-BAC2-5593-3C64-717C5D07D0CD}"/>
              </a:ext>
            </a:extLst>
          </p:cNvPr>
          <p:cNvPicPr>
            <a:picLocks noChangeAspect="1"/>
          </p:cNvPicPr>
          <p:nvPr/>
        </p:nvPicPr>
        <p:blipFill>
          <a:blip r:embed="rId10"/>
          <a:stretch>
            <a:fillRect/>
          </a:stretch>
        </p:blipFill>
        <p:spPr>
          <a:xfrm>
            <a:off x="9399892" y="1410467"/>
            <a:ext cx="1898107" cy="1878539"/>
          </a:xfrm>
          <a:prstGeom prst="rect">
            <a:avLst/>
          </a:prstGeom>
        </p:spPr>
      </p:pic>
    </p:spTree>
    <p:extLst>
      <p:ext uri="{BB962C8B-B14F-4D97-AF65-F5344CB8AC3E}">
        <p14:creationId xmlns:p14="http://schemas.microsoft.com/office/powerpoint/2010/main" val="14763470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B6A01AB-EC89-384D-BA5A-66BB97F07132}"/>
              </a:ext>
            </a:extLst>
          </p:cNvPr>
          <p:cNvSpPr txBox="1">
            <a:spLocks/>
          </p:cNvSpPr>
          <p:nvPr/>
        </p:nvSpPr>
        <p:spPr>
          <a:xfrm>
            <a:off x="0" y="-27453"/>
            <a:ext cx="12192000" cy="681038"/>
          </a:xfrm>
          <a:prstGeom prst="rect">
            <a:avLst/>
          </a:prstGeom>
          <a:solidFill>
            <a:srgbClr val="FF9300"/>
          </a:solidFill>
        </p:spPr>
        <p:style>
          <a:lnRef idx="0">
            <a:schemeClr val="accent5"/>
          </a:lnRef>
          <a:fillRef idx="3">
            <a:schemeClr val="accent5"/>
          </a:fillRef>
          <a:effectRef idx="3">
            <a:schemeClr val="accent5"/>
          </a:effectRef>
          <a:fontRef idx="minor">
            <a:schemeClr val="lt1"/>
          </a:fontRef>
        </p:style>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t>Centralized Exchange – Market Maker (Order Book Model)</a:t>
            </a:r>
            <a:endParaRPr lang="en-US" dirty="0"/>
          </a:p>
        </p:txBody>
      </p:sp>
      <p:sp>
        <p:nvSpPr>
          <p:cNvPr id="3" name="Content Placeholder 2">
            <a:extLst>
              <a:ext uri="{FF2B5EF4-FFF2-40B4-BE49-F238E27FC236}">
                <a16:creationId xmlns:a16="http://schemas.microsoft.com/office/drawing/2014/main" id="{7F5CD1E4-FFEF-8983-FEC9-3A0B86E05C93}"/>
              </a:ext>
            </a:extLst>
          </p:cNvPr>
          <p:cNvSpPr>
            <a:spLocks noGrp="1"/>
          </p:cNvSpPr>
          <p:nvPr>
            <p:ph idx="1"/>
          </p:nvPr>
        </p:nvSpPr>
        <p:spPr>
          <a:xfrm>
            <a:off x="680720" y="8314073"/>
            <a:ext cx="10515600" cy="4351338"/>
          </a:xfrm>
        </p:spPr>
        <p:txBody>
          <a:bodyPr/>
          <a:lstStyle/>
          <a:p>
            <a:r>
              <a:rPr lang="en-US" dirty="0"/>
              <a:t>Traditional order book model there are buyers “bidders” and sellers</a:t>
            </a:r>
          </a:p>
          <a:p>
            <a:pPr lvl="1"/>
            <a:r>
              <a:rPr lang="en-US" dirty="0"/>
              <a:t>Both buyer and sellers have to converge on their price</a:t>
            </a:r>
          </a:p>
          <a:p>
            <a:pPr lvl="1"/>
            <a:r>
              <a:rPr lang="en-US" dirty="0"/>
              <a:t>What is no one is ready place their orders at a fair price level?</a:t>
            </a:r>
          </a:p>
          <a:p>
            <a:pPr lvl="1"/>
            <a:r>
              <a:rPr lang="en-US" dirty="0"/>
              <a:t>What if there are not enough assets you want to buy</a:t>
            </a:r>
          </a:p>
          <a:p>
            <a:pPr lvl="1"/>
            <a:endParaRPr lang="en-US" dirty="0"/>
          </a:p>
          <a:p>
            <a:r>
              <a:rPr lang="en-US" dirty="0"/>
              <a:t>Market makers are entities that facilitate trading by always willing to buy or sell an asset</a:t>
            </a:r>
          </a:p>
          <a:p>
            <a:pPr lvl="1"/>
            <a:r>
              <a:rPr lang="en-US" dirty="0"/>
              <a:t>They provide liquidity, so users can always trade and they don’t have to wait for a counterparty</a:t>
            </a:r>
          </a:p>
          <a:p>
            <a:pPr lvl="1"/>
            <a:r>
              <a:rPr lang="en-US" dirty="0"/>
              <a:t>Without a market maker the exchange is liquid</a:t>
            </a:r>
          </a:p>
        </p:txBody>
      </p:sp>
      <p:pic>
        <p:nvPicPr>
          <p:cNvPr id="7" name="Graphic 6" descr="Office worker female with solid fill">
            <a:extLst>
              <a:ext uri="{FF2B5EF4-FFF2-40B4-BE49-F238E27FC236}">
                <a16:creationId xmlns:a16="http://schemas.microsoft.com/office/drawing/2014/main" id="{BC5C244A-5E42-12B5-F663-90B65E6DDC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75680" y="1440764"/>
            <a:ext cx="1727200" cy="1655851"/>
          </a:xfrm>
          <a:prstGeom prst="rect">
            <a:avLst/>
          </a:prstGeom>
        </p:spPr>
      </p:pic>
      <p:grpSp>
        <p:nvGrpSpPr>
          <p:cNvPr id="50" name="Group 49">
            <a:extLst>
              <a:ext uri="{FF2B5EF4-FFF2-40B4-BE49-F238E27FC236}">
                <a16:creationId xmlns:a16="http://schemas.microsoft.com/office/drawing/2014/main" id="{110E1F7D-4A1E-C14C-B85E-6580B3B3ED25}"/>
              </a:ext>
            </a:extLst>
          </p:cNvPr>
          <p:cNvGrpSpPr/>
          <p:nvPr/>
        </p:nvGrpSpPr>
        <p:grpSpPr>
          <a:xfrm>
            <a:off x="393145" y="1425854"/>
            <a:ext cx="1889760" cy="1800449"/>
            <a:chOff x="1262380" y="1160056"/>
            <a:chExt cx="1889760" cy="1800449"/>
          </a:xfrm>
        </p:grpSpPr>
        <p:pic>
          <p:nvPicPr>
            <p:cNvPr id="4" name="Graphic 3" descr="Office worker male with solid fill">
              <a:extLst>
                <a:ext uri="{FF2B5EF4-FFF2-40B4-BE49-F238E27FC236}">
                  <a16:creationId xmlns:a16="http://schemas.microsoft.com/office/drawing/2014/main" id="{592FB7AE-BB49-B015-D992-4C3677F63F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48740" y="1160056"/>
              <a:ext cx="1803400" cy="1655851"/>
            </a:xfrm>
            <a:prstGeom prst="rect">
              <a:avLst/>
            </a:prstGeom>
          </p:spPr>
        </p:pic>
        <p:sp>
          <p:nvSpPr>
            <p:cNvPr id="8" name="TextBox 7">
              <a:extLst>
                <a:ext uri="{FF2B5EF4-FFF2-40B4-BE49-F238E27FC236}">
                  <a16:creationId xmlns:a16="http://schemas.microsoft.com/office/drawing/2014/main" id="{E79B96CB-34F2-DD0C-8C12-B0F3E83A71DE}"/>
                </a:ext>
              </a:extLst>
            </p:cNvPr>
            <p:cNvSpPr txBox="1"/>
            <p:nvPr/>
          </p:nvSpPr>
          <p:spPr>
            <a:xfrm>
              <a:off x="1262380" y="2652728"/>
              <a:ext cx="1889760" cy="307777"/>
            </a:xfrm>
            <a:prstGeom prst="rect">
              <a:avLst/>
            </a:prstGeom>
            <a:noFill/>
          </p:spPr>
          <p:txBody>
            <a:bodyPr wrap="square" rtlCol="0">
              <a:spAutoFit/>
            </a:bodyPr>
            <a:lstStyle/>
            <a:p>
              <a:pPr algn="ctr"/>
              <a:r>
                <a:rPr lang="en-US" sz="1400" dirty="0">
                  <a:solidFill>
                    <a:schemeClr val="tx1">
                      <a:lumMod val="65000"/>
                      <a:lumOff val="35000"/>
                    </a:schemeClr>
                  </a:solidFill>
                </a:rPr>
                <a:t>Seller</a:t>
              </a:r>
            </a:p>
          </p:txBody>
        </p:sp>
      </p:grpSp>
      <p:sp>
        <p:nvSpPr>
          <p:cNvPr id="9" name="TextBox 8">
            <a:extLst>
              <a:ext uri="{FF2B5EF4-FFF2-40B4-BE49-F238E27FC236}">
                <a16:creationId xmlns:a16="http://schemas.microsoft.com/office/drawing/2014/main" id="{1CD0E109-6880-83B7-0B39-CB8B5318C840}"/>
              </a:ext>
            </a:extLst>
          </p:cNvPr>
          <p:cNvSpPr txBox="1"/>
          <p:nvPr/>
        </p:nvSpPr>
        <p:spPr>
          <a:xfrm>
            <a:off x="5206797" y="2914905"/>
            <a:ext cx="1889760" cy="307777"/>
          </a:xfrm>
          <a:prstGeom prst="rect">
            <a:avLst/>
          </a:prstGeom>
          <a:noFill/>
        </p:spPr>
        <p:txBody>
          <a:bodyPr wrap="square" rtlCol="0">
            <a:spAutoFit/>
          </a:bodyPr>
          <a:lstStyle/>
          <a:p>
            <a:pPr algn="ctr"/>
            <a:r>
              <a:rPr lang="en-US" sz="1400" dirty="0">
                <a:solidFill>
                  <a:schemeClr val="tx1">
                    <a:lumMod val="65000"/>
                    <a:lumOff val="35000"/>
                  </a:schemeClr>
                </a:solidFill>
              </a:rPr>
              <a:t>Buyer</a:t>
            </a:r>
          </a:p>
        </p:txBody>
      </p:sp>
      <p:cxnSp>
        <p:nvCxnSpPr>
          <p:cNvPr id="11" name="Straight Arrow Connector 10">
            <a:extLst>
              <a:ext uri="{FF2B5EF4-FFF2-40B4-BE49-F238E27FC236}">
                <a16:creationId xmlns:a16="http://schemas.microsoft.com/office/drawing/2014/main" id="{2CE7B982-9C9B-E4E9-63DD-8FBD1548B1E2}"/>
              </a:ext>
            </a:extLst>
          </p:cNvPr>
          <p:cNvCxnSpPr>
            <a:cxnSpLocks/>
          </p:cNvCxnSpPr>
          <p:nvPr/>
        </p:nvCxnSpPr>
        <p:spPr>
          <a:xfrm>
            <a:off x="1830011" y="1971912"/>
            <a:ext cx="1112844" cy="15530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480EA35-8814-882A-424A-D3BA4C1D1DAF}"/>
              </a:ext>
            </a:extLst>
          </p:cNvPr>
          <p:cNvCxnSpPr>
            <a:cxnSpLocks/>
          </p:cNvCxnSpPr>
          <p:nvPr/>
        </p:nvCxnSpPr>
        <p:spPr>
          <a:xfrm flipH="1">
            <a:off x="4013315" y="2253779"/>
            <a:ext cx="1523141" cy="12808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99A823C-F6F4-FD20-46A7-BF41CABEF78E}"/>
              </a:ext>
            </a:extLst>
          </p:cNvPr>
          <p:cNvSpPr txBox="1"/>
          <p:nvPr/>
        </p:nvSpPr>
        <p:spPr>
          <a:xfrm>
            <a:off x="593615" y="982610"/>
            <a:ext cx="11118597" cy="400110"/>
          </a:xfrm>
          <a:prstGeom prst="rect">
            <a:avLst/>
          </a:prstGeom>
          <a:noFill/>
        </p:spPr>
        <p:txBody>
          <a:bodyPr wrap="square" rtlCol="0">
            <a:spAutoFit/>
          </a:bodyPr>
          <a:lstStyle/>
          <a:p>
            <a:r>
              <a:rPr lang="en-US" sz="2000" b="1" dirty="0"/>
              <a:t>Buyer and seller are independent and buy and sell with the market maker via broker (i.e. Robinhood)</a:t>
            </a:r>
          </a:p>
        </p:txBody>
      </p:sp>
      <p:sp>
        <p:nvSpPr>
          <p:cNvPr id="26" name="Rectangle 25">
            <a:extLst>
              <a:ext uri="{FF2B5EF4-FFF2-40B4-BE49-F238E27FC236}">
                <a16:creationId xmlns:a16="http://schemas.microsoft.com/office/drawing/2014/main" id="{E5BB9761-8216-A72F-6441-F37F3A8F784C}"/>
              </a:ext>
            </a:extLst>
          </p:cNvPr>
          <p:cNvSpPr/>
          <p:nvPr/>
        </p:nvSpPr>
        <p:spPr>
          <a:xfrm>
            <a:off x="451413" y="863368"/>
            <a:ext cx="11458935" cy="5787974"/>
          </a:xfrm>
          <a:prstGeom prst="rect">
            <a:avLst/>
          </a:prstGeom>
          <a:noFill/>
          <a:ln w="38100" cap="flat" cmpd="sng" algn="ctr">
            <a:solidFill>
              <a:schemeClr val="dk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11458935"/>
                      <a:gd name="connsiteY0" fmla="*/ 0 h 5787974"/>
                      <a:gd name="connsiteX1" fmla="*/ 559466 w 11458935"/>
                      <a:gd name="connsiteY1" fmla="*/ 0 h 5787974"/>
                      <a:gd name="connsiteX2" fmla="*/ 889753 w 11458935"/>
                      <a:gd name="connsiteY2" fmla="*/ 0 h 5787974"/>
                      <a:gd name="connsiteX3" fmla="*/ 1792986 w 11458935"/>
                      <a:gd name="connsiteY3" fmla="*/ 0 h 5787974"/>
                      <a:gd name="connsiteX4" fmla="*/ 2352452 w 11458935"/>
                      <a:gd name="connsiteY4" fmla="*/ 0 h 5787974"/>
                      <a:gd name="connsiteX5" fmla="*/ 2911918 w 11458935"/>
                      <a:gd name="connsiteY5" fmla="*/ 0 h 5787974"/>
                      <a:gd name="connsiteX6" fmla="*/ 3815151 w 11458935"/>
                      <a:gd name="connsiteY6" fmla="*/ 0 h 5787974"/>
                      <a:gd name="connsiteX7" fmla="*/ 4260028 w 11458935"/>
                      <a:gd name="connsiteY7" fmla="*/ 0 h 5787974"/>
                      <a:gd name="connsiteX8" fmla="*/ 5163261 w 11458935"/>
                      <a:gd name="connsiteY8" fmla="*/ 0 h 5787974"/>
                      <a:gd name="connsiteX9" fmla="*/ 6066495 w 11458935"/>
                      <a:gd name="connsiteY9" fmla="*/ 0 h 5787974"/>
                      <a:gd name="connsiteX10" fmla="*/ 6740550 w 11458935"/>
                      <a:gd name="connsiteY10" fmla="*/ 0 h 5787974"/>
                      <a:gd name="connsiteX11" fmla="*/ 7643784 w 11458935"/>
                      <a:gd name="connsiteY11" fmla="*/ 0 h 5787974"/>
                      <a:gd name="connsiteX12" fmla="*/ 8203249 w 11458935"/>
                      <a:gd name="connsiteY12" fmla="*/ 0 h 5787974"/>
                      <a:gd name="connsiteX13" fmla="*/ 8762715 w 11458935"/>
                      <a:gd name="connsiteY13" fmla="*/ 0 h 5787974"/>
                      <a:gd name="connsiteX14" fmla="*/ 9551359 w 11458935"/>
                      <a:gd name="connsiteY14" fmla="*/ 0 h 5787974"/>
                      <a:gd name="connsiteX15" fmla="*/ 10110825 w 11458935"/>
                      <a:gd name="connsiteY15" fmla="*/ 0 h 5787974"/>
                      <a:gd name="connsiteX16" fmla="*/ 11458935 w 11458935"/>
                      <a:gd name="connsiteY16" fmla="*/ 0 h 5787974"/>
                      <a:gd name="connsiteX17" fmla="*/ 11458935 w 11458935"/>
                      <a:gd name="connsiteY17" fmla="*/ 758868 h 5787974"/>
                      <a:gd name="connsiteX18" fmla="*/ 11458935 w 11458935"/>
                      <a:gd name="connsiteY18" fmla="*/ 1459856 h 5787974"/>
                      <a:gd name="connsiteX19" fmla="*/ 11458935 w 11458935"/>
                      <a:gd name="connsiteY19" fmla="*/ 2160844 h 5787974"/>
                      <a:gd name="connsiteX20" fmla="*/ 11458935 w 11458935"/>
                      <a:gd name="connsiteY20" fmla="*/ 2630313 h 5787974"/>
                      <a:gd name="connsiteX21" fmla="*/ 11458935 w 11458935"/>
                      <a:gd name="connsiteY21" fmla="*/ 3157661 h 5787974"/>
                      <a:gd name="connsiteX22" fmla="*/ 11458935 w 11458935"/>
                      <a:gd name="connsiteY22" fmla="*/ 3858649 h 5787974"/>
                      <a:gd name="connsiteX23" fmla="*/ 11458935 w 11458935"/>
                      <a:gd name="connsiteY23" fmla="*/ 4443878 h 5787974"/>
                      <a:gd name="connsiteX24" fmla="*/ 11458935 w 11458935"/>
                      <a:gd name="connsiteY24" fmla="*/ 4971227 h 5787974"/>
                      <a:gd name="connsiteX25" fmla="*/ 11458935 w 11458935"/>
                      <a:gd name="connsiteY25" fmla="*/ 5787974 h 5787974"/>
                      <a:gd name="connsiteX26" fmla="*/ 10784880 w 11458935"/>
                      <a:gd name="connsiteY26" fmla="*/ 5787974 h 5787974"/>
                      <a:gd name="connsiteX27" fmla="*/ 10110825 w 11458935"/>
                      <a:gd name="connsiteY27" fmla="*/ 5787974 h 5787974"/>
                      <a:gd name="connsiteX28" fmla="*/ 9665949 w 11458935"/>
                      <a:gd name="connsiteY28" fmla="*/ 5787974 h 5787974"/>
                      <a:gd name="connsiteX29" fmla="*/ 8877304 w 11458935"/>
                      <a:gd name="connsiteY29" fmla="*/ 5787974 h 5787974"/>
                      <a:gd name="connsiteX30" fmla="*/ 8432428 w 11458935"/>
                      <a:gd name="connsiteY30" fmla="*/ 5787974 h 5787974"/>
                      <a:gd name="connsiteX31" fmla="*/ 7643784 w 11458935"/>
                      <a:gd name="connsiteY31" fmla="*/ 5787974 h 5787974"/>
                      <a:gd name="connsiteX32" fmla="*/ 7313497 w 11458935"/>
                      <a:gd name="connsiteY32" fmla="*/ 5787974 h 5787974"/>
                      <a:gd name="connsiteX33" fmla="*/ 6524852 w 11458935"/>
                      <a:gd name="connsiteY33" fmla="*/ 5787974 h 5787974"/>
                      <a:gd name="connsiteX34" fmla="*/ 6079976 w 11458935"/>
                      <a:gd name="connsiteY34" fmla="*/ 5787974 h 5787974"/>
                      <a:gd name="connsiteX35" fmla="*/ 5749689 w 11458935"/>
                      <a:gd name="connsiteY35" fmla="*/ 5787974 h 5787974"/>
                      <a:gd name="connsiteX36" fmla="*/ 5304813 w 11458935"/>
                      <a:gd name="connsiteY36" fmla="*/ 5787974 h 5787974"/>
                      <a:gd name="connsiteX37" fmla="*/ 4516169 w 11458935"/>
                      <a:gd name="connsiteY37" fmla="*/ 5787974 h 5787974"/>
                      <a:gd name="connsiteX38" fmla="*/ 4071292 w 11458935"/>
                      <a:gd name="connsiteY38" fmla="*/ 5787974 h 5787974"/>
                      <a:gd name="connsiteX39" fmla="*/ 3741005 w 11458935"/>
                      <a:gd name="connsiteY39" fmla="*/ 5787974 h 5787974"/>
                      <a:gd name="connsiteX40" fmla="*/ 3296129 w 11458935"/>
                      <a:gd name="connsiteY40" fmla="*/ 5787974 h 5787974"/>
                      <a:gd name="connsiteX41" fmla="*/ 2736663 w 11458935"/>
                      <a:gd name="connsiteY41" fmla="*/ 5787974 h 5787974"/>
                      <a:gd name="connsiteX42" fmla="*/ 2062608 w 11458935"/>
                      <a:gd name="connsiteY42" fmla="*/ 5787974 h 5787974"/>
                      <a:gd name="connsiteX43" fmla="*/ 1617732 w 11458935"/>
                      <a:gd name="connsiteY43" fmla="*/ 5787974 h 5787974"/>
                      <a:gd name="connsiteX44" fmla="*/ 714498 w 11458935"/>
                      <a:gd name="connsiteY44" fmla="*/ 5787974 h 5787974"/>
                      <a:gd name="connsiteX45" fmla="*/ 0 w 11458935"/>
                      <a:gd name="connsiteY45" fmla="*/ 5787974 h 5787974"/>
                      <a:gd name="connsiteX46" fmla="*/ 0 w 11458935"/>
                      <a:gd name="connsiteY46" fmla="*/ 5029106 h 5787974"/>
                      <a:gd name="connsiteX47" fmla="*/ 0 w 11458935"/>
                      <a:gd name="connsiteY47" fmla="*/ 4385998 h 5787974"/>
                      <a:gd name="connsiteX48" fmla="*/ 0 w 11458935"/>
                      <a:gd name="connsiteY48" fmla="*/ 3742890 h 5787974"/>
                      <a:gd name="connsiteX49" fmla="*/ 0 w 11458935"/>
                      <a:gd name="connsiteY49" fmla="*/ 3157661 h 5787974"/>
                      <a:gd name="connsiteX50" fmla="*/ 0 w 11458935"/>
                      <a:gd name="connsiteY50" fmla="*/ 2456673 h 5787974"/>
                      <a:gd name="connsiteX51" fmla="*/ 0 w 11458935"/>
                      <a:gd name="connsiteY51" fmla="*/ 1813565 h 5787974"/>
                      <a:gd name="connsiteX52" fmla="*/ 0 w 11458935"/>
                      <a:gd name="connsiteY52" fmla="*/ 1054697 h 5787974"/>
                      <a:gd name="connsiteX53" fmla="*/ 0 w 11458935"/>
                      <a:gd name="connsiteY53" fmla="*/ 0 h 5787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1458935" h="5787974" extrusionOk="0">
                        <a:moveTo>
                          <a:pt x="0" y="0"/>
                        </a:moveTo>
                        <a:cubicBezTo>
                          <a:pt x="132031" y="4736"/>
                          <a:pt x="304751" y="-16995"/>
                          <a:pt x="559466" y="0"/>
                        </a:cubicBezTo>
                        <a:cubicBezTo>
                          <a:pt x="814181" y="16995"/>
                          <a:pt x="777561" y="-14664"/>
                          <a:pt x="889753" y="0"/>
                        </a:cubicBezTo>
                        <a:cubicBezTo>
                          <a:pt x="1001945" y="14664"/>
                          <a:pt x="1342155" y="23706"/>
                          <a:pt x="1792986" y="0"/>
                        </a:cubicBezTo>
                        <a:cubicBezTo>
                          <a:pt x="2243817" y="-23706"/>
                          <a:pt x="2213358" y="-23961"/>
                          <a:pt x="2352452" y="0"/>
                        </a:cubicBezTo>
                        <a:cubicBezTo>
                          <a:pt x="2491546" y="23961"/>
                          <a:pt x="2698437" y="-1422"/>
                          <a:pt x="2911918" y="0"/>
                        </a:cubicBezTo>
                        <a:cubicBezTo>
                          <a:pt x="3125399" y="1422"/>
                          <a:pt x="3481166" y="41553"/>
                          <a:pt x="3815151" y="0"/>
                        </a:cubicBezTo>
                        <a:cubicBezTo>
                          <a:pt x="4149136" y="-41553"/>
                          <a:pt x="4122912" y="-11539"/>
                          <a:pt x="4260028" y="0"/>
                        </a:cubicBezTo>
                        <a:cubicBezTo>
                          <a:pt x="4397144" y="11539"/>
                          <a:pt x="4731599" y="19870"/>
                          <a:pt x="5163261" y="0"/>
                        </a:cubicBezTo>
                        <a:cubicBezTo>
                          <a:pt x="5594923" y="-19870"/>
                          <a:pt x="5866218" y="-24740"/>
                          <a:pt x="6066495" y="0"/>
                        </a:cubicBezTo>
                        <a:cubicBezTo>
                          <a:pt x="6266772" y="24740"/>
                          <a:pt x="6585910" y="25359"/>
                          <a:pt x="6740550" y="0"/>
                        </a:cubicBezTo>
                        <a:cubicBezTo>
                          <a:pt x="6895190" y="-25359"/>
                          <a:pt x="7294936" y="35420"/>
                          <a:pt x="7643784" y="0"/>
                        </a:cubicBezTo>
                        <a:cubicBezTo>
                          <a:pt x="7992632" y="-35420"/>
                          <a:pt x="8071811" y="-8007"/>
                          <a:pt x="8203249" y="0"/>
                        </a:cubicBezTo>
                        <a:cubicBezTo>
                          <a:pt x="8334688" y="8007"/>
                          <a:pt x="8569554" y="-23072"/>
                          <a:pt x="8762715" y="0"/>
                        </a:cubicBezTo>
                        <a:cubicBezTo>
                          <a:pt x="8955876" y="23072"/>
                          <a:pt x="9241707" y="30313"/>
                          <a:pt x="9551359" y="0"/>
                        </a:cubicBezTo>
                        <a:cubicBezTo>
                          <a:pt x="9861011" y="-30313"/>
                          <a:pt x="9958258" y="-22018"/>
                          <a:pt x="10110825" y="0"/>
                        </a:cubicBezTo>
                        <a:cubicBezTo>
                          <a:pt x="10263392" y="22018"/>
                          <a:pt x="11101751" y="-386"/>
                          <a:pt x="11458935" y="0"/>
                        </a:cubicBezTo>
                        <a:cubicBezTo>
                          <a:pt x="11442068" y="346354"/>
                          <a:pt x="11469677" y="603006"/>
                          <a:pt x="11458935" y="758868"/>
                        </a:cubicBezTo>
                        <a:cubicBezTo>
                          <a:pt x="11448193" y="914730"/>
                          <a:pt x="11493819" y="1218643"/>
                          <a:pt x="11458935" y="1459856"/>
                        </a:cubicBezTo>
                        <a:cubicBezTo>
                          <a:pt x="11424051" y="1701069"/>
                          <a:pt x="11438694" y="1872117"/>
                          <a:pt x="11458935" y="2160844"/>
                        </a:cubicBezTo>
                        <a:cubicBezTo>
                          <a:pt x="11479176" y="2449571"/>
                          <a:pt x="11466485" y="2411919"/>
                          <a:pt x="11458935" y="2630313"/>
                        </a:cubicBezTo>
                        <a:cubicBezTo>
                          <a:pt x="11451385" y="2848707"/>
                          <a:pt x="11450167" y="3024427"/>
                          <a:pt x="11458935" y="3157661"/>
                        </a:cubicBezTo>
                        <a:cubicBezTo>
                          <a:pt x="11467703" y="3290895"/>
                          <a:pt x="11450529" y="3561287"/>
                          <a:pt x="11458935" y="3858649"/>
                        </a:cubicBezTo>
                        <a:cubicBezTo>
                          <a:pt x="11467341" y="4156011"/>
                          <a:pt x="11439359" y="4209469"/>
                          <a:pt x="11458935" y="4443878"/>
                        </a:cubicBezTo>
                        <a:cubicBezTo>
                          <a:pt x="11478511" y="4678287"/>
                          <a:pt x="11441986" y="4738374"/>
                          <a:pt x="11458935" y="4971227"/>
                        </a:cubicBezTo>
                        <a:cubicBezTo>
                          <a:pt x="11475884" y="5204080"/>
                          <a:pt x="11464795" y="5434904"/>
                          <a:pt x="11458935" y="5787974"/>
                        </a:cubicBezTo>
                        <a:cubicBezTo>
                          <a:pt x="11238443" y="5758323"/>
                          <a:pt x="10932136" y="5804953"/>
                          <a:pt x="10784880" y="5787974"/>
                        </a:cubicBezTo>
                        <a:cubicBezTo>
                          <a:pt x="10637624" y="5770995"/>
                          <a:pt x="10440486" y="5801483"/>
                          <a:pt x="10110825" y="5787974"/>
                        </a:cubicBezTo>
                        <a:cubicBezTo>
                          <a:pt x="9781165" y="5774465"/>
                          <a:pt x="9836225" y="5794817"/>
                          <a:pt x="9665949" y="5787974"/>
                        </a:cubicBezTo>
                        <a:cubicBezTo>
                          <a:pt x="9495673" y="5781131"/>
                          <a:pt x="9187297" y="5825480"/>
                          <a:pt x="8877304" y="5787974"/>
                        </a:cubicBezTo>
                        <a:cubicBezTo>
                          <a:pt x="8567311" y="5750468"/>
                          <a:pt x="8611060" y="5789014"/>
                          <a:pt x="8432428" y="5787974"/>
                        </a:cubicBezTo>
                        <a:cubicBezTo>
                          <a:pt x="8253796" y="5786934"/>
                          <a:pt x="8001539" y="5785054"/>
                          <a:pt x="7643784" y="5787974"/>
                        </a:cubicBezTo>
                        <a:cubicBezTo>
                          <a:pt x="7286029" y="5790894"/>
                          <a:pt x="7465139" y="5786916"/>
                          <a:pt x="7313497" y="5787974"/>
                        </a:cubicBezTo>
                        <a:cubicBezTo>
                          <a:pt x="7161855" y="5789032"/>
                          <a:pt x="6915231" y="5758788"/>
                          <a:pt x="6524852" y="5787974"/>
                        </a:cubicBezTo>
                        <a:cubicBezTo>
                          <a:pt x="6134473" y="5817160"/>
                          <a:pt x="6239090" y="5781074"/>
                          <a:pt x="6079976" y="5787974"/>
                        </a:cubicBezTo>
                        <a:cubicBezTo>
                          <a:pt x="5920862" y="5794874"/>
                          <a:pt x="5830454" y="5790456"/>
                          <a:pt x="5749689" y="5787974"/>
                        </a:cubicBezTo>
                        <a:cubicBezTo>
                          <a:pt x="5668924" y="5785492"/>
                          <a:pt x="5452232" y="5776153"/>
                          <a:pt x="5304813" y="5787974"/>
                        </a:cubicBezTo>
                        <a:cubicBezTo>
                          <a:pt x="5157394" y="5799795"/>
                          <a:pt x="4685604" y="5807789"/>
                          <a:pt x="4516169" y="5787974"/>
                        </a:cubicBezTo>
                        <a:cubicBezTo>
                          <a:pt x="4346734" y="5768159"/>
                          <a:pt x="4257790" y="5789453"/>
                          <a:pt x="4071292" y="5787974"/>
                        </a:cubicBezTo>
                        <a:cubicBezTo>
                          <a:pt x="3884794" y="5786495"/>
                          <a:pt x="3894118" y="5776931"/>
                          <a:pt x="3741005" y="5787974"/>
                        </a:cubicBezTo>
                        <a:cubicBezTo>
                          <a:pt x="3587892" y="5799017"/>
                          <a:pt x="3497677" y="5792086"/>
                          <a:pt x="3296129" y="5787974"/>
                        </a:cubicBezTo>
                        <a:cubicBezTo>
                          <a:pt x="3094581" y="5783862"/>
                          <a:pt x="2962601" y="5790708"/>
                          <a:pt x="2736663" y="5787974"/>
                        </a:cubicBezTo>
                        <a:cubicBezTo>
                          <a:pt x="2510725" y="5785240"/>
                          <a:pt x="2228303" y="5763985"/>
                          <a:pt x="2062608" y="5787974"/>
                        </a:cubicBezTo>
                        <a:cubicBezTo>
                          <a:pt x="1896913" y="5811963"/>
                          <a:pt x="1716128" y="5786370"/>
                          <a:pt x="1617732" y="5787974"/>
                        </a:cubicBezTo>
                        <a:cubicBezTo>
                          <a:pt x="1519336" y="5789578"/>
                          <a:pt x="1059180" y="5825000"/>
                          <a:pt x="714498" y="5787974"/>
                        </a:cubicBezTo>
                        <a:cubicBezTo>
                          <a:pt x="369816" y="5750948"/>
                          <a:pt x="171638" y="5810987"/>
                          <a:pt x="0" y="5787974"/>
                        </a:cubicBezTo>
                        <a:cubicBezTo>
                          <a:pt x="-19174" y="5428273"/>
                          <a:pt x="-11998" y="5285135"/>
                          <a:pt x="0" y="5029106"/>
                        </a:cubicBezTo>
                        <a:cubicBezTo>
                          <a:pt x="11998" y="4773077"/>
                          <a:pt x="1422" y="4658619"/>
                          <a:pt x="0" y="4385998"/>
                        </a:cubicBezTo>
                        <a:cubicBezTo>
                          <a:pt x="-1422" y="4113377"/>
                          <a:pt x="4225" y="4059499"/>
                          <a:pt x="0" y="3742890"/>
                        </a:cubicBezTo>
                        <a:cubicBezTo>
                          <a:pt x="-4225" y="3426281"/>
                          <a:pt x="-15684" y="3365699"/>
                          <a:pt x="0" y="3157661"/>
                        </a:cubicBezTo>
                        <a:cubicBezTo>
                          <a:pt x="15684" y="2949623"/>
                          <a:pt x="4878" y="2715395"/>
                          <a:pt x="0" y="2456673"/>
                        </a:cubicBezTo>
                        <a:cubicBezTo>
                          <a:pt x="-4878" y="2197951"/>
                          <a:pt x="25432" y="1953996"/>
                          <a:pt x="0" y="1813565"/>
                        </a:cubicBezTo>
                        <a:cubicBezTo>
                          <a:pt x="-25432" y="1673134"/>
                          <a:pt x="-29610" y="1379843"/>
                          <a:pt x="0" y="1054697"/>
                        </a:cubicBezTo>
                        <a:cubicBezTo>
                          <a:pt x="29610" y="729551"/>
                          <a:pt x="30256" y="372714"/>
                          <a:pt x="0" y="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pic>
        <p:nvPicPr>
          <p:cNvPr id="6" name="Graphic 5" descr="Call center with solid fill">
            <a:extLst>
              <a:ext uri="{FF2B5EF4-FFF2-40B4-BE49-F238E27FC236}">
                <a16:creationId xmlns:a16="http://schemas.microsoft.com/office/drawing/2014/main" id="{F60BC1BA-5D7E-0770-26DA-93896EEB87B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99794" y="3177257"/>
            <a:ext cx="1889760" cy="1889760"/>
          </a:xfrm>
          <a:prstGeom prst="rect">
            <a:avLst/>
          </a:prstGeom>
        </p:spPr>
      </p:pic>
      <p:sp>
        <p:nvSpPr>
          <p:cNvPr id="10" name="TextBox 9">
            <a:extLst>
              <a:ext uri="{FF2B5EF4-FFF2-40B4-BE49-F238E27FC236}">
                <a16:creationId xmlns:a16="http://schemas.microsoft.com/office/drawing/2014/main" id="{C28D6975-5F4D-BA26-AC29-80B202FC0BE9}"/>
              </a:ext>
            </a:extLst>
          </p:cNvPr>
          <p:cNvSpPr txBox="1"/>
          <p:nvPr/>
        </p:nvSpPr>
        <p:spPr>
          <a:xfrm>
            <a:off x="2459154" y="4905037"/>
            <a:ext cx="1889760" cy="523220"/>
          </a:xfrm>
          <a:prstGeom prst="rect">
            <a:avLst/>
          </a:prstGeom>
          <a:noFill/>
        </p:spPr>
        <p:txBody>
          <a:bodyPr wrap="square" rtlCol="0">
            <a:spAutoFit/>
          </a:bodyPr>
          <a:lstStyle/>
          <a:p>
            <a:pPr algn="ctr"/>
            <a:r>
              <a:rPr lang="en-US" sz="1400" dirty="0">
                <a:solidFill>
                  <a:schemeClr val="tx1">
                    <a:lumMod val="65000"/>
                    <a:lumOff val="35000"/>
                  </a:schemeClr>
                </a:solidFill>
              </a:rPr>
              <a:t>Brokerage (i.e. Robinhood)</a:t>
            </a:r>
          </a:p>
        </p:txBody>
      </p:sp>
      <p:sp>
        <p:nvSpPr>
          <p:cNvPr id="23" name="TextBox 22">
            <a:extLst>
              <a:ext uri="{FF2B5EF4-FFF2-40B4-BE49-F238E27FC236}">
                <a16:creationId xmlns:a16="http://schemas.microsoft.com/office/drawing/2014/main" id="{E2998D6E-4399-3274-8336-0EE96F69E774}"/>
              </a:ext>
            </a:extLst>
          </p:cNvPr>
          <p:cNvSpPr txBox="1"/>
          <p:nvPr/>
        </p:nvSpPr>
        <p:spPr>
          <a:xfrm rot="3196087">
            <a:off x="1666183" y="2222285"/>
            <a:ext cx="1858877" cy="646331"/>
          </a:xfrm>
          <a:prstGeom prst="rect">
            <a:avLst/>
          </a:prstGeom>
          <a:noFill/>
        </p:spPr>
        <p:txBody>
          <a:bodyPr wrap="square" rtlCol="0">
            <a:spAutoFit/>
          </a:bodyPr>
          <a:lstStyle/>
          <a:p>
            <a:pPr algn="ctr"/>
            <a:r>
              <a:rPr lang="en-US" dirty="0"/>
              <a:t>Selling 2 BTCs for $40,000 each</a:t>
            </a:r>
          </a:p>
        </p:txBody>
      </p:sp>
      <p:sp>
        <p:nvSpPr>
          <p:cNvPr id="24" name="TextBox 23">
            <a:extLst>
              <a:ext uri="{FF2B5EF4-FFF2-40B4-BE49-F238E27FC236}">
                <a16:creationId xmlns:a16="http://schemas.microsoft.com/office/drawing/2014/main" id="{342456BC-EEE7-34D3-8255-EFC65D45E20B}"/>
              </a:ext>
            </a:extLst>
          </p:cNvPr>
          <p:cNvSpPr txBox="1"/>
          <p:nvPr/>
        </p:nvSpPr>
        <p:spPr>
          <a:xfrm rot="19104514">
            <a:off x="3573145" y="2340831"/>
            <a:ext cx="2001875" cy="646331"/>
          </a:xfrm>
          <a:prstGeom prst="rect">
            <a:avLst/>
          </a:prstGeom>
          <a:noFill/>
        </p:spPr>
        <p:txBody>
          <a:bodyPr wrap="square" rtlCol="0">
            <a:spAutoFit/>
          </a:bodyPr>
          <a:lstStyle/>
          <a:p>
            <a:pPr algn="ctr"/>
            <a:r>
              <a:rPr lang="en-US" dirty="0"/>
              <a:t>Buying 2 BTC’s for $40,200 each</a:t>
            </a:r>
          </a:p>
        </p:txBody>
      </p:sp>
      <p:sp>
        <p:nvSpPr>
          <p:cNvPr id="25" name="TextBox 24">
            <a:extLst>
              <a:ext uri="{FF2B5EF4-FFF2-40B4-BE49-F238E27FC236}">
                <a16:creationId xmlns:a16="http://schemas.microsoft.com/office/drawing/2014/main" id="{E107BD76-AEF8-0ACB-ED3F-E705346E5905}"/>
              </a:ext>
            </a:extLst>
          </p:cNvPr>
          <p:cNvSpPr txBox="1"/>
          <p:nvPr/>
        </p:nvSpPr>
        <p:spPr>
          <a:xfrm>
            <a:off x="7002880" y="5673813"/>
            <a:ext cx="4737707" cy="923330"/>
          </a:xfrm>
          <a:prstGeom prst="rect">
            <a:avLst/>
          </a:prstGeom>
          <a:noFill/>
        </p:spPr>
        <p:txBody>
          <a:bodyPr wrap="square" rtlCol="0">
            <a:spAutoFit/>
          </a:bodyPr>
          <a:lstStyle/>
          <a:p>
            <a:pPr algn="ctr"/>
            <a:r>
              <a:rPr lang="en-US" dirty="0"/>
              <a:t>2. Market Maker executes the trade and makes a profit of $400 ((40,200 – 40,000) * 2) from the spread (difference btw ask &amp; bid price)</a:t>
            </a:r>
          </a:p>
        </p:txBody>
      </p:sp>
      <p:pic>
        <p:nvPicPr>
          <p:cNvPr id="37" name="Graphic 36" descr="Users with solid fill">
            <a:extLst>
              <a:ext uri="{FF2B5EF4-FFF2-40B4-BE49-F238E27FC236}">
                <a16:creationId xmlns:a16="http://schemas.microsoft.com/office/drawing/2014/main" id="{9CD11E4E-B7A4-72F2-F932-B1889235A36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72380" y="3429000"/>
            <a:ext cx="1655851" cy="1655851"/>
          </a:xfrm>
          <a:prstGeom prst="rect">
            <a:avLst/>
          </a:prstGeom>
        </p:spPr>
      </p:pic>
      <p:grpSp>
        <p:nvGrpSpPr>
          <p:cNvPr id="45" name="Group 44">
            <a:extLst>
              <a:ext uri="{FF2B5EF4-FFF2-40B4-BE49-F238E27FC236}">
                <a16:creationId xmlns:a16="http://schemas.microsoft.com/office/drawing/2014/main" id="{035547A5-24C6-DB93-FFCD-1CE7D5F6CC8F}"/>
              </a:ext>
            </a:extLst>
          </p:cNvPr>
          <p:cNvGrpSpPr/>
          <p:nvPr/>
        </p:nvGrpSpPr>
        <p:grpSpPr>
          <a:xfrm>
            <a:off x="10046131" y="3868840"/>
            <a:ext cx="1889760" cy="1158556"/>
            <a:chOff x="2873981" y="3158289"/>
            <a:chExt cx="2869707" cy="1911302"/>
          </a:xfrm>
        </p:grpSpPr>
        <p:pic>
          <p:nvPicPr>
            <p:cNvPr id="40" name="Graphic 39" descr="Coins with solid fill">
              <a:extLst>
                <a:ext uri="{FF2B5EF4-FFF2-40B4-BE49-F238E27FC236}">
                  <a16:creationId xmlns:a16="http://schemas.microsoft.com/office/drawing/2014/main" id="{43C04D8D-B714-1B18-8B96-0C3DCEFEB5A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952920" y="3590874"/>
              <a:ext cx="1211580" cy="1211580"/>
            </a:xfrm>
            <a:prstGeom prst="rect">
              <a:avLst/>
            </a:prstGeom>
          </p:spPr>
        </p:pic>
        <p:pic>
          <p:nvPicPr>
            <p:cNvPr id="41" name="Graphic 40" descr="Coins with solid fill">
              <a:extLst>
                <a:ext uri="{FF2B5EF4-FFF2-40B4-BE49-F238E27FC236}">
                  <a16:creationId xmlns:a16="http://schemas.microsoft.com/office/drawing/2014/main" id="{7674D066-04D3-4ED8-7491-4950707F773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192440" y="3600740"/>
              <a:ext cx="1211580" cy="1211580"/>
            </a:xfrm>
            <a:prstGeom prst="rect">
              <a:avLst/>
            </a:prstGeom>
          </p:spPr>
        </p:pic>
        <p:sp>
          <p:nvSpPr>
            <p:cNvPr id="42" name="TextBox 41">
              <a:extLst>
                <a:ext uri="{FF2B5EF4-FFF2-40B4-BE49-F238E27FC236}">
                  <a16:creationId xmlns:a16="http://schemas.microsoft.com/office/drawing/2014/main" id="{B08D7DB7-6C5B-4AF4-8DA3-405AFDAD1D17}"/>
                </a:ext>
              </a:extLst>
            </p:cNvPr>
            <p:cNvSpPr txBox="1"/>
            <p:nvPr/>
          </p:nvSpPr>
          <p:spPr>
            <a:xfrm>
              <a:off x="2873981" y="4700259"/>
              <a:ext cx="2869707" cy="369332"/>
            </a:xfrm>
            <a:prstGeom prst="rect">
              <a:avLst/>
            </a:prstGeom>
            <a:noFill/>
          </p:spPr>
          <p:txBody>
            <a:bodyPr wrap="square" rtlCol="0">
              <a:spAutoFit/>
            </a:bodyPr>
            <a:lstStyle/>
            <a:p>
              <a:r>
                <a:rPr lang="en-US" dirty="0"/>
                <a:t>Liquidity in BTCs and Dollars</a:t>
              </a:r>
            </a:p>
          </p:txBody>
        </p:sp>
        <p:pic>
          <p:nvPicPr>
            <p:cNvPr id="43" name="Graphic 42" descr="Bitcoin with solid fill">
              <a:extLst>
                <a:ext uri="{FF2B5EF4-FFF2-40B4-BE49-F238E27FC236}">
                  <a16:creationId xmlns:a16="http://schemas.microsoft.com/office/drawing/2014/main" id="{E4B053BD-772A-7AAB-9993-7FA10CCB965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13054" y="3158289"/>
              <a:ext cx="572430" cy="572430"/>
            </a:xfrm>
            <a:prstGeom prst="rect">
              <a:avLst/>
            </a:prstGeom>
          </p:spPr>
        </p:pic>
        <p:pic>
          <p:nvPicPr>
            <p:cNvPr id="44" name="Graphic 43" descr="Dollar with solid fill">
              <a:extLst>
                <a:ext uri="{FF2B5EF4-FFF2-40B4-BE49-F238E27FC236}">
                  <a16:creationId xmlns:a16="http://schemas.microsoft.com/office/drawing/2014/main" id="{4BC4B24D-3427-5DD1-0E0B-8A69A31A907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345788" y="3174783"/>
              <a:ext cx="572430" cy="572430"/>
            </a:xfrm>
            <a:prstGeom prst="rect">
              <a:avLst/>
            </a:prstGeom>
          </p:spPr>
        </p:pic>
      </p:grpSp>
      <p:sp>
        <p:nvSpPr>
          <p:cNvPr id="61" name="TextBox 60">
            <a:extLst>
              <a:ext uri="{FF2B5EF4-FFF2-40B4-BE49-F238E27FC236}">
                <a16:creationId xmlns:a16="http://schemas.microsoft.com/office/drawing/2014/main" id="{7DD80D6D-612C-156D-3D6A-AACD946AB869}"/>
              </a:ext>
            </a:extLst>
          </p:cNvPr>
          <p:cNvSpPr txBox="1"/>
          <p:nvPr/>
        </p:nvSpPr>
        <p:spPr>
          <a:xfrm>
            <a:off x="7916033" y="4759476"/>
            <a:ext cx="2251110" cy="738664"/>
          </a:xfrm>
          <a:prstGeom prst="rect">
            <a:avLst/>
          </a:prstGeom>
          <a:noFill/>
        </p:spPr>
        <p:txBody>
          <a:bodyPr wrap="square" rtlCol="0">
            <a:spAutoFit/>
          </a:bodyPr>
          <a:lstStyle/>
          <a:p>
            <a:pPr algn="ctr"/>
            <a:r>
              <a:rPr lang="en-US" sz="1400" dirty="0">
                <a:solidFill>
                  <a:schemeClr val="tx1">
                    <a:lumMod val="65000"/>
                    <a:lumOff val="35000"/>
                  </a:schemeClr>
                </a:solidFill>
              </a:rPr>
              <a:t>Market Maker (i.e. Jane Street, Citadel, GSR Labs)</a:t>
            </a:r>
          </a:p>
          <a:p>
            <a:pPr algn="ctr"/>
            <a:endParaRPr lang="en-US" sz="1400" dirty="0">
              <a:solidFill>
                <a:schemeClr val="tx1">
                  <a:lumMod val="65000"/>
                  <a:lumOff val="35000"/>
                </a:schemeClr>
              </a:solidFill>
            </a:endParaRPr>
          </a:p>
        </p:txBody>
      </p:sp>
      <p:cxnSp>
        <p:nvCxnSpPr>
          <p:cNvPr id="63" name="Straight Arrow Connector 62">
            <a:extLst>
              <a:ext uri="{FF2B5EF4-FFF2-40B4-BE49-F238E27FC236}">
                <a16:creationId xmlns:a16="http://schemas.microsoft.com/office/drawing/2014/main" id="{D8E32DF4-9028-EF06-C591-56431B16870A}"/>
              </a:ext>
            </a:extLst>
          </p:cNvPr>
          <p:cNvCxnSpPr>
            <a:cxnSpLocks/>
            <a:stCxn id="6" idx="3"/>
          </p:cNvCxnSpPr>
          <p:nvPr/>
        </p:nvCxnSpPr>
        <p:spPr>
          <a:xfrm>
            <a:off x="4389554" y="4122137"/>
            <a:ext cx="378282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12568887-CAB8-914D-B003-B2951280A157}"/>
              </a:ext>
            </a:extLst>
          </p:cNvPr>
          <p:cNvSpPr txBox="1"/>
          <p:nvPr/>
        </p:nvSpPr>
        <p:spPr>
          <a:xfrm>
            <a:off x="4508936" y="3736689"/>
            <a:ext cx="3357509" cy="369332"/>
          </a:xfrm>
          <a:prstGeom prst="rect">
            <a:avLst/>
          </a:prstGeom>
          <a:noFill/>
        </p:spPr>
        <p:txBody>
          <a:bodyPr wrap="square" rtlCol="0">
            <a:spAutoFit/>
          </a:bodyPr>
          <a:lstStyle/>
          <a:p>
            <a:pPr algn="ctr"/>
            <a:r>
              <a:rPr lang="en-US" dirty="0"/>
              <a:t>1. Directs order to Market Maker</a:t>
            </a:r>
          </a:p>
        </p:txBody>
      </p:sp>
      <p:cxnSp>
        <p:nvCxnSpPr>
          <p:cNvPr id="68" name="Straight Arrow Connector 67">
            <a:extLst>
              <a:ext uri="{FF2B5EF4-FFF2-40B4-BE49-F238E27FC236}">
                <a16:creationId xmlns:a16="http://schemas.microsoft.com/office/drawing/2014/main" id="{0175A8E5-A375-7C03-8E2A-DDD34E4A02F5}"/>
              </a:ext>
            </a:extLst>
          </p:cNvPr>
          <p:cNvCxnSpPr>
            <a:cxnSpLocks/>
          </p:cNvCxnSpPr>
          <p:nvPr/>
        </p:nvCxnSpPr>
        <p:spPr>
          <a:xfrm flipH="1" flipV="1">
            <a:off x="4316046" y="4641914"/>
            <a:ext cx="3830791" cy="132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10F1EB50-F9E8-ED2B-2B69-1C52C1F34B9D}"/>
              </a:ext>
            </a:extLst>
          </p:cNvPr>
          <p:cNvSpPr txBox="1"/>
          <p:nvPr/>
        </p:nvSpPr>
        <p:spPr>
          <a:xfrm>
            <a:off x="4672810" y="4706143"/>
            <a:ext cx="3109491" cy="646331"/>
          </a:xfrm>
          <a:prstGeom prst="rect">
            <a:avLst/>
          </a:prstGeom>
          <a:noFill/>
        </p:spPr>
        <p:txBody>
          <a:bodyPr wrap="square" rtlCol="0">
            <a:spAutoFit/>
          </a:bodyPr>
          <a:lstStyle/>
          <a:p>
            <a:pPr algn="ctr"/>
            <a:r>
              <a:rPr lang="en-US" dirty="0"/>
              <a:t>3. Market Maker pays Broker PFOF (Payment for Order Flow)</a:t>
            </a:r>
          </a:p>
        </p:txBody>
      </p:sp>
      <p:cxnSp>
        <p:nvCxnSpPr>
          <p:cNvPr id="83" name="Curved Connector 82">
            <a:extLst>
              <a:ext uri="{FF2B5EF4-FFF2-40B4-BE49-F238E27FC236}">
                <a16:creationId xmlns:a16="http://schemas.microsoft.com/office/drawing/2014/main" id="{B8A0AF77-369F-4812-F8F9-6D1F18779682}"/>
              </a:ext>
            </a:extLst>
          </p:cNvPr>
          <p:cNvCxnSpPr>
            <a:cxnSpLocks/>
            <a:stCxn id="10" idx="2"/>
          </p:cNvCxnSpPr>
          <p:nvPr/>
        </p:nvCxnSpPr>
        <p:spPr>
          <a:xfrm rot="16200000" flipH="1">
            <a:off x="4649941" y="4182350"/>
            <a:ext cx="806288" cy="3298102"/>
          </a:xfrm>
          <a:prstGeom prst="curvedConnector2">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4488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B6A01AB-EC89-384D-BA5A-66BB97F07132}"/>
              </a:ext>
            </a:extLst>
          </p:cNvPr>
          <p:cNvSpPr txBox="1">
            <a:spLocks/>
          </p:cNvSpPr>
          <p:nvPr/>
        </p:nvSpPr>
        <p:spPr>
          <a:xfrm>
            <a:off x="0" y="-27453"/>
            <a:ext cx="12192000" cy="681038"/>
          </a:xfrm>
          <a:prstGeom prst="rect">
            <a:avLst/>
          </a:prstGeom>
          <a:solidFill>
            <a:srgbClr val="FF9300"/>
          </a:solidFill>
        </p:spPr>
        <p:style>
          <a:lnRef idx="0">
            <a:schemeClr val="accent5"/>
          </a:lnRef>
          <a:fillRef idx="3">
            <a:schemeClr val="accent5"/>
          </a:fillRef>
          <a:effectRef idx="3">
            <a:schemeClr val="accent5"/>
          </a:effectRef>
          <a:fontRef idx="minor">
            <a:schemeClr val="lt1"/>
          </a:fontRef>
        </p:style>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t>Decentralized Exchange (DEX) – AMM (Automated Market Maker) Model</a:t>
            </a:r>
            <a:endParaRPr lang="en-US" dirty="0"/>
          </a:p>
        </p:txBody>
      </p:sp>
      <p:sp>
        <p:nvSpPr>
          <p:cNvPr id="3" name="Content Placeholder 2">
            <a:extLst>
              <a:ext uri="{FF2B5EF4-FFF2-40B4-BE49-F238E27FC236}">
                <a16:creationId xmlns:a16="http://schemas.microsoft.com/office/drawing/2014/main" id="{7F5CD1E4-FFEF-8983-FEC9-3A0B86E05C93}"/>
              </a:ext>
            </a:extLst>
          </p:cNvPr>
          <p:cNvSpPr>
            <a:spLocks noGrp="1"/>
          </p:cNvSpPr>
          <p:nvPr>
            <p:ph idx="1"/>
          </p:nvPr>
        </p:nvSpPr>
        <p:spPr>
          <a:xfrm>
            <a:off x="680720" y="8314073"/>
            <a:ext cx="10515600" cy="4351338"/>
          </a:xfrm>
        </p:spPr>
        <p:txBody>
          <a:bodyPr/>
          <a:lstStyle/>
          <a:p>
            <a:r>
              <a:rPr lang="en-US" dirty="0"/>
              <a:t>Traditional order book model there are buyers “bidders” and sellers</a:t>
            </a:r>
          </a:p>
          <a:p>
            <a:pPr lvl="1"/>
            <a:r>
              <a:rPr lang="en-US" dirty="0"/>
              <a:t>Both buyer and sellers have to converge on their price</a:t>
            </a:r>
          </a:p>
          <a:p>
            <a:pPr lvl="1"/>
            <a:r>
              <a:rPr lang="en-US" dirty="0"/>
              <a:t>What is no one is ready place their orders at a fair price level?</a:t>
            </a:r>
          </a:p>
          <a:p>
            <a:pPr lvl="1"/>
            <a:r>
              <a:rPr lang="en-US" dirty="0"/>
              <a:t>What if there are not enough assets you want to buy</a:t>
            </a:r>
          </a:p>
          <a:p>
            <a:pPr lvl="1"/>
            <a:endParaRPr lang="en-US" dirty="0"/>
          </a:p>
          <a:p>
            <a:r>
              <a:rPr lang="en-US" dirty="0"/>
              <a:t>Market makers are entities that facilitate trading by always willing to buy or sell an asset</a:t>
            </a:r>
          </a:p>
          <a:p>
            <a:pPr lvl="1"/>
            <a:r>
              <a:rPr lang="en-US" dirty="0"/>
              <a:t>They provide liquidity, so users can always trade and they don’t have to wait for a counterparty</a:t>
            </a:r>
          </a:p>
          <a:p>
            <a:pPr lvl="1"/>
            <a:r>
              <a:rPr lang="en-US" dirty="0"/>
              <a:t>Without a market maker the exchange is liquid</a:t>
            </a:r>
          </a:p>
        </p:txBody>
      </p:sp>
      <p:pic>
        <p:nvPicPr>
          <p:cNvPr id="4" name="Graphic 3" descr="Office worker male with solid fill">
            <a:extLst>
              <a:ext uri="{FF2B5EF4-FFF2-40B4-BE49-F238E27FC236}">
                <a16:creationId xmlns:a16="http://schemas.microsoft.com/office/drawing/2014/main" id="{592FB7AE-BB49-B015-D992-4C3677F63F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4605" y="1173775"/>
            <a:ext cx="1803400" cy="1655851"/>
          </a:xfrm>
          <a:prstGeom prst="rect">
            <a:avLst/>
          </a:prstGeom>
        </p:spPr>
      </p:pic>
      <p:pic>
        <p:nvPicPr>
          <p:cNvPr id="7" name="Graphic 6" descr="Office worker female with solid fill">
            <a:extLst>
              <a:ext uri="{FF2B5EF4-FFF2-40B4-BE49-F238E27FC236}">
                <a16:creationId xmlns:a16="http://schemas.microsoft.com/office/drawing/2014/main" id="{BC5C244A-5E42-12B5-F663-90B65E6DDC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47918" y="1163434"/>
            <a:ext cx="1727200" cy="1655851"/>
          </a:xfrm>
          <a:prstGeom prst="rect">
            <a:avLst/>
          </a:prstGeom>
        </p:spPr>
      </p:pic>
      <p:sp>
        <p:nvSpPr>
          <p:cNvPr id="8" name="TextBox 7">
            <a:extLst>
              <a:ext uri="{FF2B5EF4-FFF2-40B4-BE49-F238E27FC236}">
                <a16:creationId xmlns:a16="http://schemas.microsoft.com/office/drawing/2014/main" id="{E79B96CB-34F2-DD0C-8C12-B0F3E83A71DE}"/>
              </a:ext>
            </a:extLst>
          </p:cNvPr>
          <p:cNvSpPr txBox="1"/>
          <p:nvPr/>
        </p:nvSpPr>
        <p:spPr>
          <a:xfrm>
            <a:off x="421138" y="2673746"/>
            <a:ext cx="1889760" cy="374333"/>
          </a:xfrm>
          <a:prstGeom prst="rect">
            <a:avLst/>
          </a:prstGeom>
          <a:noFill/>
        </p:spPr>
        <p:txBody>
          <a:bodyPr wrap="square" rtlCol="0">
            <a:spAutoFit/>
          </a:bodyPr>
          <a:lstStyle/>
          <a:p>
            <a:pPr algn="ctr"/>
            <a:r>
              <a:rPr lang="en-US" sz="2400" dirty="0"/>
              <a:t>Seller</a:t>
            </a:r>
            <a:endParaRPr lang="en-US" dirty="0"/>
          </a:p>
        </p:txBody>
      </p:sp>
      <p:sp>
        <p:nvSpPr>
          <p:cNvPr id="9" name="TextBox 8">
            <a:extLst>
              <a:ext uri="{FF2B5EF4-FFF2-40B4-BE49-F238E27FC236}">
                <a16:creationId xmlns:a16="http://schemas.microsoft.com/office/drawing/2014/main" id="{1CD0E109-6880-83B7-0B39-CB8B5318C840}"/>
              </a:ext>
            </a:extLst>
          </p:cNvPr>
          <p:cNvSpPr txBox="1"/>
          <p:nvPr/>
        </p:nvSpPr>
        <p:spPr>
          <a:xfrm>
            <a:off x="8397274" y="2639252"/>
            <a:ext cx="1889760" cy="374333"/>
          </a:xfrm>
          <a:prstGeom prst="rect">
            <a:avLst/>
          </a:prstGeom>
          <a:noFill/>
        </p:spPr>
        <p:txBody>
          <a:bodyPr wrap="square" rtlCol="0">
            <a:spAutoFit/>
          </a:bodyPr>
          <a:lstStyle/>
          <a:p>
            <a:pPr algn="ctr"/>
            <a:r>
              <a:rPr lang="en-US" sz="2400" dirty="0"/>
              <a:t>Buyer</a:t>
            </a:r>
            <a:endParaRPr lang="en-US" dirty="0"/>
          </a:p>
        </p:txBody>
      </p:sp>
      <p:cxnSp>
        <p:nvCxnSpPr>
          <p:cNvPr id="11" name="Straight Arrow Connector 10">
            <a:extLst>
              <a:ext uri="{FF2B5EF4-FFF2-40B4-BE49-F238E27FC236}">
                <a16:creationId xmlns:a16="http://schemas.microsoft.com/office/drawing/2014/main" id="{2CE7B982-9C9B-E4E9-63DD-8FBD1548B1E2}"/>
              </a:ext>
            </a:extLst>
          </p:cNvPr>
          <p:cNvCxnSpPr>
            <a:cxnSpLocks/>
            <a:stCxn id="4" idx="3"/>
          </p:cNvCxnSpPr>
          <p:nvPr/>
        </p:nvCxnSpPr>
        <p:spPr>
          <a:xfrm>
            <a:off x="2288005" y="2001701"/>
            <a:ext cx="2557780" cy="15203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480EA35-8814-882A-424A-D3BA4C1D1DAF}"/>
              </a:ext>
            </a:extLst>
          </p:cNvPr>
          <p:cNvCxnSpPr>
            <a:cxnSpLocks/>
            <a:stCxn id="7" idx="1"/>
          </p:cNvCxnSpPr>
          <p:nvPr/>
        </p:nvCxnSpPr>
        <p:spPr>
          <a:xfrm flipH="1">
            <a:off x="5827518" y="1991360"/>
            <a:ext cx="2620400" cy="16617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99A823C-F6F4-FD20-46A7-BF41CABEF78E}"/>
              </a:ext>
            </a:extLst>
          </p:cNvPr>
          <p:cNvSpPr txBox="1"/>
          <p:nvPr/>
        </p:nvSpPr>
        <p:spPr>
          <a:xfrm>
            <a:off x="428263" y="905566"/>
            <a:ext cx="11631736" cy="400110"/>
          </a:xfrm>
          <a:prstGeom prst="rect">
            <a:avLst/>
          </a:prstGeom>
          <a:noFill/>
        </p:spPr>
        <p:txBody>
          <a:bodyPr wrap="square" rtlCol="0">
            <a:spAutoFit/>
          </a:bodyPr>
          <a:lstStyle/>
          <a:p>
            <a:r>
              <a:rPr lang="en-US" sz="2000" b="1" dirty="0"/>
              <a:t>Buyer and seller are independent and buy and sell on a DEX</a:t>
            </a:r>
          </a:p>
        </p:txBody>
      </p:sp>
      <p:sp>
        <p:nvSpPr>
          <p:cNvPr id="26" name="Rectangle 25">
            <a:extLst>
              <a:ext uri="{FF2B5EF4-FFF2-40B4-BE49-F238E27FC236}">
                <a16:creationId xmlns:a16="http://schemas.microsoft.com/office/drawing/2014/main" id="{E5BB9761-8216-A72F-6441-F37F3A8F784C}"/>
              </a:ext>
            </a:extLst>
          </p:cNvPr>
          <p:cNvSpPr/>
          <p:nvPr/>
        </p:nvSpPr>
        <p:spPr>
          <a:xfrm>
            <a:off x="428263" y="873759"/>
            <a:ext cx="11285317" cy="5748678"/>
          </a:xfrm>
          <a:prstGeom prst="rect">
            <a:avLst/>
          </a:prstGeom>
          <a:noFill/>
          <a:ln w="38100" cap="flat" cmpd="sng" algn="ctr">
            <a:solidFill>
              <a:schemeClr val="dk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11285317"/>
                      <a:gd name="connsiteY0" fmla="*/ 0 h 5748678"/>
                      <a:gd name="connsiteX1" fmla="*/ 550989 w 11285317"/>
                      <a:gd name="connsiteY1" fmla="*/ 0 h 5748678"/>
                      <a:gd name="connsiteX2" fmla="*/ 876272 w 11285317"/>
                      <a:gd name="connsiteY2" fmla="*/ 0 h 5748678"/>
                      <a:gd name="connsiteX3" fmla="*/ 1765820 w 11285317"/>
                      <a:gd name="connsiteY3" fmla="*/ 0 h 5748678"/>
                      <a:gd name="connsiteX4" fmla="*/ 2316809 w 11285317"/>
                      <a:gd name="connsiteY4" fmla="*/ 0 h 5748678"/>
                      <a:gd name="connsiteX5" fmla="*/ 2867798 w 11285317"/>
                      <a:gd name="connsiteY5" fmla="*/ 0 h 5748678"/>
                      <a:gd name="connsiteX6" fmla="*/ 3757347 w 11285317"/>
                      <a:gd name="connsiteY6" fmla="*/ 0 h 5748678"/>
                      <a:gd name="connsiteX7" fmla="*/ 4195483 w 11285317"/>
                      <a:gd name="connsiteY7" fmla="*/ 0 h 5748678"/>
                      <a:gd name="connsiteX8" fmla="*/ 5085031 w 11285317"/>
                      <a:gd name="connsiteY8" fmla="*/ 0 h 5748678"/>
                      <a:gd name="connsiteX9" fmla="*/ 5974580 w 11285317"/>
                      <a:gd name="connsiteY9" fmla="*/ 0 h 5748678"/>
                      <a:gd name="connsiteX10" fmla="*/ 6638422 w 11285317"/>
                      <a:gd name="connsiteY10" fmla="*/ 0 h 5748678"/>
                      <a:gd name="connsiteX11" fmla="*/ 7527970 w 11285317"/>
                      <a:gd name="connsiteY11" fmla="*/ 0 h 5748678"/>
                      <a:gd name="connsiteX12" fmla="*/ 8078959 w 11285317"/>
                      <a:gd name="connsiteY12" fmla="*/ 0 h 5748678"/>
                      <a:gd name="connsiteX13" fmla="*/ 8629948 w 11285317"/>
                      <a:gd name="connsiteY13" fmla="*/ 0 h 5748678"/>
                      <a:gd name="connsiteX14" fmla="*/ 9406644 w 11285317"/>
                      <a:gd name="connsiteY14" fmla="*/ 0 h 5748678"/>
                      <a:gd name="connsiteX15" fmla="*/ 9957633 w 11285317"/>
                      <a:gd name="connsiteY15" fmla="*/ 0 h 5748678"/>
                      <a:gd name="connsiteX16" fmla="*/ 11285317 w 11285317"/>
                      <a:gd name="connsiteY16" fmla="*/ 0 h 5748678"/>
                      <a:gd name="connsiteX17" fmla="*/ 11285317 w 11285317"/>
                      <a:gd name="connsiteY17" fmla="*/ 753716 h 5748678"/>
                      <a:gd name="connsiteX18" fmla="*/ 11285317 w 11285317"/>
                      <a:gd name="connsiteY18" fmla="*/ 1449944 h 5748678"/>
                      <a:gd name="connsiteX19" fmla="*/ 11285317 w 11285317"/>
                      <a:gd name="connsiteY19" fmla="*/ 2146173 h 5748678"/>
                      <a:gd name="connsiteX20" fmla="*/ 11285317 w 11285317"/>
                      <a:gd name="connsiteY20" fmla="*/ 2612455 h 5748678"/>
                      <a:gd name="connsiteX21" fmla="*/ 11285317 w 11285317"/>
                      <a:gd name="connsiteY21" fmla="*/ 3136223 h 5748678"/>
                      <a:gd name="connsiteX22" fmla="*/ 11285317 w 11285317"/>
                      <a:gd name="connsiteY22" fmla="*/ 3832452 h 5748678"/>
                      <a:gd name="connsiteX23" fmla="*/ 11285317 w 11285317"/>
                      <a:gd name="connsiteY23" fmla="*/ 4413707 h 5748678"/>
                      <a:gd name="connsiteX24" fmla="*/ 11285317 w 11285317"/>
                      <a:gd name="connsiteY24" fmla="*/ 4937476 h 5748678"/>
                      <a:gd name="connsiteX25" fmla="*/ 11285317 w 11285317"/>
                      <a:gd name="connsiteY25" fmla="*/ 5748678 h 5748678"/>
                      <a:gd name="connsiteX26" fmla="*/ 10621475 w 11285317"/>
                      <a:gd name="connsiteY26" fmla="*/ 5748678 h 5748678"/>
                      <a:gd name="connsiteX27" fmla="*/ 9957633 w 11285317"/>
                      <a:gd name="connsiteY27" fmla="*/ 5748678 h 5748678"/>
                      <a:gd name="connsiteX28" fmla="*/ 9519497 w 11285317"/>
                      <a:gd name="connsiteY28" fmla="*/ 5748678 h 5748678"/>
                      <a:gd name="connsiteX29" fmla="*/ 8742801 w 11285317"/>
                      <a:gd name="connsiteY29" fmla="*/ 5748678 h 5748678"/>
                      <a:gd name="connsiteX30" fmla="*/ 8304666 w 11285317"/>
                      <a:gd name="connsiteY30" fmla="*/ 5748678 h 5748678"/>
                      <a:gd name="connsiteX31" fmla="*/ 7527970 w 11285317"/>
                      <a:gd name="connsiteY31" fmla="*/ 5748678 h 5748678"/>
                      <a:gd name="connsiteX32" fmla="*/ 7202688 w 11285317"/>
                      <a:gd name="connsiteY32" fmla="*/ 5748678 h 5748678"/>
                      <a:gd name="connsiteX33" fmla="*/ 6425992 w 11285317"/>
                      <a:gd name="connsiteY33" fmla="*/ 5748678 h 5748678"/>
                      <a:gd name="connsiteX34" fmla="*/ 5987856 w 11285317"/>
                      <a:gd name="connsiteY34" fmla="*/ 5748678 h 5748678"/>
                      <a:gd name="connsiteX35" fmla="*/ 5662574 w 11285317"/>
                      <a:gd name="connsiteY35" fmla="*/ 5748678 h 5748678"/>
                      <a:gd name="connsiteX36" fmla="*/ 5224438 w 11285317"/>
                      <a:gd name="connsiteY36" fmla="*/ 5748678 h 5748678"/>
                      <a:gd name="connsiteX37" fmla="*/ 4447743 w 11285317"/>
                      <a:gd name="connsiteY37" fmla="*/ 5748678 h 5748678"/>
                      <a:gd name="connsiteX38" fmla="*/ 4009607 w 11285317"/>
                      <a:gd name="connsiteY38" fmla="*/ 5748678 h 5748678"/>
                      <a:gd name="connsiteX39" fmla="*/ 3684324 w 11285317"/>
                      <a:gd name="connsiteY39" fmla="*/ 5748678 h 5748678"/>
                      <a:gd name="connsiteX40" fmla="*/ 3246188 w 11285317"/>
                      <a:gd name="connsiteY40" fmla="*/ 5748678 h 5748678"/>
                      <a:gd name="connsiteX41" fmla="*/ 2695199 w 11285317"/>
                      <a:gd name="connsiteY41" fmla="*/ 5748678 h 5748678"/>
                      <a:gd name="connsiteX42" fmla="*/ 2031357 w 11285317"/>
                      <a:gd name="connsiteY42" fmla="*/ 5748678 h 5748678"/>
                      <a:gd name="connsiteX43" fmla="*/ 1593221 w 11285317"/>
                      <a:gd name="connsiteY43" fmla="*/ 5748678 h 5748678"/>
                      <a:gd name="connsiteX44" fmla="*/ 703673 w 11285317"/>
                      <a:gd name="connsiteY44" fmla="*/ 5748678 h 5748678"/>
                      <a:gd name="connsiteX45" fmla="*/ 0 w 11285317"/>
                      <a:gd name="connsiteY45" fmla="*/ 5748678 h 5748678"/>
                      <a:gd name="connsiteX46" fmla="*/ 0 w 11285317"/>
                      <a:gd name="connsiteY46" fmla="*/ 4994962 h 5748678"/>
                      <a:gd name="connsiteX47" fmla="*/ 0 w 11285317"/>
                      <a:gd name="connsiteY47" fmla="*/ 4356220 h 5748678"/>
                      <a:gd name="connsiteX48" fmla="*/ 0 w 11285317"/>
                      <a:gd name="connsiteY48" fmla="*/ 3717478 h 5748678"/>
                      <a:gd name="connsiteX49" fmla="*/ 0 w 11285317"/>
                      <a:gd name="connsiteY49" fmla="*/ 3136223 h 5748678"/>
                      <a:gd name="connsiteX50" fmla="*/ 0 w 11285317"/>
                      <a:gd name="connsiteY50" fmla="*/ 2439994 h 5748678"/>
                      <a:gd name="connsiteX51" fmla="*/ 0 w 11285317"/>
                      <a:gd name="connsiteY51" fmla="*/ 1801252 h 5748678"/>
                      <a:gd name="connsiteX52" fmla="*/ 0 w 11285317"/>
                      <a:gd name="connsiteY52" fmla="*/ 1047537 h 5748678"/>
                      <a:gd name="connsiteX53" fmla="*/ 0 w 11285317"/>
                      <a:gd name="connsiteY53" fmla="*/ 0 h 574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1285317" h="5748678" extrusionOk="0">
                        <a:moveTo>
                          <a:pt x="0" y="0"/>
                        </a:moveTo>
                        <a:cubicBezTo>
                          <a:pt x="191803" y="-12838"/>
                          <a:pt x="357023" y="4099"/>
                          <a:pt x="550989" y="0"/>
                        </a:cubicBezTo>
                        <a:cubicBezTo>
                          <a:pt x="744955" y="-4099"/>
                          <a:pt x="759654" y="2991"/>
                          <a:pt x="876272" y="0"/>
                        </a:cubicBezTo>
                        <a:cubicBezTo>
                          <a:pt x="992890" y="-2991"/>
                          <a:pt x="1563377" y="-43998"/>
                          <a:pt x="1765820" y="0"/>
                        </a:cubicBezTo>
                        <a:cubicBezTo>
                          <a:pt x="1968263" y="43998"/>
                          <a:pt x="2113791" y="-26923"/>
                          <a:pt x="2316809" y="0"/>
                        </a:cubicBezTo>
                        <a:cubicBezTo>
                          <a:pt x="2519827" y="26923"/>
                          <a:pt x="2595335" y="-12548"/>
                          <a:pt x="2867798" y="0"/>
                        </a:cubicBezTo>
                        <a:cubicBezTo>
                          <a:pt x="3140261" y="12548"/>
                          <a:pt x="3416786" y="4955"/>
                          <a:pt x="3757347" y="0"/>
                        </a:cubicBezTo>
                        <a:cubicBezTo>
                          <a:pt x="4097908" y="-4955"/>
                          <a:pt x="4087414" y="5494"/>
                          <a:pt x="4195483" y="0"/>
                        </a:cubicBezTo>
                        <a:cubicBezTo>
                          <a:pt x="4303552" y="-5494"/>
                          <a:pt x="4905278" y="-38308"/>
                          <a:pt x="5085031" y="0"/>
                        </a:cubicBezTo>
                        <a:cubicBezTo>
                          <a:pt x="5264784" y="38308"/>
                          <a:pt x="5694315" y="-3864"/>
                          <a:pt x="5974580" y="0"/>
                        </a:cubicBezTo>
                        <a:cubicBezTo>
                          <a:pt x="6254845" y="3864"/>
                          <a:pt x="6427591" y="29166"/>
                          <a:pt x="6638422" y="0"/>
                        </a:cubicBezTo>
                        <a:cubicBezTo>
                          <a:pt x="6849253" y="-29166"/>
                          <a:pt x="7138389" y="-20747"/>
                          <a:pt x="7527970" y="0"/>
                        </a:cubicBezTo>
                        <a:cubicBezTo>
                          <a:pt x="7917551" y="20747"/>
                          <a:pt x="7832906" y="-8342"/>
                          <a:pt x="8078959" y="0"/>
                        </a:cubicBezTo>
                        <a:cubicBezTo>
                          <a:pt x="8325012" y="8342"/>
                          <a:pt x="8383656" y="-3264"/>
                          <a:pt x="8629948" y="0"/>
                        </a:cubicBezTo>
                        <a:cubicBezTo>
                          <a:pt x="8876240" y="3264"/>
                          <a:pt x="9111149" y="4673"/>
                          <a:pt x="9406644" y="0"/>
                        </a:cubicBezTo>
                        <a:cubicBezTo>
                          <a:pt x="9702139" y="-4673"/>
                          <a:pt x="9736421" y="14106"/>
                          <a:pt x="9957633" y="0"/>
                        </a:cubicBezTo>
                        <a:cubicBezTo>
                          <a:pt x="10178845" y="-14106"/>
                          <a:pt x="10625896" y="762"/>
                          <a:pt x="11285317" y="0"/>
                        </a:cubicBezTo>
                        <a:cubicBezTo>
                          <a:pt x="11289212" y="366026"/>
                          <a:pt x="11260333" y="587006"/>
                          <a:pt x="11285317" y="753716"/>
                        </a:cubicBezTo>
                        <a:cubicBezTo>
                          <a:pt x="11310301" y="920426"/>
                          <a:pt x="11253905" y="1281437"/>
                          <a:pt x="11285317" y="1449944"/>
                        </a:cubicBezTo>
                        <a:cubicBezTo>
                          <a:pt x="11316729" y="1618451"/>
                          <a:pt x="11267724" y="1960576"/>
                          <a:pt x="11285317" y="2146173"/>
                        </a:cubicBezTo>
                        <a:cubicBezTo>
                          <a:pt x="11302910" y="2331770"/>
                          <a:pt x="11292411" y="2468304"/>
                          <a:pt x="11285317" y="2612455"/>
                        </a:cubicBezTo>
                        <a:cubicBezTo>
                          <a:pt x="11278223" y="2756606"/>
                          <a:pt x="11284130" y="2955932"/>
                          <a:pt x="11285317" y="3136223"/>
                        </a:cubicBezTo>
                        <a:cubicBezTo>
                          <a:pt x="11286504" y="3316514"/>
                          <a:pt x="11260473" y="3616145"/>
                          <a:pt x="11285317" y="3832452"/>
                        </a:cubicBezTo>
                        <a:cubicBezTo>
                          <a:pt x="11310161" y="4048759"/>
                          <a:pt x="11293731" y="4206029"/>
                          <a:pt x="11285317" y="4413707"/>
                        </a:cubicBezTo>
                        <a:cubicBezTo>
                          <a:pt x="11276903" y="4621385"/>
                          <a:pt x="11274067" y="4688203"/>
                          <a:pt x="11285317" y="4937476"/>
                        </a:cubicBezTo>
                        <a:cubicBezTo>
                          <a:pt x="11296567" y="5186749"/>
                          <a:pt x="11255861" y="5578783"/>
                          <a:pt x="11285317" y="5748678"/>
                        </a:cubicBezTo>
                        <a:cubicBezTo>
                          <a:pt x="11103661" y="5728578"/>
                          <a:pt x="10806533" y="5716016"/>
                          <a:pt x="10621475" y="5748678"/>
                        </a:cubicBezTo>
                        <a:cubicBezTo>
                          <a:pt x="10436417" y="5781340"/>
                          <a:pt x="10132064" y="5768711"/>
                          <a:pt x="9957633" y="5748678"/>
                        </a:cubicBezTo>
                        <a:cubicBezTo>
                          <a:pt x="9783202" y="5728645"/>
                          <a:pt x="9622639" y="5759772"/>
                          <a:pt x="9519497" y="5748678"/>
                        </a:cubicBezTo>
                        <a:cubicBezTo>
                          <a:pt x="9416355" y="5737584"/>
                          <a:pt x="9043372" y="5755184"/>
                          <a:pt x="8742801" y="5748678"/>
                        </a:cubicBezTo>
                        <a:cubicBezTo>
                          <a:pt x="8442230" y="5742172"/>
                          <a:pt x="8419281" y="5744042"/>
                          <a:pt x="8304666" y="5748678"/>
                        </a:cubicBezTo>
                        <a:cubicBezTo>
                          <a:pt x="8190051" y="5753314"/>
                          <a:pt x="7715369" y="5761928"/>
                          <a:pt x="7527970" y="5748678"/>
                        </a:cubicBezTo>
                        <a:cubicBezTo>
                          <a:pt x="7340571" y="5735428"/>
                          <a:pt x="7283697" y="5758046"/>
                          <a:pt x="7202688" y="5748678"/>
                        </a:cubicBezTo>
                        <a:cubicBezTo>
                          <a:pt x="7121679" y="5739310"/>
                          <a:pt x="6703058" y="5715877"/>
                          <a:pt x="6425992" y="5748678"/>
                        </a:cubicBezTo>
                        <a:cubicBezTo>
                          <a:pt x="6148926" y="5781479"/>
                          <a:pt x="6097711" y="5770572"/>
                          <a:pt x="5987856" y="5748678"/>
                        </a:cubicBezTo>
                        <a:cubicBezTo>
                          <a:pt x="5878001" y="5726784"/>
                          <a:pt x="5758482" y="5752525"/>
                          <a:pt x="5662574" y="5748678"/>
                        </a:cubicBezTo>
                        <a:cubicBezTo>
                          <a:pt x="5566666" y="5744831"/>
                          <a:pt x="5390091" y="5751290"/>
                          <a:pt x="5224438" y="5748678"/>
                        </a:cubicBezTo>
                        <a:cubicBezTo>
                          <a:pt x="5058785" y="5746066"/>
                          <a:pt x="4779752" y="5738442"/>
                          <a:pt x="4447743" y="5748678"/>
                        </a:cubicBezTo>
                        <a:cubicBezTo>
                          <a:pt x="4115734" y="5758914"/>
                          <a:pt x="4156477" y="5734779"/>
                          <a:pt x="4009607" y="5748678"/>
                        </a:cubicBezTo>
                        <a:cubicBezTo>
                          <a:pt x="3862737" y="5762577"/>
                          <a:pt x="3779454" y="5737600"/>
                          <a:pt x="3684324" y="5748678"/>
                        </a:cubicBezTo>
                        <a:cubicBezTo>
                          <a:pt x="3589194" y="5759756"/>
                          <a:pt x="3431396" y="5740297"/>
                          <a:pt x="3246188" y="5748678"/>
                        </a:cubicBezTo>
                        <a:cubicBezTo>
                          <a:pt x="3060980" y="5757059"/>
                          <a:pt x="2951700" y="5772543"/>
                          <a:pt x="2695199" y="5748678"/>
                        </a:cubicBezTo>
                        <a:cubicBezTo>
                          <a:pt x="2438698" y="5724813"/>
                          <a:pt x="2213394" y="5740372"/>
                          <a:pt x="2031357" y="5748678"/>
                        </a:cubicBezTo>
                        <a:cubicBezTo>
                          <a:pt x="1849320" y="5756984"/>
                          <a:pt x="1736153" y="5758504"/>
                          <a:pt x="1593221" y="5748678"/>
                        </a:cubicBezTo>
                        <a:cubicBezTo>
                          <a:pt x="1450289" y="5738852"/>
                          <a:pt x="997682" y="5765754"/>
                          <a:pt x="703673" y="5748678"/>
                        </a:cubicBezTo>
                        <a:cubicBezTo>
                          <a:pt x="409664" y="5731602"/>
                          <a:pt x="253155" y="5769458"/>
                          <a:pt x="0" y="5748678"/>
                        </a:cubicBezTo>
                        <a:cubicBezTo>
                          <a:pt x="14037" y="5512801"/>
                          <a:pt x="-2410" y="5267037"/>
                          <a:pt x="0" y="4994962"/>
                        </a:cubicBezTo>
                        <a:cubicBezTo>
                          <a:pt x="2410" y="4722887"/>
                          <a:pt x="-984" y="4513867"/>
                          <a:pt x="0" y="4356220"/>
                        </a:cubicBezTo>
                        <a:cubicBezTo>
                          <a:pt x="984" y="4198573"/>
                          <a:pt x="-1819" y="3869862"/>
                          <a:pt x="0" y="3717478"/>
                        </a:cubicBezTo>
                        <a:cubicBezTo>
                          <a:pt x="1819" y="3565094"/>
                          <a:pt x="5920" y="3293565"/>
                          <a:pt x="0" y="3136223"/>
                        </a:cubicBezTo>
                        <a:cubicBezTo>
                          <a:pt x="-5920" y="2978882"/>
                          <a:pt x="8688" y="2616569"/>
                          <a:pt x="0" y="2439994"/>
                        </a:cubicBezTo>
                        <a:cubicBezTo>
                          <a:pt x="-8688" y="2263419"/>
                          <a:pt x="-27639" y="1992674"/>
                          <a:pt x="0" y="1801252"/>
                        </a:cubicBezTo>
                        <a:cubicBezTo>
                          <a:pt x="27639" y="1609830"/>
                          <a:pt x="12507" y="1223579"/>
                          <a:pt x="0" y="1047537"/>
                        </a:cubicBezTo>
                        <a:cubicBezTo>
                          <a:pt x="-12507" y="871495"/>
                          <a:pt x="-28073" y="260708"/>
                          <a:pt x="0" y="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3" name="TextBox 22">
            <a:extLst>
              <a:ext uri="{FF2B5EF4-FFF2-40B4-BE49-F238E27FC236}">
                <a16:creationId xmlns:a16="http://schemas.microsoft.com/office/drawing/2014/main" id="{E2998D6E-4399-3274-8336-0EE96F69E774}"/>
              </a:ext>
            </a:extLst>
          </p:cNvPr>
          <p:cNvSpPr txBox="1"/>
          <p:nvPr/>
        </p:nvSpPr>
        <p:spPr>
          <a:xfrm rot="1799192">
            <a:off x="2302956" y="2178135"/>
            <a:ext cx="2951266" cy="646331"/>
          </a:xfrm>
          <a:prstGeom prst="rect">
            <a:avLst/>
          </a:prstGeom>
          <a:noFill/>
        </p:spPr>
        <p:txBody>
          <a:bodyPr wrap="square" rtlCol="0">
            <a:spAutoFit/>
          </a:bodyPr>
          <a:lstStyle/>
          <a:p>
            <a:pPr algn="ctr"/>
            <a:r>
              <a:rPr lang="en-US" dirty="0"/>
              <a:t>Selling 2 BTCs for price determined by AMM</a:t>
            </a:r>
          </a:p>
        </p:txBody>
      </p:sp>
      <p:sp>
        <p:nvSpPr>
          <p:cNvPr id="24" name="TextBox 23">
            <a:extLst>
              <a:ext uri="{FF2B5EF4-FFF2-40B4-BE49-F238E27FC236}">
                <a16:creationId xmlns:a16="http://schemas.microsoft.com/office/drawing/2014/main" id="{342456BC-EEE7-34D3-8255-EFC65D45E20B}"/>
              </a:ext>
            </a:extLst>
          </p:cNvPr>
          <p:cNvSpPr txBox="1"/>
          <p:nvPr/>
        </p:nvSpPr>
        <p:spPr>
          <a:xfrm rot="19637366">
            <a:off x="5605190" y="2160591"/>
            <a:ext cx="2922184" cy="646331"/>
          </a:xfrm>
          <a:prstGeom prst="rect">
            <a:avLst/>
          </a:prstGeom>
          <a:noFill/>
        </p:spPr>
        <p:txBody>
          <a:bodyPr wrap="square" rtlCol="0">
            <a:spAutoFit/>
          </a:bodyPr>
          <a:lstStyle/>
          <a:p>
            <a:pPr algn="ctr"/>
            <a:r>
              <a:rPr lang="en-US" dirty="0"/>
              <a:t>Buying 2 BTC’s for price determined by AMM</a:t>
            </a:r>
          </a:p>
        </p:txBody>
      </p:sp>
      <p:sp>
        <p:nvSpPr>
          <p:cNvPr id="39" name="TextBox 38">
            <a:extLst>
              <a:ext uri="{FF2B5EF4-FFF2-40B4-BE49-F238E27FC236}">
                <a16:creationId xmlns:a16="http://schemas.microsoft.com/office/drawing/2014/main" id="{EFC6C859-667E-81FD-41F9-3867CE04EF1E}"/>
              </a:ext>
            </a:extLst>
          </p:cNvPr>
          <p:cNvSpPr txBox="1"/>
          <p:nvPr/>
        </p:nvSpPr>
        <p:spPr>
          <a:xfrm>
            <a:off x="10061308" y="4447650"/>
            <a:ext cx="1571284" cy="369332"/>
          </a:xfrm>
          <a:prstGeom prst="rect">
            <a:avLst/>
          </a:prstGeom>
          <a:noFill/>
        </p:spPr>
        <p:txBody>
          <a:bodyPr wrap="square" rtlCol="0">
            <a:spAutoFit/>
          </a:bodyPr>
          <a:lstStyle/>
          <a:p>
            <a:r>
              <a:rPr lang="en-US" dirty="0"/>
              <a:t>Liquidity Pool</a:t>
            </a:r>
          </a:p>
        </p:txBody>
      </p:sp>
      <p:grpSp>
        <p:nvGrpSpPr>
          <p:cNvPr id="16" name="Group 15">
            <a:extLst>
              <a:ext uri="{FF2B5EF4-FFF2-40B4-BE49-F238E27FC236}">
                <a16:creationId xmlns:a16="http://schemas.microsoft.com/office/drawing/2014/main" id="{8811DEA3-221E-642B-B0F8-1B7DEE2FA98E}"/>
              </a:ext>
            </a:extLst>
          </p:cNvPr>
          <p:cNvGrpSpPr/>
          <p:nvPr/>
        </p:nvGrpSpPr>
        <p:grpSpPr>
          <a:xfrm>
            <a:off x="9999349" y="3885115"/>
            <a:ext cx="1359671" cy="579657"/>
            <a:chOff x="7663956" y="3698620"/>
            <a:chExt cx="2451100" cy="1221446"/>
          </a:xfrm>
        </p:grpSpPr>
        <p:pic>
          <p:nvPicPr>
            <p:cNvPr id="14" name="Graphic 13" descr="Coins with solid fill">
              <a:extLst>
                <a:ext uri="{FF2B5EF4-FFF2-40B4-BE49-F238E27FC236}">
                  <a16:creationId xmlns:a16="http://schemas.microsoft.com/office/drawing/2014/main" id="{6E55145F-AB9D-8AD7-5F02-F141D8FD23B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63956" y="3698620"/>
              <a:ext cx="1211580" cy="1211580"/>
            </a:xfrm>
            <a:prstGeom prst="rect">
              <a:avLst/>
            </a:prstGeom>
          </p:spPr>
        </p:pic>
        <p:pic>
          <p:nvPicPr>
            <p:cNvPr id="15" name="Graphic 14" descr="Coins with solid fill">
              <a:extLst>
                <a:ext uri="{FF2B5EF4-FFF2-40B4-BE49-F238E27FC236}">
                  <a16:creationId xmlns:a16="http://schemas.microsoft.com/office/drawing/2014/main" id="{2421BDF1-6889-8CD6-D251-542DC0A3504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03476" y="3708486"/>
              <a:ext cx="1211580" cy="1211580"/>
            </a:xfrm>
            <a:prstGeom prst="rect">
              <a:avLst/>
            </a:prstGeom>
          </p:spPr>
        </p:pic>
      </p:grpSp>
      <p:pic>
        <p:nvPicPr>
          <p:cNvPr id="13" name="Graphic 12" descr="Contract with solid fill">
            <a:extLst>
              <a:ext uri="{FF2B5EF4-FFF2-40B4-BE49-F238E27FC236}">
                <a16:creationId xmlns:a16="http://schemas.microsoft.com/office/drawing/2014/main" id="{7960AA9B-7D3D-FE45-9BD1-1AC6E214F1E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695044" y="3541904"/>
            <a:ext cx="1211580" cy="1211580"/>
          </a:xfrm>
          <a:prstGeom prst="rect">
            <a:avLst/>
          </a:prstGeom>
        </p:spPr>
      </p:pic>
      <p:sp>
        <p:nvSpPr>
          <p:cNvPr id="17" name="TextBox 16">
            <a:extLst>
              <a:ext uri="{FF2B5EF4-FFF2-40B4-BE49-F238E27FC236}">
                <a16:creationId xmlns:a16="http://schemas.microsoft.com/office/drawing/2014/main" id="{F681468C-5649-9DFC-BF27-4531995479B2}"/>
              </a:ext>
            </a:extLst>
          </p:cNvPr>
          <p:cNvSpPr txBox="1"/>
          <p:nvPr/>
        </p:nvSpPr>
        <p:spPr>
          <a:xfrm>
            <a:off x="4273771" y="4807295"/>
            <a:ext cx="2054126" cy="523220"/>
          </a:xfrm>
          <a:prstGeom prst="rect">
            <a:avLst/>
          </a:prstGeom>
          <a:noFill/>
        </p:spPr>
        <p:txBody>
          <a:bodyPr wrap="square" rtlCol="0">
            <a:spAutoFit/>
          </a:bodyPr>
          <a:lstStyle/>
          <a:p>
            <a:pPr algn="ctr"/>
            <a:r>
              <a:rPr lang="en-US" sz="1400" dirty="0">
                <a:solidFill>
                  <a:schemeClr val="tx1">
                    <a:lumMod val="65000"/>
                    <a:lumOff val="35000"/>
                  </a:schemeClr>
                </a:solidFill>
              </a:rPr>
              <a:t>Swap Router</a:t>
            </a:r>
          </a:p>
          <a:p>
            <a:pPr algn="ctr"/>
            <a:r>
              <a:rPr lang="en-US" sz="1400" dirty="0">
                <a:solidFill>
                  <a:schemeClr val="tx1">
                    <a:lumMod val="65000"/>
                    <a:lumOff val="35000"/>
                  </a:schemeClr>
                </a:solidFill>
              </a:rPr>
              <a:t>Smart Contract</a:t>
            </a:r>
          </a:p>
        </p:txBody>
      </p:sp>
      <p:sp>
        <p:nvSpPr>
          <p:cNvPr id="20" name="TextBox 19">
            <a:extLst>
              <a:ext uri="{FF2B5EF4-FFF2-40B4-BE49-F238E27FC236}">
                <a16:creationId xmlns:a16="http://schemas.microsoft.com/office/drawing/2014/main" id="{EB701994-474A-604B-FB6A-4AAD4CDB989A}"/>
              </a:ext>
            </a:extLst>
          </p:cNvPr>
          <p:cNvSpPr txBox="1"/>
          <p:nvPr/>
        </p:nvSpPr>
        <p:spPr>
          <a:xfrm>
            <a:off x="8543986" y="4753484"/>
            <a:ext cx="2027549" cy="738664"/>
          </a:xfrm>
          <a:prstGeom prst="rect">
            <a:avLst/>
          </a:prstGeom>
          <a:noFill/>
        </p:spPr>
        <p:txBody>
          <a:bodyPr wrap="square" rtlCol="0">
            <a:spAutoFit/>
          </a:bodyPr>
          <a:lstStyle/>
          <a:p>
            <a:pPr algn="ctr"/>
            <a:r>
              <a:rPr lang="en-US" sz="1400" dirty="0">
                <a:solidFill>
                  <a:schemeClr val="tx1">
                    <a:lumMod val="65000"/>
                    <a:lumOff val="35000"/>
                  </a:schemeClr>
                </a:solidFill>
              </a:rPr>
              <a:t> Liquidity smart contract </a:t>
            </a:r>
          </a:p>
          <a:p>
            <a:pPr algn="ctr"/>
            <a:r>
              <a:rPr lang="en-US" sz="1400" dirty="0">
                <a:solidFill>
                  <a:schemeClr val="tx1">
                    <a:lumMod val="65000"/>
                    <a:lumOff val="35000"/>
                  </a:schemeClr>
                </a:solidFill>
              </a:rPr>
              <a:t>w/AMM (Automated Market Maker) =</a:t>
            </a:r>
          </a:p>
        </p:txBody>
      </p:sp>
      <p:pic>
        <p:nvPicPr>
          <p:cNvPr id="27" name="Graphic 26" descr="Contract with solid fill">
            <a:extLst>
              <a:ext uri="{FF2B5EF4-FFF2-40B4-BE49-F238E27FC236}">
                <a16:creationId xmlns:a16="http://schemas.microsoft.com/office/drawing/2014/main" id="{4989F0C3-C95A-70B4-2664-ED118AEF676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951971" y="3508451"/>
            <a:ext cx="1211580" cy="1211580"/>
          </a:xfrm>
          <a:prstGeom prst="rect">
            <a:avLst/>
          </a:prstGeom>
        </p:spPr>
      </p:pic>
      <p:cxnSp>
        <p:nvCxnSpPr>
          <p:cNvPr id="28" name="Straight Arrow Connector 27">
            <a:extLst>
              <a:ext uri="{FF2B5EF4-FFF2-40B4-BE49-F238E27FC236}">
                <a16:creationId xmlns:a16="http://schemas.microsoft.com/office/drawing/2014/main" id="{7DD2AF21-5ED0-7199-F2CB-8255804E9FD3}"/>
              </a:ext>
            </a:extLst>
          </p:cNvPr>
          <p:cNvCxnSpPr>
            <a:cxnSpLocks/>
          </p:cNvCxnSpPr>
          <p:nvPr/>
        </p:nvCxnSpPr>
        <p:spPr>
          <a:xfrm flipH="1" flipV="1">
            <a:off x="5932646" y="3873255"/>
            <a:ext cx="3100920" cy="118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6AAA1EB-B6D7-8553-AE66-30D2D319F249}"/>
              </a:ext>
            </a:extLst>
          </p:cNvPr>
          <p:cNvSpPr txBox="1"/>
          <p:nvPr/>
        </p:nvSpPr>
        <p:spPr>
          <a:xfrm>
            <a:off x="6243684" y="6290689"/>
            <a:ext cx="2192403" cy="307777"/>
          </a:xfrm>
          <a:prstGeom prst="rect">
            <a:avLst/>
          </a:prstGeom>
          <a:noFill/>
        </p:spPr>
        <p:txBody>
          <a:bodyPr wrap="square" rtlCol="0">
            <a:spAutoFit/>
          </a:bodyPr>
          <a:lstStyle/>
          <a:p>
            <a:pPr algn="ctr"/>
            <a:r>
              <a:rPr lang="en-US" sz="1400" dirty="0">
                <a:solidFill>
                  <a:schemeClr val="tx1">
                    <a:lumMod val="65000"/>
                    <a:lumOff val="35000"/>
                  </a:schemeClr>
                </a:solidFill>
              </a:rPr>
              <a:t>LP (Liquidity Pool Provider)</a:t>
            </a:r>
          </a:p>
        </p:txBody>
      </p:sp>
      <p:pic>
        <p:nvPicPr>
          <p:cNvPr id="48" name="Graphic 47" descr="Group of men with solid fill">
            <a:extLst>
              <a:ext uri="{FF2B5EF4-FFF2-40B4-BE49-F238E27FC236}">
                <a16:creationId xmlns:a16="http://schemas.microsoft.com/office/drawing/2014/main" id="{CE091750-D863-CDEB-4303-82B802BE61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743779" y="5265149"/>
            <a:ext cx="1107464" cy="1107464"/>
          </a:xfrm>
          <a:prstGeom prst="rect">
            <a:avLst/>
          </a:prstGeom>
        </p:spPr>
      </p:pic>
      <p:sp>
        <p:nvSpPr>
          <p:cNvPr id="49" name="TextBox 48">
            <a:extLst>
              <a:ext uri="{FF2B5EF4-FFF2-40B4-BE49-F238E27FC236}">
                <a16:creationId xmlns:a16="http://schemas.microsoft.com/office/drawing/2014/main" id="{F2A97ED0-9377-208D-7F7F-5AE34F2764B8}"/>
              </a:ext>
            </a:extLst>
          </p:cNvPr>
          <p:cNvSpPr txBox="1"/>
          <p:nvPr/>
        </p:nvSpPr>
        <p:spPr>
          <a:xfrm>
            <a:off x="10068536" y="3605285"/>
            <a:ext cx="399139" cy="369332"/>
          </a:xfrm>
          <a:prstGeom prst="rect">
            <a:avLst/>
          </a:prstGeom>
          <a:noFill/>
        </p:spPr>
        <p:txBody>
          <a:bodyPr wrap="square" rtlCol="0">
            <a:spAutoFit/>
          </a:bodyPr>
          <a:lstStyle/>
          <a:p>
            <a:r>
              <a:rPr lang="en-US" dirty="0"/>
              <a:t>A</a:t>
            </a:r>
          </a:p>
        </p:txBody>
      </p:sp>
      <p:sp>
        <p:nvSpPr>
          <p:cNvPr id="50" name="TextBox 49">
            <a:extLst>
              <a:ext uri="{FF2B5EF4-FFF2-40B4-BE49-F238E27FC236}">
                <a16:creationId xmlns:a16="http://schemas.microsoft.com/office/drawing/2014/main" id="{59139113-61E2-2FF0-652C-C2AB80BC71A0}"/>
              </a:ext>
            </a:extLst>
          </p:cNvPr>
          <p:cNvSpPr txBox="1"/>
          <p:nvPr/>
        </p:nvSpPr>
        <p:spPr>
          <a:xfrm>
            <a:off x="10725901" y="3605285"/>
            <a:ext cx="399139" cy="369332"/>
          </a:xfrm>
          <a:prstGeom prst="rect">
            <a:avLst/>
          </a:prstGeom>
          <a:noFill/>
        </p:spPr>
        <p:txBody>
          <a:bodyPr wrap="square" rtlCol="0">
            <a:spAutoFit/>
          </a:bodyPr>
          <a:lstStyle/>
          <a:p>
            <a:r>
              <a:rPr lang="en-US" dirty="0"/>
              <a:t>B</a:t>
            </a:r>
          </a:p>
        </p:txBody>
      </p:sp>
      <p:sp>
        <p:nvSpPr>
          <p:cNvPr id="1031" name="TextBox 1030">
            <a:extLst>
              <a:ext uri="{FF2B5EF4-FFF2-40B4-BE49-F238E27FC236}">
                <a16:creationId xmlns:a16="http://schemas.microsoft.com/office/drawing/2014/main" id="{AC153364-B01D-484A-498E-41A9FC415DC1}"/>
              </a:ext>
            </a:extLst>
          </p:cNvPr>
          <p:cNvSpPr txBox="1"/>
          <p:nvPr/>
        </p:nvSpPr>
        <p:spPr>
          <a:xfrm>
            <a:off x="6327897" y="3567507"/>
            <a:ext cx="3136755" cy="307777"/>
          </a:xfrm>
          <a:prstGeom prst="rect">
            <a:avLst/>
          </a:prstGeom>
          <a:noFill/>
        </p:spPr>
        <p:txBody>
          <a:bodyPr wrap="square" rtlCol="0">
            <a:spAutoFit/>
          </a:bodyPr>
          <a:lstStyle/>
          <a:p>
            <a:r>
              <a:rPr lang="en-US" sz="1400" dirty="0"/>
              <a:t>1. Provides price for asset</a:t>
            </a:r>
          </a:p>
        </p:txBody>
      </p:sp>
      <p:cxnSp>
        <p:nvCxnSpPr>
          <p:cNvPr id="1032" name="Straight Arrow Connector 1031">
            <a:extLst>
              <a:ext uri="{FF2B5EF4-FFF2-40B4-BE49-F238E27FC236}">
                <a16:creationId xmlns:a16="http://schemas.microsoft.com/office/drawing/2014/main" id="{1CBEB0D3-A3DE-9783-0CAA-6532325CE2CC}"/>
              </a:ext>
            </a:extLst>
          </p:cNvPr>
          <p:cNvCxnSpPr>
            <a:cxnSpLocks/>
          </p:cNvCxnSpPr>
          <p:nvPr/>
        </p:nvCxnSpPr>
        <p:spPr>
          <a:xfrm flipH="1" flipV="1">
            <a:off x="5913749" y="4307069"/>
            <a:ext cx="3100920" cy="118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3" name="TextBox 1032">
            <a:extLst>
              <a:ext uri="{FF2B5EF4-FFF2-40B4-BE49-F238E27FC236}">
                <a16:creationId xmlns:a16="http://schemas.microsoft.com/office/drawing/2014/main" id="{2BE9AD2B-F3DF-0EC7-B709-DDA7A5894AEB}"/>
              </a:ext>
            </a:extLst>
          </p:cNvPr>
          <p:cNvSpPr txBox="1"/>
          <p:nvPr/>
        </p:nvSpPr>
        <p:spPr>
          <a:xfrm>
            <a:off x="6314609" y="4010770"/>
            <a:ext cx="3136755" cy="307777"/>
          </a:xfrm>
          <a:prstGeom prst="rect">
            <a:avLst/>
          </a:prstGeom>
          <a:noFill/>
        </p:spPr>
        <p:txBody>
          <a:bodyPr wrap="square" rtlCol="0">
            <a:spAutoFit/>
          </a:bodyPr>
          <a:lstStyle/>
          <a:p>
            <a:r>
              <a:rPr lang="en-US" sz="1400" dirty="0"/>
              <a:t>2. Supplies tokens for trade</a:t>
            </a:r>
          </a:p>
        </p:txBody>
      </p:sp>
      <p:cxnSp>
        <p:nvCxnSpPr>
          <p:cNvPr id="1034" name="Straight Arrow Connector 1033">
            <a:extLst>
              <a:ext uri="{FF2B5EF4-FFF2-40B4-BE49-F238E27FC236}">
                <a16:creationId xmlns:a16="http://schemas.microsoft.com/office/drawing/2014/main" id="{BA929C41-9901-A730-4825-6D905045B231}"/>
              </a:ext>
            </a:extLst>
          </p:cNvPr>
          <p:cNvCxnSpPr>
            <a:cxnSpLocks/>
          </p:cNvCxnSpPr>
          <p:nvPr/>
        </p:nvCxnSpPr>
        <p:spPr>
          <a:xfrm>
            <a:off x="5932646" y="4688324"/>
            <a:ext cx="3140020" cy="1689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5" name="TextBox 1034">
            <a:extLst>
              <a:ext uri="{FF2B5EF4-FFF2-40B4-BE49-F238E27FC236}">
                <a16:creationId xmlns:a16="http://schemas.microsoft.com/office/drawing/2014/main" id="{28D9A57F-F482-4915-8273-B1137F298906}"/>
              </a:ext>
            </a:extLst>
          </p:cNvPr>
          <p:cNvSpPr txBox="1"/>
          <p:nvPr/>
        </p:nvSpPr>
        <p:spPr>
          <a:xfrm>
            <a:off x="6333329" y="4380547"/>
            <a:ext cx="3136755" cy="307777"/>
          </a:xfrm>
          <a:prstGeom prst="rect">
            <a:avLst/>
          </a:prstGeom>
          <a:noFill/>
        </p:spPr>
        <p:txBody>
          <a:bodyPr wrap="square" rtlCol="0">
            <a:spAutoFit/>
          </a:bodyPr>
          <a:lstStyle/>
          <a:p>
            <a:r>
              <a:rPr lang="en-US" sz="1400" dirty="0"/>
              <a:t>3. Fee is paid to AMM contract</a:t>
            </a:r>
          </a:p>
        </p:txBody>
      </p:sp>
      <p:cxnSp>
        <p:nvCxnSpPr>
          <p:cNvPr id="1043" name="Curved Connector 1042">
            <a:extLst>
              <a:ext uri="{FF2B5EF4-FFF2-40B4-BE49-F238E27FC236}">
                <a16:creationId xmlns:a16="http://schemas.microsoft.com/office/drawing/2014/main" id="{101E9B63-2B72-D9D6-E45C-40AB0EC9D437}"/>
              </a:ext>
            </a:extLst>
          </p:cNvPr>
          <p:cNvCxnSpPr>
            <a:cxnSpLocks/>
            <a:stCxn id="20" idx="2"/>
            <a:endCxn id="48" idx="3"/>
          </p:cNvCxnSpPr>
          <p:nvPr/>
        </p:nvCxnSpPr>
        <p:spPr>
          <a:xfrm rot="5400000">
            <a:off x="8541136" y="4802255"/>
            <a:ext cx="326733" cy="1706518"/>
          </a:xfrm>
          <a:prstGeom prst="curved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4" name="TextBox 1043">
            <a:extLst>
              <a:ext uri="{FF2B5EF4-FFF2-40B4-BE49-F238E27FC236}">
                <a16:creationId xmlns:a16="http://schemas.microsoft.com/office/drawing/2014/main" id="{D60A7252-BD43-A174-AA82-47A3AB0B2184}"/>
              </a:ext>
            </a:extLst>
          </p:cNvPr>
          <p:cNvSpPr txBox="1"/>
          <p:nvPr/>
        </p:nvSpPr>
        <p:spPr>
          <a:xfrm>
            <a:off x="7846250" y="5856294"/>
            <a:ext cx="2961746" cy="307777"/>
          </a:xfrm>
          <a:prstGeom prst="rect">
            <a:avLst/>
          </a:prstGeom>
          <a:noFill/>
        </p:spPr>
        <p:txBody>
          <a:bodyPr wrap="square" rtlCol="0">
            <a:spAutoFit/>
          </a:bodyPr>
          <a:lstStyle/>
          <a:p>
            <a:r>
              <a:rPr lang="en-US" sz="1400" dirty="0"/>
              <a:t>4. LP collects fee from AMM contract</a:t>
            </a:r>
          </a:p>
        </p:txBody>
      </p:sp>
      <p:pic>
        <p:nvPicPr>
          <p:cNvPr id="1048" name="Picture 1047">
            <a:extLst>
              <a:ext uri="{FF2B5EF4-FFF2-40B4-BE49-F238E27FC236}">
                <a16:creationId xmlns:a16="http://schemas.microsoft.com/office/drawing/2014/main" id="{59747399-7979-69B7-857A-1B1BB893CA01}"/>
              </a:ext>
            </a:extLst>
          </p:cNvPr>
          <p:cNvPicPr>
            <a:picLocks noChangeAspect="1"/>
          </p:cNvPicPr>
          <p:nvPr/>
        </p:nvPicPr>
        <p:blipFill>
          <a:blip r:embed="rId13"/>
          <a:stretch>
            <a:fillRect/>
          </a:stretch>
        </p:blipFill>
        <p:spPr>
          <a:xfrm>
            <a:off x="680720" y="5265149"/>
            <a:ext cx="1289407" cy="1289407"/>
          </a:xfrm>
          <a:prstGeom prst="rect">
            <a:avLst/>
          </a:prstGeom>
        </p:spPr>
      </p:pic>
      <p:sp>
        <p:nvSpPr>
          <p:cNvPr id="1049" name="TextBox 1048">
            <a:extLst>
              <a:ext uri="{FF2B5EF4-FFF2-40B4-BE49-F238E27FC236}">
                <a16:creationId xmlns:a16="http://schemas.microsoft.com/office/drawing/2014/main" id="{6CE46325-F6DA-3D19-D6C1-C4BBB4E26376}"/>
              </a:ext>
            </a:extLst>
          </p:cNvPr>
          <p:cNvSpPr txBox="1"/>
          <p:nvPr/>
        </p:nvSpPr>
        <p:spPr>
          <a:xfrm>
            <a:off x="423433" y="4341819"/>
            <a:ext cx="1803983" cy="923330"/>
          </a:xfrm>
          <a:prstGeom prst="rect">
            <a:avLst/>
          </a:prstGeom>
          <a:noFill/>
        </p:spPr>
        <p:txBody>
          <a:bodyPr wrap="square" rtlCol="0">
            <a:spAutoFit/>
          </a:bodyPr>
          <a:lstStyle/>
          <a:p>
            <a:pPr algn="ctr"/>
            <a:r>
              <a:rPr lang="en-US" b="1" u="sng" dirty="0">
                <a:hlinkClick r:id="rId14">
                  <a:extLst>
                    <a:ext uri="{A12FA001-AC4F-418D-AE19-62706E023703}">
                      <ahyp:hlinkClr xmlns:ahyp="http://schemas.microsoft.com/office/drawing/2018/hyperlinkcolor" val="tx"/>
                    </a:ext>
                  </a:extLst>
                </a:hlinkClick>
              </a:rPr>
              <a:t>Using Uniswap</a:t>
            </a:r>
            <a:r>
              <a:rPr lang="en-US" b="1" u="sng" dirty="0"/>
              <a:t> to create a Liquidity Pool</a:t>
            </a:r>
          </a:p>
        </p:txBody>
      </p:sp>
    </p:spTree>
    <p:extLst>
      <p:ext uri="{BB962C8B-B14F-4D97-AF65-F5344CB8AC3E}">
        <p14:creationId xmlns:p14="http://schemas.microsoft.com/office/powerpoint/2010/main" val="2591897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E946C2C-E686-6E41-81A1-394E7D81124B}"/>
              </a:ext>
            </a:extLst>
          </p:cNvPr>
          <p:cNvSpPr/>
          <p:nvPr/>
        </p:nvSpPr>
        <p:spPr>
          <a:xfrm>
            <a:off x="5772151" y="300037"/>
            <a:ext cx="785812" cy="171451"/>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5" name="Title 1">
            <a:extLst>
              <a:ext uri="{FF2B5EF4-FFF2-40B4-BE49-F238E27FC236}">
                <a16:creationId xmlns:a16="http://schemas.microsoft.com/office/drawing/2014/main" id="{50388EBC-8E1B-514B-87B3-08B17DCD3A54}"/>
              </a:ext>
            </a:extLst>
          </p:cNvPr>
          <p:cNvSpPr txBox="1">
            <a:spLocks/>
          </p:cNvSpPr>
          <p:nvPr/>
        </p:nvSpPr>
        <p:spPr>
          <a:xfrm>
            <a:off x="0" y="-9771"/>
            <a:ext cx="12192000" cy="681038"/>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t>Agenda</a:t>
            </a:r>
            <a:endParaRPr lang="en-US" dirty="0"/>
          </a:p>
        </p:txBody>
      </p:sp>
      <p:graphicFrame>
        <p:nvGraphicFramePr>
          <p:cNvPr id="87" name="TextBox 2">
            <a:extLst>
              <a:ext uri="{FF2B5EF4-FFF2-40B4-BE49-F238E27FC236}">
                <a16:creationId xmlns:a16="http://schemas.microsoft.com/office/drawing/2014/main" id="{9ABE84F0-9C6E-34ED-B62B-890C6567DD5B}"/>
              </a:ext>
            </a:extLst>
          </p:cNvPr>
          <p:cNvGraphicFramePr/>
          <p:nvPr>
            <p:extLst>
              <p:ext uri="{D42A27DB-BD31-4B8C-83A1-F6EECF244321}">
                <p14:modId xmlns:p14="http://schemas.microsoft.com/office/powerpoint/2010/main" val="1446711512"/>
              </p:ext>
            </p:extLst>
          </p:nvPr>
        </p:nvGraphicFramePr>
        <p:xfrm>
          <a:off x="353291" y="935182"/>
          <a:ext cx="8655627" cy="42165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82991119"/>
      </p:ext>
    </p:extLst>
  </p:cSld>
  <p:clrMapOvr>
    <a:masterClrMapping/>
  </p:clrMapOvr>
  <mc:AlternateContent xmlns:mc="http://schemas.openxmlformats.org/markup-compatibility/2006">
    <mc:Choice xmlns:p14="http://schemas.microsoft.com/office/powerpoint/2010/main" Requires="p14">
      <p:transition spd="slow" p14:dur="2000" advTm="3212"/>
    </mc:Choice>
    <mc:Fallback>
      <p:transition spd="slow" advTm="3212"/>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B6A01AB-EC89-384D-BA5A-66BB97F07132}"/>
              </a:ext>
            </a:extLst>
          </p:cNvPr>
          <p:cNvSpPr txBox="1">
            <a:spLocks/>
          </p:cNvSpPr>
          <p:nvPr/>
        </p:nvSpPr>
        <p:spPr>
          <a:xfrm>
            <a:off x="0" y="-27453"/>
            <a:ext cx="12192000" cy="681038"/>
          </a:xfrm>
          <a:prstGeom prst="rect">
            <a:avLst/>
          </a:prstGeom>
          <a:solidFill>
            <a:srgbClr val="FF9300"/>
          </a:solidFill>
        </p:spPr>
        <p:style>
          <a:lnRef idx="0">
            <a:schemeClr val="accent5"/>
          </a:lnRef>
          <a:fillRef idx="3">
            <a:schemeClr val="accent5"/>
          </a:fillRef>
          <a:effectRef idx="3">
            <a:schemeClr val="accent5"/>
          </a:effectRef>
          <a:fontRef idx="minor">
            <a:schemeClr val="lt1"/>
          </a:fontRef>
        </p:style>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t>Liquidity Pools</a:t>
            </a:r>
            <a:endParaRPr lang="en-US" dirty="0"/>
          </a:p>
        </p:txBody>
      </p:sp>
      <p:sp>
        <p:nvSpPr>
          <p:cNvPr id="4" name="Cube 3">
            <a:extLst>
              <a:ext uri="{FF2B5EF4-FFF2-40B4-BE49-F238E27FC236}">
                <a16:creationId xmlns:a16="http://schemas.microsoft.com/office/drawing/2014/main" id="{91841563-B341-AE11-025C-4345D2D8A075}"/>
              </a:ext>
            </a:extLst>
          </p:cNvPr>
          <p:cNvSpPr/>
          <p:nvPr/>
        </p:nvSpPr>
        <p:spPr>
          <a:xfrm>
            <a:off x="5633301" y="1793114"/>
            <a:ext cx="2511288" cy="2513838"/>
          </a:xfrm>
          <a:prstGeom prst="cub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USDC</a:t>
            </a:r>
          </a:p>
        </p:txBody>
      </p:sp>
      <p:sp>
        <p:nvSpPr>
          <p:cNvPr id="6" name="Cube 5">
            <a:extLst>
              <a:ext uri="{FF2B5EF4-FFF2-40B4-BE49-F238E27FC236}">
                <a16:creationId xmlns:a16="http://schemas.microsoft.com/office/drawing/2014/main" id="{8CC0425A-2C26-3B5F-D322-392FC79963FB}"/>
              </a:ext>
            </a:extLst>
          </p:cNvPr>
          <p:cNvSpPr/>
          <p:nvPr/>
        </p:nvSpPr>
        <p:spPr>
          <a:xfrm>
            <a:off x="7593857" y="1793114"/>
            <a:ext cx="2511288" cy="2513838"/>
          </a:xfrm>
          <a:prstGeom prst="cub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DAI</a:t>
            </a:r>
          </a:p>
        </p:txBody>
      </p:sp>
      <p:sp>
        <p:nvSpPr>
          <p:cNvPr id="7" name="TextBox 6">
            <a:extLst>
              <a:ext uri="{FF2B5EF4-FFF2-40B4-BE49-F238E27FC236}">
                <a16:creationId xmlns:a16="http://schemas.microsoft.com/office/drawing/2014/main" id="{96C0C2B3-B920-6B2E-5CF7-5BFA1E8798D4}"/>
              </a:ext>
            </a:extLst>
          </p:cNvPr>
          <p:cNvSpPr txBox="1"/>
          <p:nvPr/>
        </p:nvSpPr>
        <p:spPr>
          <a:xfrm>
            <a:off x="30380" y="3879960"/>
            <a:ext cx="2451357" cy="369332"/>
          </a:xfrm>
          <a:prstGeom prst="rect">
            <a:avLst/>
          </a:prstGeom>
          <a:noFill/>
        </p:spPr>
        <p:txBody>
          <a:bodyPr wrap="square" rtlCol="0">
            <a:spAutoFit/>
          </a:bodyPr>
          <a:lstStyle/>
          <a:p>
            <a:pPr algn="ctr"/>
            <a:r>
              <a:rPr lang="en-US" dirty="0"/>
              <a:t>Liquidity Provider  (LP)</a:t>
            </a:r>
          </a:p>
        </p:txBody>
      </p:sp>
      <p:pic>
        <p:nvPicPr>
          <p:cNvPr id="9" name="Graphic 8" descr="Female Profile outline">
            <a:extLst>
              <a:ext uri="{FF2B5EF4-FFF2-40B4-BE49-F238E27FC236}">
                <a16:creationId xmlns:a16="http://schemas.microsoft.com/office/drawing/2014/main" id="{414F63CA-201C-1BE6-D6F0-36F486C621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7997" y="2492292"/>
            <a:ext cx="1596122" cy="1596122"/>
          </a:xfrm>
          <a:prstGeom prst="rect">
            <a:avLst/>
          </a:prstGeom>
        </p:spPr>
      </p:pic>
      <p:pic>
        <p:nvPicPr>
          <p:cNvPr id="11" name="Graphic 10" descr="Contract with solid fill">
            <a:extLst>
              <a:ext uri="{FF2B5EF4-FFF2-40B4-BE49-F238E27FC236}">
                <a16:creationId xmlns:a16="http://schemas.microsoft.com/office/drawing/2014/main" id="{0C62F08E-BC6C-0E13-CB9D-B1A169C9B5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05145" y="1670882"/>
            <a:ext cx="2001918" cy="2001918"/>
          </a:xfrm>
          <a:prstGeom prst="rect">
            <a:avLst/>
          </a:prstGeom>
        </p:spPr>
      </p:pic>
      <p:sp>
        <p:nvSpPr>
          <p:cNvPr id="12" name="TextBox 11">
            <a:extLst>
              <a:ext uri="{FF2B5EF4-FFF2-40B4-BE49-F238E27FC236}">
                <a16:creationId xmlns:a16="http://schemas.microsoft.com/office/drawing/2014/main" id="{C126EEA8-BB8C-E8C8-2028-76134F9F1034}"/>
              </a:ext>
            </a:extLst>
          </p:cNvPr>
          <p:cNvSpPr txBox="1"/>
          <p:nvPr/>
        </p:nvSpPr>
        <p:spPr>
          <a:xfrm>
            <a:off x="2597426" y="4549676"/>
            <a:ext cx="6455841" cy="2308324"/>
          </a:xfrm>
          <a:prstGeom prst="rect">
            <a:avLst/>
          </a:prstGeom>
          <a:noFill/>
        </p:spPr>
        <p:txBody>
          <a:bodyPr wrap="square" rtlCol="0">
            <a:spAutoFit/>
          </a:bodyPr>
          <a:lstStyle/>
          <a:p>
            <a:pPr algn="ctr"/>
            <a:r>
              <a:rPr lang="en-US" dirty="0"/>
              <a:t>Algorithm AMM (Automated Market Maker) job is to ensure that there will always provide liquidity of an asset</a:t>
            </a:r>
          </a:p>
          <a:p>
            <a:pPr algn="ctr"/>
            <a:endParaRPr lang="en-US" dirty="0"/>
          </a:p>
          <a:p>
            <a:pPr algn="ctr"/>
            <a:r>
              <a:rPr lang="en-US" dirty="0">
                <a:latin typeface="Courier" pitchFamily="2" charset="0"/>
              </a:rPr>
              <a:t>Constant Product Market Maker</a:t>
            </a:r>
          </a:p>
          <a:p>
            <a:pPr algn="ctr"/>
            <a:r>
              <a:rPr lang="en-US" b="1" i="0" dirty="0">
                <a:latin typeface="Courier" pitchFamily="2" charset="0"/>
              </a:rPr>
              <a:t>x * y = k </a:t>
            </a:r>
          </a:p>
          <a:p>
            <a:pPr algn="ctr"/>
            <a:r>
              <a:rPr lang="en-US" b="0" i="0" dirty="0">
                <a:latin typeface="Courier" pitchFamily="2" charset="0"/>
              </a:rPr>
              <a:t>x = supply of token A, y = supply of token B, and k is the constant that needs to be maintained</a:t>
            </a:r>
          </a:p>
        </p:txBody>
      </p:sp>
      <p:cxnSp>
        <p:nvCxnSpPr>
          <p:cNvPr id="15" name="Straight Arrow Connector 14">
            <a:extLst>
              <a:ext uri="{FF2B5EF4-FFF2-40B4-BE49-F238E27FC236}">
                <a16:creationId xmlns:a16="http://schemas.microsoft.com/office/drawing/2014/main" id="{DE981C71-798A-702A-A9DC-3D9405CFA43E}"/>
              </a:ext>
            </a:extLst>
          </p:cNvPr>
          <p:cNvCxnSpPr>
            <a:cxnSpLocks/>
          </p:cNvCxnSpPr>
          <p:nvPr/>
        </p:nvCxnSpPr>
        <p:spPr>
          <a:xfrm>
            <a:off x="2839684" y="2642227"/>
            <a:ext cx="27500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9B27204-2AD3-AAD4-E954-917F04DD55F8}"/>
              </a:ext>
            </a:extLst>
          </p:cNvPr>
          <p:cNvSpPr txBox="1"/>
          <p:nvPr/>
        </p:nvSpPr>
        <p:spPr>
          <a:xfrm>
            <a:off x="3102274" y="3046693"/>
            <a:ext cx="2511288" cy="923330"/>
          </a:xfrm>
          <a:prstGeom prst="rect">
            <a:avLst/>
          </a:prstGeom>
          <a:noFill/>
        </p:spPr>
        <p:txBody>
          <a:bodyPr wrap="square" rtlCol="0">
            <a:spAutoFit/>
          </a:bodyPr>
          <a:lstStyle/>
          <a:p>
            <a:pPr algn="ctr"/>
            <a:r>
              <a:rPr lang="en-US" dirty="0"/>
              <a:t>Receive either 0.05, 0.3, or 1 percent fees for every trade</a:t>
            </a:r>
          </a:p>
        </p:txBody>
      </p:sp>
      <p:cxnSp>
        <p:nvCxnSpPr>
          <p:cNvPr id="22" name="Straight Arrow Connector 21">
            <a:extLst>
              <a:ext uri="{FF2B5EF4-FFF2-40B4-BE49-F238E27FC236}">
                <a16:creationId xmlns:a16="http://schemas.microsoft.com/office/drawing/2014/main" id="{9659D3D4-0CA2-8AA8-4CBA-766FDC41F855}"/>
              </a:ext>
            </a:extLst>
          </p:cNvPr>
          <p:cNvCxnSpPr>
            <a:cxnSpLocks/>
          </p:cNvCxnSpPr>
          <p:nvPr/>
        </p:nvCxnSpPr>
        <p:spPr>
          <a:xfrm flipH="1">
            <a:off x="2883265" y="4022824"/>
            <a:ext cx="27500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355C290-0C92-E4DA-AE8A-D0C6A052F394}"/>
              </a:ext>
            </a:extLst>
          </p:cNvPr>
          <p:cNvSpPr txBox="1"/>
          <p:nvPr/>
        </p:nvSpPr>
        <p:spPr>
          <a:xfrm>
            <a:off x="2859423" y="1938473"/>
            <a:ext cx="2710557" cy="646331"/>
          </a:xfrm>
          <a:prstGeom prst="rect">
            <a:avLst/>
          </a:prstGeom>
          <a:noFill/>
        </p:spPr>
        <p:txBody>
          <a:bodyPr wrap="square" rtlCol="0">
            <a:spAutoFit/>
          </a:bodyPr>
          <a:lstStyle/>
          <a:p>
            <a:pPr algn="ctr"/>
            <a:r>
              <a:rPr lang="en-US" dirty="0"/>
              <a:t>Provide a supply of their tokens in 50:50 ratio</a:t>
            </a:r>
          </a:p>
        </p:txBody>
      </p:sp>
      <p:sp>
        <p:nvSpPr>
          <p:cNvPr id="32" name="Rounded Rectangular Callout 31">
            <a:extLst>
              <a:ext uri="{FF2B5EF4-FFF2-40B4-BE49-F238E27FC236}">
                <a16:creationId xmlns:a16="http://schemas.microsoft.com/office/drawing/2014/main" id="{03A3AFF3-B09C-2DD0-8751-20E45203DB51}"/>
              </a:ext>
            </a:extLst>
          </p:cNvPr>
          <p:cNvSpPr/>
          <p:nvPr/>
        </p:nvSpPr>
        <p:spPr>
          <a:xfrm>
            <a:off x="228762" y="996500"/>
            <a:ext cx="2511289" cy="1348763"/>
          </a:xfrm>
          <a:prstGeom prst="wedgeRoundRectCallout">
            <a:avLst>
              <a:gd name="adj1" fmla="val 6608"/>
              <a:gd name="adj2" fmla="val 89028"/>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What if they never created a liquidity pool and just held the tokens in their wallet?</a:t>
            </a:r>
          </a:p>
          <a:p>
            <a:pPr algn="ctr"/>
            <a:r>
              <a:rPr lang="en-US" b="1" dirty="0"/>
              <a:t>Impermanent Loss (IL)</a:t>
            </a:r>
          </a:p>
        </p:txBody>
      </p:sp>
      <p:pic>
        <p:nvPicPr>
          <p:cNvPr id="36" name="Picture 2" descr="alt_text">
            <a:extLst>
              <a:ext uri="{FF2B5EF4-FFF2-40B4-BE49-F238E27FC236}">
                <a16:creationId xmlns:a16="http://schemas.microsoft.com/office/drawing/2014/main" id="{2EB7536F-5DD9-F7D9-6D23-19EE911494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49337" y="4549677"/>
            <a:ext cx="3342664" cy="2195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656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2" grpId="0"/>
      <p:bldP spid="21" grpId="0"/>
      <p:bldP spid="25" grpId="0"/>
      <p:bldP spid="3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E946C2C-E686-6E41-81A1-394E7D81124B}"/>
              </a:ext>
            </a:extLst>
          </p:cNvPr>
          <p:cNvSpPr/>
          <p:nvPr/>
        </p:nvSpPr>
        <p:spPr>
          <a:xfrm>
            <a:off x="5772151" y="300037"/>
            <a:ext cx="785812" cy="171451"/>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5" name="Title 1">
            <a:extLst>
              <a:ext uri="{FF2B5EF4-FFF2-40B4-BE49-F238E27FC236}">
                <a16:creationId xmlns:a16="http://schemas.microsoft.com/office/drawing/2014/main" id="{50388EBC-8E1B-514B-87B3-08B17DCD3A54}"/>
              </a:ext>
            </a:extLst>
          </p:cNvPr>
          <p:cNvSpPr txBox="1">
            <a:spLocks/>
          </p:cNvSpPr>
          <p:nvPr/>
        </p:nvSpPr>
        <p:spPr>
          <a:xfrm>
            <a:off x="0" y="-9771"/>
            <a:ext cx="12192000" cy="681038"/>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t>What is Blockchain?</a:t>
            </a:r>
            <a:endParaRPr lang="en-US" dirty="0"/>
          </a:p>
        </p:txBody>
      </p:sp>
      <p:grpSp>
        <p:nvGrpSpPr>
          <p:cNvPr id="4" name="Group 3">
            <a:extLst>
              <a:ext uri="{FF2B5EF4-FFF2-40B4-BE49-F238E27FC236}">
                <a16:creationId xmlns:a16="http://schemas.microsoft.com/office/drawing/2014/main" id="{1AEE958D-0D7D-7807-A3AE-7DD5CE10D4EA}"/>
              </a:ext>
            </a:extLst>
          </p:cNvPr>
          <p:cNvGrpSpPr/>
          <p:nvPr/>
        </p:nvGrpSpPr>
        <p:grpSpPr>
          <a:xfrm>
            <a:off x="1483594" y="1695535"/>
            <a:ext cx="8518820" cy="4517226"/>
            <a:chOff x="621194" y="1560446"/>
            <a:chExt cx="9602858" cy="5045072"/>
          </a:xfrm>
        </p:grpSpPr>
        <p:sp>
          <p:nvSpPr>
            <p:cNvPr id="5" name="Cube 4">
              <a:extLst>
                <a:ext uri="{FF2B5EF4-FFF2-40B4-BE49-F238E27FC236}">
                  <a16:creationId xmlns:a16="http://schemas.microsoft.com/office/drawing/2014/main" id="{2BCB15C4-CC82-7784-F498-5770D15F2D8D}"/>
                </a:ext>
              </a:extLst>
            </p:cNvPr>
            <p:cNvSpPr/>
            <p:nvPr/>
          </p:nvSpPr>
          <p:spPr>
            <a:xfrm>
              <a:off x="2408582" y="1560446"/>
              <a:ext cx="2305878" cy="239795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a:p>
              <a:pPr algn="ctr"/>
              <a:endParaRPr lang="en-US" sz="1200" b="1" dirty="0"/>
            </a:p>
            <a:p>
              <a:pPr algn="ctr"/>
              <a:endParaRPr lang="en-US" sz="1200" b="1" dirty="0"/>
            </a:p>
            <a:p>
              <a:pPr algn="ctr"/>
              <a:endParaRPr lang="en-US" sz="1200" b="1" dirty="0"/>
            </a:p>
            <a:p>
              <a:pPr algn="ctr"/>
              <a:r>
                <a:rPr lang="en-US" sz="1200" b="1" dirty="0"/>
                <a:t>Block 0</a:t>
              </a:r>
              <a:endParaRPr lang="en-US" sz="1200" dirty="0"/>
            </a:p>
            <a:p>
              <a:pPr algn="ctr"/>
              <a:r>
                <a:rPr lang="en-US" sz="1200" dirty="0"/>
                <a:t>Prev. Hash – 0</a:t>
              </a:r>
            </a:p>
            <a:p>
              <a:pPr algn="ctr"/>
              <a:r>
                <a:rPr lang="en-US" sz="1200" dirty="0"/>
                <a:t>Hash – 123</a:t>
              </a:r>
            </a:p>
            <a:p>
              <a:pPr algn="ctr"/>
              <a:endParaRPr lang="en-US" sz="1200" dirty="0"/>
            </a:p>
            <a:p>
              <a:pPr algn="ctr"/>
              <a:r>
                <a:rPr lang="en-US" sz="1200" dirty="0"/>
                <a:t>Transactions</a:t>
              </a:r>
            </a:p>
            <a:p>
              <a:pPr algn="ctr"/>
              <a:r>
                <a:rPr lang="en-US" sz="1200" dirty="0">
                  <a:solidFill>
                    <a:schemeClr val="bg1"/>
                  </a:solidFill>
                </a:rPr>
                <a:t>f5f0e89…</a:t>
              </a:r>
            </a:p>
            <a:p>
              <a:pPr algn="ctr"/>
              <a:r>
                <a:rPr lang="en-US" sz="1200" dirty="0">
                  <a:solidFill>
                    <a:schemeClr val="bg1"/>
                  </a:solidFill>
                </a:rPr>
                <a:t>u3bc21…</a:t>
              </a:r>
            </a:p>
            <a:p>
              <a:pPr algn="ctr"/>
              <a:endParaRPr lang="en-US" sz="1200" dirty="0">
                <a:solidFill>
                  <a:schemeClr val="bg1"/>
                </a:solidFill>
              </a:endParaRPr>
            </a:p>
            <a:p>
              <a:pPr algn="ctr"/>
              <a:endParaRPr lang="en-US" sz="1200" dirty="0"/>
            </a:p>
            <a:p>
              <a:pPr algn="ctr"/>
              <a:endParaRPr lang="en-US" sz="1200" dirty="0"/>
            </a:p>
            <a:p>
              <a:pPr algn="ctr"/>
              <a:endParaRPr lang="en-US" sz="1200" dirty="0"/>
            </a:p>
          </p:txBody>
        </p:sp>
        <p:cxnSp>
          <p:nvCxnSpPr>
            <p:cNvPr id="6" name="Straight Arrow Connector 5">
              <a:extLst>
                <a:ext uri="{FF2B5EF4-FFF2-40B4-BE49-F238E27FC236}">
                  <a16:creationId xmlns:a16="http://schemas.microsoft.com/office/drawing/2014/main" id="{BC9D3506-FCF9-D349-5591-516C0511C60D}"/>
                </a:ext>
              </a:extLst>
            </p:cNvPr>
            <p:cNvCxnSpPr>
              <a:cxnSpLocks/>
              <a:stCxn id="5" idx="4"/>
              <a:endCxn id="8" idx="2"/>
            </p:cNvCxnSpPr>
            <p:nvPr/>
          </p:nvCxnSpPr>
          <p:spPr>
            <a:xfrm>
              <a:off x="4137991" y="3047656"/>
              <a:ext cx="1025387" cy="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8" name="Cube 7">
              <a:extLst>
                <a:ext uri="{FF2B5EF4-FFF2-40B4-BE49-F238E27FC236}">
                  <a16:creationId xmlns:a16="http://schemas.microsoft.com/office/drawing/2014/main" id="{A7804390-F0A6-0B25-9C55-BB2E041E2E43}"/>
                </a:ext>
              </a:extLst>
            </p:cNvPr>
            <p:cNvSpPr/>
            <p:nvPr/>
          </p:nvSpPr>
          <p:spPr>
            <a:xfrm>
              <a:off x="5163378" y="1560446"/>
              <a:ext cx="2305878" cy="239795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a:p>
              <a:pPr algn="ctr"/>
              <a:endParaRPr lang="en-US" sz="1200" b="1" dirty="0"/>
            </a:p>
            <a:p>
              <a:pPr algn="ctr"/>
              <a:r>
                <a:rPr lang="en-US" sz="1200" b="1" dirty="0"/>
                <a:t>Block 1</a:t>
              </a:r>
              <a:endParaRPr lang="en-US" sz="1200" dirty="0"/>
            </a:p>
            <a:p>
              <a:pPr algn="ctr"/>
              <a:r>
                <a:rPr lang="en-US" sz="1200" dirty="0"/>
                <a:t>Prev. Hash – 123</a:t>
              </a:r>
            </a:p>
            <a:p>
              <a:pPr algn="ctr"/>
              <a:r>
                <a:rPr lang="en-US" sz="1200" dirty="0"/>
                <a:t>Hash – 456</a:t>
              </a:r>
            </a:p>
            <a:p>
              <a:pPr algn="ctr"/>
              <a:endParaRPr lang="en-US" sz="1200" dirty="0"/>
            </a:p>
            <a:p>
              <a:pPr algn="ctr"/>
              <a:r>
                <a:rPr lang="en-US" sz="1200" dirty="0"/>
                <a:t>Transactions</a:t>
              </a:r>
            </a:p>
            <a:p>
              <a:pPr algn="ctr"/>
              <a:r>
                <a:rPr lang="en-US" sz="1200" dirty="0">
                  <a:solidFill>
                    <a:schemeClr val="bg1"/>
                  </a:solidFill>
                </a:rPr>
                <a:t>q3ue89…</a:t>
              </a:r>
            </a:p>
            <a:p>
              <a:pPr algn="ctr"/>
              <a:r>
                <a:rPr lang="en-US" sz="1200" dirty="0">
                  <a:solidFill>
                    <a:schemeClr val="bg1"/>
                  </a:solidFill>
                </a:rPr>
                <a:t>x6bc11…</a:t>
              </a:r>
              <a:endParaRPr lang="en-US" sz="1200" dirty="0"/>
            </a:p>
            <a:p>
              <a:pPr algn="ctr"/>
              <a:endParaRPr lang="en-US" sz="1200" dirty="0"/>
            </a:p>
            <a:p>
              <a:pPr algn="ctr"/>
              <a:endParaRPr lang="en-US" sz="1200" dirty="0"/>
            </a:p>
          </p:txBody>
        </p:sp>
        <p:sp>
          <p:nvSpPr>
            <p:cNvPr id="9" name="Cube 8">
              <a:extLst>
                <a:ext uri="{FF2B5EF4-FFF2-40B4-BE49-F238E27FC236}">
                  <a16:creationId xmlns:a16="http://schemas.microsoft.com/office/drawing/2014/main" id="{C6B6FA23-715D-4C62-D38A-286B1340FAB2}"/>
                </a:ext>
              </a:extLst>
            </p:cNvPr>
            <p:cNvSpPr/>
            <p:nvPr/>
          </p:nvSpPr>
          <p:spPr>
            <a:xfrm>
              <a:off x="7918174" y="1560446"/>
              <a:ext cx="2305878" cy="239795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a:p>
              <a:pPr algn="ctr"/>
              <a:endParaRPr lang="en-US" sz="1200" b="1" dirty="0"/>
            </a:p>
            <a:p>
              <a:pPr algn="ctr"/>
              <a:r>
                <a:rPr lang="en-US" sz="1200" b="1" dirty="0"/>
                <a:t>Block 2</a:t>
              </a:r>
              <a:endParaRPr lang="en-US" sz="1200" dirty="0"/>
            </a:p>
            <a:p>
              <a:pPr algn="ctr"/>
              <a:r>
                <a:rPr lang="en-US" sz="1200" dirty="0"/>
                <a:t>Prev. Hash – 456</a:t>
              </a:r>
            </a:p>
            <a:p>
              <a:pPr algn="ctr"/>
              <a:r>
                <a:rPr lang="en-US" sz="1200" dirty="0"/>
                <a:t>Hash – 768</a:t>
              </a:r>
            </a:p>
            <a:p>
              <a:pPr algn="ctr"/>
              <a:endParaRPr lang="en-US" sz="1200" dirty="0"/>
            </a:p>
            <a:p>
              <a:pPr algn="ctr"/>
              <a:r>
                <a:rPr lang="en-US" sz="1200" dirty="0"/>
                <a:t>Transactions</a:t>
              </a:r>
            </a:p>
            <a:p>
              <a:pPr algn="ctr"/>
              <a:r>
                <a:rPr lang="en-US" sz="1200" dirty="0">
                  <a:solidFill>
                    <a:schemeClr val="bg1"/>
                  </a:solidFill>
                </a:rPr>
                <a:t>y9bo89…</a:t>
              </a:r>
            </a:p>
            <a:p>
              <a:pPr algn="ctr"/>
              <a:r>
                <a:rPr lang="en-US" sz="1200" dirty="0">
                  <a:solidFill>
                    <a:schemeClr val="bg1"/>
                  </a:solidFill>
                </a:rPr>
                <a:t>z1tc51…</a:t>
              </a:r>
              <a:endParaRPr lang="en-US" sz="1200" dirty="0"/>
            </a:p>
            <a:p>
              <a:pPr algn="ctr"/>
              <a:endParaRPr lang="en-US" sz="1200" dirty="0"/>
            </a:p>
            <a:p>
              <a:pPr algn="ctr"/>
              <a:endParaRPr lang="en-US" sz="1200" dirty="0"/>
            </a:p>
          </p:txBody>
        </p:sp>
        <p:cxnSp>
          <p:nvCxnSpPr>
            <p:cNvPr id="11" name="Straight Arrow Connector 10">
              <a:extLst>
                <a:ext uri="{FF2B5EF4-FFF2-40B4-BE49-F238E27FC236}">
                  <a16:creationId xmlns:a16="http://schemas.microsoft.com/office/drawing/2014/main" id="{F738AC7E-ACF5-5990-24F5-E46BEB6C989F}"/>
                </a:ext>
              </a:extLst>
            </p:cNvPr>
            <p:cNvCxnSpPr>
              <a:cxnSpLocks/>
              <a:stCxn id="8" idx="4"/>
              <a:endCxn id="9" idx="2"/>
            </p:cNvCxnSpPr>
            <p:nvPr/>
          </p:nvCxnSpPr>
          <p:spPr>
            <a:xfrm>
              <a:off x="6892787" y="3047656"/>
              <a:ext cx="1025387" cy="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12" name="Cube 11">
              <a:extLst>
                <a:ext uri="{FF2B5EF4-FFF2-40B4-BE49-F238E27FC236}">
                  <a16:creationId xmlns:a16="http://schemas.microsoft.com/office/drawing/2014/main" id="{B077F573-BE45-8933-17C5-E00C6C94BF4C}"/>
                </a:ext>
              </a:extLst>
            </p:cNvPr>
            <p:cNvSpPr/>
            <p:nvPr/>
          </p:nvSpPr>
          <p:spPr>
            <a:xfrm>
              <a:off x="2408582" y="4207567"/>
              <a:ext cx="2305878" cy="239795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a:p>
              <a:pPr algn="ctr"/>
              <a:endParaRPr lang="en-US" sz="1200" b="1" dirty="0"/>
            </a:p>
            <a:p>
              <a:pPr algn="ctr"/>
              <a:endParaRPr lang="en-US" sz="1200" b="1" dirty="0"/>
            </a:p>
            <a:p>
              <a:pPr algn="ctr"/>
              <a:endParaRPr lang="en-US" sz="1200" b="1" dirty="0"/>
            </a:p>
            <a:p>
              <a:pPr algn="ctr"/>
              <a:r>
                <a:rPr lang="en-US" sz="1200" b="1" dirty="0"/>
                <a:t>Block 0</a:t>
              </a:r>
              <a:endParaRPr lang="en-US" sz="1200" dirty="0"/>
            </a:p>
            <a:p>
              <a:pPr algn="ctr"/>
              <a:r>
                <a:rPr lang="en-US" sz="1200" dirty="0"/>
                <a:t>Prev. Hash – 0</a:t>
              </a:r>
            </a:p>
            <a:p>
              <a:pPr algn="ctr"/>
              <a:r>
                <a:rPr lang="en-US" sz="1200" dirty="0"/>
                <a:t>Hash – 123</a:t>
              </a:r>
            </a:p>
            <a:p>
              <a:pPr algn="ctr"/>
              <a:endParaRPr lang="en-US" sz="1200" dirty="0"/>
            </a:p>
            <a:p>
              <a:pPr algn="ctr"/>
              <a:r>
                <a:rPr lang="en-US" sz="1200" dirty="0"/>
                <a:t>Transactions</a:t>
              </a:r>
            </a:p>
            <a:p>
              <a:pPr algn="ctr"/>
              <a:r>
                <a:rPr lang="en-US" sz="1200" dirty="0">
                  <a:solidFill>
                    <a:schemeClr val="bg1"/>
                  </a:solidFill>
                </a:rPr>
                <a:t>f5f0e89…</a:t>
              </a:r>
            </a:p>
            <a:p>
              <a:pPr algn="ctr"/>
              <a:r>
                <a:rPr lang="en-US" sz="1200" dirty="0">
                  <a:solidFill>
                    <a:schemeClr val="bg1"/>
                  </a:solidFill>
                </a:rPr>
                <a:t>u3bc21…</a:t>
              </a:r>
            </a:p>
            <a:p>
              <a:pPr algn="ctr"/>
              <a:endParaRPr lang="en-US" sz="1200" dirty="0">
                <a:solidFill>
                  <a:schemeClr val="bg1"/>
                </a:solidFill>
              </a:endParaRPr>
            </a:p>
            <a:p>
              <a:pPr algn="ctr"/>
              <a:endParaRPr lang="en-US" sz="1200" dirty="0"/>
            </a:p>
            <a:p>
              <a:pPr algn="ctr"/>
              <a:endParaRPr lang="en-US" sz="1200" dirty="0"/>
            </a:p>
            <a:p>
              <a:pPr algn="ctr"/>
              <a:endParaRPr lang="en-US" sz="1200" dirty="0"/>
            </a:p>
          </p:txBody>
        </p:sp>
        <p:cxnSp>
          <p:nvCxnSpPr>
            <p:cNvPr id="13" name="Straight Arrow Connector 12">
              <a:extLst>
                <a:ext uri="{FF2B5EF4-FFF2-40B4-BE49-F238E27FC236}">
                  <a16:creationId xmlns:a16="http://schemas.microsoft.com/office/drawing/2014/main" id="{26D4512E-433C-01E1-F382-ECEB5B51326B}"/>
                </a:ext>
              </a:extLst>
            </p:cNvPr>
            <p:cNvCxnSpPr>
              <a:cxnSpLocks/>
              <a:stCxn id="12" idx="4"/>
              <a:endCxn id="14" idx="2"/>
            </p:cNvCxnSpPr>
            <p:nvPr/>
          </p:nvCxnSpPr>
          <p:spPr>
            <a:xfrm>
              <a:off x="4137991" y="5694777"/>
              <a:ext cx="1025387" cy="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14" name="Cube 13">
              <a:extLst>
                <a:ext uri="{FF2B5EF4-FFF2-40B4-BE49-F238E27FC236}">
                  <a16:creationId xmlns:a16="http://schemas.microsoft.com/office/drawing/2014/main" id="{867D9DF0-8F97-0A03-FAE3-08C8ADFF74A0}"/>
                </a:ext>
              </a:extLst>
            </p:cNvPr>
            <p:cNvSpPr/>
            <p:nvPr/>
          </p:nvSpPr>
          <p:spPr>
            <a:xfrm>
              <a:off x="5163378" y="4207567"/>
              <a:ext cx="2305878" cy="239795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a:p>
              <a:pPr algn="ctr"/>
              <a:endParaRPr lang="en-US" sz="1200" b="1" dirty="0"/>
            </a:p>
            <a:p>
              <a:pPr algn="ctr"/>
              <a:r>
                <a:rPr lang="en-US" sz="1200" b="1" dirty="0"/>
                <a:t>Block 1</a:t>
              </a:r>
              <a:endParaRPr lang="en-US" sz="1200" dirty="0"/>
            </a:p>
            <a:p>
              <a:pPr algn="ctr"/>
              <a:r>
                <a:rPr lang="en-US" sz="1200" dirty="0"/>
                <a:t>Prev. Hash – 123</a:t>
              </a:r>
            </a:p>
            <a:p>
              <a:pPr algn="ctr"/>
              <a:r>
                <a:rPr lang="en-US" sz="1200" dirty="0"/>
                <a:t>Hash – 456</a:t>
              </a:r>
            </a:p>
            <a:p>
              <a:pPr algn="ctr"/>
              <a:endParaRPr lang="en-US" sz="1200" dirty="0"/>
            </a:p>
            <a:p>
              <a:pPr algn="ctr"/>
              <a:r>
                <a:rPr lang="en-US" sz="1200" dirty="0"/>
                <a:t>Transactions</a:t>
              </a:r>
            </a:p>
            <a:p>
              <a:pPr algn="ctr"/>
              <a:r>
                <a:rPr lang="en-US" sz="1200" dirty="0">
                  <a:solidFill>
                    <a:schemeClr val="bg1"/>
                  </a:solidFill>
                </a:rPr>
                <a:t>q3ue89…</a:t>
              </a:r>
            </a:p>
            <a:p>
              <a:pPr algn="ctr"/>
              <a:r>
                <a:rPr lang="en-US" sz="1200" dirty="0">
                  <a:solidFill>
                    <a:schemeClr val="bg1"/>
                  </a:solidFill>
                </a:rPr>
                <a:t>x6bc11…</a:t>
              </a:r>
              <a:endParaRPr lang="en-US" sz="1200" dirty="0"/>
            </a:p>
            <a:p>
              <a:pPr algn="ctr"/>
              <a:endParaRPr lang="en-US" sz="1200" dirty="0"/>
            </a:p>
            <a:p>
              <a:pPr algn="ctr"/>
              <a:endParaRPr lang="en-US" sz="1200" dirty="0"/>
            </a:p>
          </p:txBody>
        </p:sp>
        <p:sp>
          <p:nvSpPr>
            <p:cNvPr id="15" name="Cube 14">
              <a:extLst>
                <a:ext uri="{FF2B5EF4-FFF2-40B4-BE49-F238E27FC236}">
                  <a16:creationId xmlns:a16="http://schemas.microsoft.com/office/drawing/2014/main" id="{ABAFFF2D-B256-DA67-FF2C-EC062CDD0FD8}"/>
                </a:ext>
              </a:extLst>
            </p:cNvPr>
            <p:cNvSpPr/>
            <p:nvPr/>
          </p:nvSpPr>
          <p:spPr>
            <a:xfrm>
              <a:off x="7918174" y="4207567"/>
              <a:ext cx="2305878" cy="239795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a:p>
              <a:pPr algn="ctr"/>
              <a:endParaRPr lang="en-US" sz="1200" b="1" dirty="0"/>
            </a:p>
            <a:p>
              <a:pPr algn="ctr"/>
              <a:r>
                <a:rPr lang="en-US" sz="1200" b="1" dirty="0"/>
                <a:t>Block 2</a:t>
              </a:r>
              <a:endParaRPr lang="en-US" sz="1200" dirty="0"/>
            </a:p>
            <a:p>
              <a:pPr algn="ctr"/>
              <a:r>
                <a:rPr lang="en-US" sz="1200" dirty="0"/>
                <a:t>Prev. Hash – 456</a:t>
              </a:r>
            </a:p>
            <a:p>
              <a:pPr algn="ctr"/>
              <a:r>
                <a:rPr lang="en-US" sz="1200" dirty="0"/>
                <a:t>Hash – 768</a:t>
              </a:r>
            </a:p>
            <a:p>
              <a:pPr algn="ctr"/>
              <a:endParaRPr lang="en-US" sz="1200" dirty="0"/>
            </a:p>
            <a:p>
              <a:pPr algn="ctr"/>
              <a:r>
                <a:rPr lang="en-US" sz="1200" dirty="0"/>
                <a:t>Transactions</a:t>
              </a:r>
            </a:p>
            <a:p>
              <a:pPr algn="ctr"/>
              <a:r>
                <a:rPr lang="en-US" sz="1200" dirty="0">
                  <a:solidFill>
                    <a:schemeClr val="bg1"/>
                  </a:solidFill>
                </a:rPr>
                <a:t>y9bo89…</a:t>
              </a:r>
            </a:p>
            <a:p>
              <a:pPr algn="ctr"/>
              <a:r>
                <a:rPr lang="en-US" sz="1200" dirty="0">
                  <a:solidFill>
                    <a:schemeClr val="bg1"/>
                  </a:solidFill>
                </a:rPr>
                <a:t>z1tc51…</a:t>
              </a:r>
              <a:endParaRPr lang="en-US" sz="1200" dirty="0"/>
            </a:p>
            <a:p>
              <a:pPr algn="ctr"/>
              <a:endParaRPr lang="en-US" sz="1200" dirty="0"/>
            </a:p>
            <a:p>
              <a:pPr algn="ctr"/>
              <a:endParaRPr lang="en-US" sz="1200" dirty="0"/>
            </a:p>
          </p:txBody>
        </p:sp>
        <p:cxnSp>
          <p:nvCxnSpPr>
            <p:cNvPr id="16" name="Straight Arrow Connector 15">
              <a:extLst>
                <a:ext uri="{FF2B5EF4-FFF2-40B4-BE49-F238E27FC236}">
                  <a16:creationId xmlns:a16="http://schemas.microsoft.com/office/drawing/2014/main" id="{BD3E457A-1C90-76A7-2F73-ABA76CA951D5}"/>
                </a:ext>
              </a:extLst>
            </p:cNvPr>
            <p:cNvCxnSpPr>
              <a:cxnSpLocks/>
              <a:stCxn id="14" idx="4"/>
              <a:endCxn id="15" idx="2"/>
            </p:cNvCxnSpPr>
            <p:nvPr/>
          </p:nvCxnSpPr>
          <p:spPr>
            <a:xfrm>
              <a:off x="6892787" y="5694777"/>
              <a:ext cx="1025387" cy="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pic>
          <p:nvPicPr>
            <p:cNvPr id="17" name="Graphic 16" descr="Internet outline">
              <a:extLst>
                <a:ext uri="{FF2B5EF4-FFF2-40B4-BE49-F238E27FC236}">
                  <a16:creationId xmlns:a16="http://schemas.microsoft.com/office/drawing/2014/main" id="{8D842CC3-1FD1-884D-C9E2-7BDFB40420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9478" y="2302221"/>
              <a:ext cx="1338470" cy="1338470"/>
            </a:xfrm>
            <a:prstGeom prst="rect">
              <a:avLst/>
            </a:prstGeom>
          </p:spPr>
        </p:pic>
        <p:pic>
          <p:nvPicPr>
            <p:cNvPr id="18" name="Graphic 17" descr="Internet outline">
              <a:extLst>
                <a:ext uri="{FF2B5EF4-FFF2-40B4-BE49-F238E27FC236}">
                  <a16:creationId xmlns:a16="http://schemas.microsoft.com/office/drawing/2014/main" id="{35ADA9D2-3E6D-20C0-9DD6-335E6D0329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9478" y="4579983"/>
              <a:ext cx="1338470" cy="1338470"/>
            </a:xfrm>
            <a:prstGeom prst="rect">
              <a:avLst/>
            </a:prstGeom>
          </p:spPr>
        </p:pic>
        <p:sp>
          <p:nvSpPr>
            <p:cNvPr id="20" name="TextBox 19">
              <a:extLst>
                <a:ext uri="{FF2B5EF4-FFF2-40B4-BE49-F238E27FC236}">
                  <a16:creationId xmlns:a16="http://schemas.microsoft.com/office/drawing/2014/main" id="{282CDE1D-BC99-D0EF-2BDC-5DCBC037D4CC}"/>
                </a:ext>
              </a:extLst>
            </p:cNvPr>
            <p:cNvSpPr txBox="1"/>
            <p:nvPr/>
          </p:nvSpPr>
          <p:spPr>
            <a:xfrm>
              <a:off x="629478" y="3429000"/>
              <a:ext cx="1338470" cy="369332"/>
            </a:xfrm>
            <a:prstGeom prst="rect">
              <a:avLst/>
            </a:prstGeom>
            <a:noFill/>
          </p:spPr>
          <p:txBody>
            <a:bodyPr wrap="square" rtlCol="0">
              <a:spAutoFit/>
            </a:bodyPr>
            <a:lstStyle/>
            <a:p>
              <a:pPr algn="ctr"/>
              <a:r>
                <a:rPr lang="en-US" dirty="0"/>
                <a:t>Party A</a:t>
              </a:r>
            </a:p>
          </p:txBody>
        </p:sp>
        <p:sp>
          <p:nvSpPr>
            <p:cNvPr id="21" name="TextBox 20">
              <a:extLst>
                <a:ext uri="{FF2B5EF4-FFF2-40B4-BE49-F238E27FC236}">
                  <a16:creationId xmlns:a16="http://schemas.microsoft.com/office/drawing/2014/main" id="{C9BD6FE2-F93E-F9E3-C40E-68333CF0C10F}"/>
                </a:ext>
              </a:extLst>
            </p:cNvPr>
            <p:cNvSpPr txBox="1"/>
            <p:nvPr/>
          </p:nvSpPr>
          <p:spPr>
            <a:xfrm>
              <a:off x="621194" y="5694777"/>
              <a:ext cx="1338470" cy="369332"/>
            </a:xfrm>
            <a:prstGeom prst="rect">
              <a:avLst/>
            </a:prstGeom>
            <a:noFill/>
          </p:spPr>
          <p:txBody>
            <a:bodyPr wrap="square" rtlCol="0">
              <a:spAutoFit/>
            </a:bodyPr>
            <a:lstStyle/>
            <a:p>
              <a:pPr algn="ctr"/>
              <a:r>
                <a:rPr lang="en-US" dirty="0"/>
                <a:t>Party B</a:t>
              </a:r>
            </a:p>
          </p:txBody>
        </p:sp>
      </p:grpSp>
      <p:sp>
        <p:nvSpPr>
          <p:cNvPr id="22" name="TextBox 21">
            <a:extLst>
              <a:ext uri="{FF2B5EF4-FFF2-40B4-BE49-F238E27FC236}">
                <a16:creationId xmlns:a16="http://schemas.microsoft.com/office/drawing/2014/main" id="{ABA1EE2F-F5A2-CBCB-DBBC-257305D4A877}"/>
              </a:ext>
            </a:extLst>
          </p:cNvPr>
          <p:cNvSpPr txBox="1"/>
          <p:nvPr/>
        </p:nvSpPr>
        <p:spPr>
          <a:xfrm>
            <a:off x="927540" y="1139302"/>
            <a:ext cx="10058400" cy="369332"/>
          </a:xfrm>
          <a:prstGeom prst="rect">
            <a:avLst/>
          </a:prstGeom>
          <a:noFill/>
        </p:spPr>
        <p:txBody>
          <a:bodyPr wrap="square" rtlCol="0">
            <a:spAutoFit/>
          </a:bodyPr>
          <a:lstStyle/>
          <a:p>
            <a:pPr algn="ctr"/>
            <a:r>
              <a:rPr lang="en-US" i="1" dirty="0"/>
              <a:t>Shared Ledger System that provides </a:t>
            </a:r>
            <a:r>
              <a:rPr lang="en-US" b="1" i="1" dirty="0"/>
              <a:t>traceability</a:t>
            </a:r>
            <a:r>
              <a:rPr lang="en-US" i="1" dirty="0"/>
              <a:t>, </a:t>
            </a:r>
            <a:r>
              <a:rPr lang="en-US" b="1" i="1" dirty="0"/>
              <a:t>permanence</a:t>
            </a:r>
            <a:r>
              <a:rPr lang="en-US" i="1" dirty="0"/>
              <a:t>, </a:t>
            </a:r>
            <a:r>
              <a:rPr lang="en-US" b="1" i="1" dirty="0"/>
              <a:t>transparency.</a:t>
            </a:r>
            <a:r>
              <a:rPr lang="en-US" i="1" dirty="0"/>
              <a:t> </a:t>
            </a:r>
          </a:p>
        </p:txBody>
      </p:sp>
      <p:sp>
        <p:nvSpPr>
          <p:cNvPr id="2" name="Rectangle 1">
            <a:extLst>
              <a:ext uri="{FF2B5EF4-FFF2-40B4-BE49-F238E27FC236}">
                <a16:creationId xmlns:a16="http://schemas.microsoft.com/office/drawing/2014/main" id="{DE4A3701-3177-75D3-79BF-C269068026C7}"/>
              </a:ext>
            </a:extLst>
          </p:cNvPr>
          <p:cNvSpPr/>
          <p:nvPr/>
        </p:nvSpPr>
        <p:spPr>
          <a:xfrm>
            <a:off x="3374131" y="3027144"/>
            <a:ext cx="909634" cy="672136"/>
          </a:xfrm>
          <a:custGeom>
            <a:avLst/>
            <a:gdLst>
              <a:gd name="connsiteX0" fmla="*/ 0 w 909634"/>
              <a:gd name="connsiteY0" fmla="*/ 0 h 672136"/>
              <a:gd name="connsiteX1" fmla="*/ 445721 w 909634"/>
              <a:gd name="connsiteY1" fmla="*/ 0 h 672136"/>
              <a:gd name="connsiteX2" fmla="*/ 909634 w 909634"/>
              <a:gd name="connsiteY2" fmla="*/ 0 h 672136"/>
              <a:gd name="connsiteX3" fmla="*/ 909634 w 909634"/>
              <a:gd name="connsiteY3" fmla="*/ 672136 h 672136"/>
              <a:gd name="connsiteX4" fmla="*/ 454817 w 909634"/>
              <a:gd name="connsiteY4" fmla="*/ 672136 h 672136"/>
              <a:gd name="connsiteX5" fmla="*/ 0 w 909634"/>
              <a:gd name="connsiteY5" fmla="*/ 672136 h 672136"/>
              <a:gd name="connsiteX6" fmla="*/ 0 w 909634"/>
              <a:gd name="connsiteY6" fmla="*/ 0 h 67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9634" h="672136" extrusionOk="0">
                <a:moveTo>
                  <a:pt x="0" y="0"/>
                </a:moveTo>
                <a:cubicBezTo>
                  <a:pt x="121663" y="-10805"/>
                  <a:pt x="322108" y="13334"/>
                  <a:pt x="445721" y="0"/>
                </a:cubicBezTo>
                <a:cubicBezTo>
                  <a:pt x="569334" y="-13334"/>
                  <a:pt x="796870" y="-1961"/>
                  <a:pt x="909634" y="0"/>
                </a:cubicBezTo>
                <a:cubicBezTo>
                  <a:pt x="941756" y="186923"/>
                  <a:pt x="942736" y="353817"/>
                  <a:pt x="909634" y="672136"/>
                </a:cubicBezTo>
                <a:cubicBezTo>
                  <a:pt x="774412" y="654412"/>
                  <a:pt x="657833" y="683679"/>
                  <a:pt x="454817" y="672136"/>
                </a:cubicBezTo>
                <a:cubicBezTo>
                  <a:pt x="251801" y="660593"/>
                  <a:pt x="123293" y="676897"/>
                  <a:pt x="0" y="672136"/>
                </a:cubicBezTo>
                <a:cubicBezTo>
                  <a:pt x="20207" y="499860"/>
                  <a:pt x="8290" y="237640"/>
                  <a:pt x="0" y="0"/>
                </a:cubicBezTo>
                <a:close/>
              </a:path>
            </a:pathLst>
          </a:custGeom>
          <a:noFill/>
          <a:ln w="38100" cap="flat" cmpd="sng" algn="ctr">
            <a:solidFill>
              <a:srgbClr val="FF0000"/>
            </a:solidFill>
            <a:prstDash val="solid"/>
            <a:round/>
            <a:headEnd type="none" w="med" len="med"/>
            <a:tailEnd type="none" w="med" len="me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EBC06CB3-30FF-8ADB-9C31-D3190273731E}"/>
              </a:ext>
            </a:extLst>
          </p:cNvPr>
          <p:cNvCxnSpPr>
            <a:cxnSpLocks/>
            <a:stCxn id="25" idx="3"/>
            <a:endCxn id="2" idx="1"/>
          </p:cNvCxnSpPr>
          <p:nvPr/>
        </p:nvCxnSpPr>
        <p:spPr>
          <a:xfrm>
            <a:off x="2073606" y="2196411"/>
            <a:ext cx="1300525" cy="11668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3EE335E-53AD-4291-787C-FA72285B3C98}"/>
              </a:ext>
            </a:extLst>
          </p:cNvPr>
          <p:cNvSpPr txBox="1"/>
          <p:nvPr/>
        </p:nvSpPr>
        <p:spPr>
          <a:xfrm>
            <a:off x="893582" y="1873245"/>
            <a:ext cx="1180024" cy="646331"/>
          </a:xfrm>
          <a:custGeom>
            <a:avLst/>
            <a:gdLst>
              <a:gd name="connsiteX0" fmla="*/ 0 w 1180024"/>
              <a:gd name="connsiteY0" fmla="*/ 0 h 646331"/>
              <a:gd name="connsiteX1" fmla="*/ 566412 w 1180024"/>
              <a:gd name="connsiteY1" fmla="*/ 0 h 646331"/>
              <a:gd name="connsiteX2" fmla="*/ 1180024 w 1180024"/>
              <a:gd name="connsiteY2" fmla="*/ 0 h 646331"/>
              <a:gd name="connsiteX3" fmla="*/ 1180024 w 1180024"/>
              <a:gd name="connsiteY3" fmla="*/ 646331 h 646331"/>
              <a:gd name="connsiteX4" fmla="*/ 590012 w 1180024"/>
              <a:gd name="connsiteY4" fmla="*/ 646331 h 646331"/>
              <a:gd name="connsiteX5" fmla="*/ 0 w 1180024"/>
              <a:gd name="connsiteY5" fmla="*/ 646331 h 646331"/>
              <a:gd name="connsiteX6" fmla="*/ 0 w 1180024"/>
              <a:gd name="connsiteY6"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024" h="646331" extrusionOk="0">
                <a:moveTo>
                  <a:pt x="0" y="0"/>
                </a:moveTo>
                <a:cubicBezTo>
                  <a:pt x="239697" y="25010"/>
                  <a:pt x="403276" y="16776"/>
                  <a:pt x="566412" y="0"/>
                </a:cubicBezTo>
                <a:cubicBezTo>
                  <a:pt x="729548" y="-16776"/>
                  <a:pt x="884128" y="-15789"/>
                  <a:pt x="1180024" y="0"/>
                </a:cubicBezTo>
                <a:cubicBezTo>
                  <a:pt x="1184081" y="143110"/>
                  <a:pt x="1180677" y="480347"/>
                  <a:pt x="1180024" y="646331"/>
                </a:cubicBezTo>
                <a:cubicBezTo>
                  <a:pt x="910165" y="671492"/>
                  <a:pt x="841829" y="661405"/>
                  <a:pt x="590012" y="646331"/>
                </a:cubicBezTo>
                <a:cubicBezTo>
                  <a:pt x="338195" y="631257"/>
                  <a:pt x="229543" y="649237"/>
                  <a:pt x="0" y="646331"/>
                </a:cubicBezTo>
                <a:cubicBezTo>
                  <a:pt x="4502" y="478695"/>
                  <a:pt x="20907" y="151341"/>
                  <a:pt x="0" y="0"/>
                </a:cubicBezTo>
                <a:close/>
              </a:path>
            </a:pathLst>
          </a:custGeom>
          <a:noFill/>
          <a:ln w="38100">
            <a:solidFill>
              <a:srgbClr val="FF0000"/>
            </a:solidFill>
            <a:extLst>
              <a:ext uri="{C807C97D-BFC1-408E-A445-0C87EB9F89A2}">
                <ask:lineSketchStyleProps xmlns:ask="http://schemas.microsoft.com/office/drawing/2018/sketchyshapes" sd="1011431495">
                  <a:prstGeom prst="rect">
                    <a:avLst/>
                  </a:prstGeom>
                  <ask:type>
                    <ask:lineSketchFreehand/>
                  </ask:type>
                </ask:lineSketchStyleProps>
              </a:ext>
            </a:extLst>
          </a:ln>
        </p:spPr>
        <p:txBody>
          <a:bodyPr wrap="square" rtlCol="0">
            <a:spAutoFit/>
          </a:bodyPr>
          <a:lstStyle/>
          <a:p>
            <a:pPr algn="ctr"/>
            <a:r>
              <a:rPr lang="en-US" sz="1200" dirty="0" err="1"/>
              <a:t>Txns</a:t>
            </a:r>
            <a:r>
              <a:rPr lang="en-US" sz="1200" dirty="0"/>
              <a:t> are grouped in a block</a:t>
            </a:r>
          </a:p>
        </p:txBody>
      </p:sp>
      <p:sp>
        <p:nvSpPr>
          <p:cNvPr id="26" name="TextBox 25">
            <a:extLst>
              <a:ext uri="{FF2B5EF4-FFF2-40B4-BE49-F238E27FC236}">
                <a16:creationId xmlns:a16="http://schemas.microsoft.com/office/drawing/2014/main" id="{9292B70A-1309-1CFA-BDA7-948FFF107251}"/>
              </a:ext>
            </a:extLst>
          </p:cNvPr>
          <p:cNvSpPr txBox="1"/>
          <p:nvPr/>
        </p:nvSpPr>
        <p:spPr>
          <a:xfrm>
            <a:off x="3268329" y="2730373"/>
            <a:ext cx="1180024" cy="276999"/>
          </a:xfrm>
          <a:custGeom>
            <a:avLst/>
            <a:gdLst>
              <a:gd name="connsiteX0" fmla="*/ 0 w 1180024"/>
              <a:gd name="connsiteY0" fmla="*/ 0 h 276999"/>
              <a:gd name="connsiteX1" fmla="*/ 566412 w 1180024"/>
              <a:gd name="connsiteY1" fmla="*/ 0 h 276999"/>
              <a:gd name="connsiteX2" fmla="*/ 1180024 w 1180024"/>
              <a:gd name="connsiteY2" fmla="*/ 0 h 276999"/>
              <a:gd name="connsiteX3" fmla="*/ 1180024 w 1180024"/>
              <a:gd name="connsiteY3" fmla="*/ 276999 h 276999"/>
              <a:gd name="connsiteX4" fmla="*/ 590012 w 1180024"/>
              <a:gd name="connsiteY4" fmla="*/ 276999 h 276999"/>
              <a:gd name="connsiteX5" fmla="*/ 0 w 1180024"/>
              <a:gd name="connsiteY5" fmla="*/ 276999 h 276999"/>
              <a:gd name="connsiteX6" fmla="*/ 0 w 1180024"/>
              <a:gd name="connsiteY6" fmla="*/ 0 h 27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024" h="276999" extrusionOk="0">
                <a:moveTo>
                  <a:pt x="0" y="0"/>
                </a:moveTo>
                <a:cubicBezTo>
                  <a:pt x="239697" y="25010"/>
                  <a:pt x="403276" y="16776"/>
                  <a:pt x="566412" y="0"/>
                </a:cubicBezTo>
                <a:cubicBezTo>
                  <a:pt x="729548" y="-16776"/>
                  <a:pt x="884128" y="-15789"/>
                  <a:pt x="1180024" y="0"/>
                </a:cubicBezTo>
                <a:cubicBezTo>
                  <a:pt x="1184081" y="96899"/>
                  <a:pt x="1171444" y="158769"/>
                  <a:pt x="1180024" y="276999"/>
                </a:cubicBezTo>
                <a:cubicBezTo>
                  <a:pt x="910165" y="302160"/>
                  <a:pt x="841829" y="292073"/>
                  <a:pt x="590012" y="276999"/>
                </a:cubicBezTo>
                <a:cubicBezTo>
                  <a:pt x="338195" y="261925"/>
                  <a:pt x="229543" y="279905"/>
                  <a:pt x="0" y="276999"/>
                </a:cubicBezTo>
                <a:cubicBezTo>
                  <a:pt x="13735" y="146680"/>
                  <a:pt x="-6793" y="58920"/>
                  <a:pt x="0" y="0"/>
                </a:cubicBezTo>
                <a:close/>
              </a:path>
            </a:pathLst>
          </a:custGeom>
          <a:noFill/>
          <a:ln w="38100">
            <a:solidFill>
              <a:srgbClr val="FF0000"/>
            </a:solidFill>
            <a:extLst>
              <a:ext uri="{C807C97D-BFC1-408E-A445-0C87EB9F89A2}">
                <ask:lineSketchStyleProps xmlns:ask="http://schemas.microsoft.com/office/drawing/2018/sketchyshapes" sd="1011431495">
                  <a:prstGeom prst="rect">
                    <a:avLst/>
                  </a:prstGeom>
                  <ask:type>
                    <ask:lineSketchFreehand/>
                  </ask:type>
                </ask:lineSketchStyleProps>
              </a:ext>
            </a:extLst>
          </a:ln>
        </p:spPr>
        <p:txBody>
          <a:bodyPr wrap="square" rtlCol="0">
            <a:spAutoFit/>
          </a:bodyPr>
          <a:lstStyle/>
          <a:p>
            <a:pPr algn="ctr"/>
            <a:endParaRPr lang="en-US" sz="1200" dirty="0"/>
          </a:p>
        </p:txBody>
      </p:sp>
      <p:sp>
        <p:nvSpPr>
          <p:cNvPr id="28" name="TextBox 27">
            <a:extLst>
              <a:ext uri="{FF2B5EF4-FFF2-40B4-BE49-F238E27FC236}">
                <a16:creationId xmlns:a16="http://schemas.microsoft.com/office/drawing/2014/main" id="{7D0DEF32-E386-7689-5FD3-2A3F144BECC7}"/>
              </a:ext>
            </a:extLst>
          </p:cNvPr>
          <p:cNvSpPr txBox="1"/>
          <p:nvPr/>
        </p:nvSpPr>
        <p:spPr>
          <a:xfrm>
            <a:off x="893582" y="862303"/>
            <a:ext cx="1180024" cy="646331"/>
          </a:xfrm>
          <a:custGeom>
            <a:avLst/>
            <a:gdLst>
              <a:gd name="connsiteX0" fmla="*/ 0 w 1180024"/>
              <a:gd name="connsiteY0" fmla="*/ 0 h 646331"/>
              <a:gd name="connsiteX1" fmla="*/ 566412 w 1180024"/>
              <a:gd name="connsiteY1" fmla="*/ 0 h 646331"/>
              <a:gd name="connsiteX2" fmla="*/ 1180024 w 1180024"/>
              <a:gd name="connsiteY2" fmla="*/ 0 h 646331"/>
              <a:gd name="connsiteX3" fmla="*/ 1180024 w 1180024"/>
              <a:gd name="connsiteY3" fmla="*/ 646331 h 646331"/>
              <a:gd name="connsiteX4" fmla="*/ 590012 w 1180024"/>
              <a:gd name="connsiteY4" fmla="*/ 646331 h 646331"/>
              <a:gd name="connsiteX5" fmla="*/ 0 w 1180024"/>
              <a:gd name="connsiteY5" fmla="*/ 646331 h 646331"/>
              <a:gd name="connsiteX6" fmla="*/ 0 w 1180024"/>
              <a:gd name="connsiteY6"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024" h="646331" extrusionOk="0">
                <a:moveTo>
                  <a:pt x="0" y="0"/>
                </a:moveTo>
                <a:cubicBezTo>
                  <a:pt x="239697" y="25010"/>
                  <a:pt x="403276" y="16776"/>
                  <a:pt x="566412" y="0"/>
                </a:cubicBezTo>
                <a:cubicBezTo>
                  <a:pt x="729548" y="-16776"/>
                  <a:pt x="884128" y="-15789"/>
                  <a:pt x="1180024" y="0"/>
                </a:cubicBezTo>
                <a:cubicBezTo>
                  <a:pt x="1184081" y="143110"/>
                  <a:pt x="1180677" y="480347"/>
                  <a:pt x="1180024" y="646331"/>
                </a:cubicBezTo>
                <a:cubicBezTo>
                  <a:pt x="910165" y="671492"/>
                  <a:pt x="841829" y="661405"/>
                  <a:pt x="590012" y="646331"/>
                </a:cubicBezTo>
                <a:cubicBezTo>
                  <a:pt x="338195" y="631257"/>
                  <a:pt x="229543" y="649237"/>
                  <a:pt x="0" y="646331"/>
                </a:cubicBezTo>
                <a:cubicBezTo>
                  <a:pt x="4502" y="478695"/>
                  <a:pt x="20907" y="151341"/>
                  <a:pt x="0" y="0"/>
                </a:cubicBezTo>
                <a:close/>
              </a:path>
            </a:pathLst>
          </a:custGeom>
          <a:noFill/>
          <a:ln w="38100">
            <a:solidFill>
              <a:srgbClr val="FF0000"/>
            </a:solidFill>
            <a:extLst>
              <a:ext uri="{C807C97D-BFC1-408E-A445-0C87EB9F89A2}">
                <ask:lineSketchStyleProps xmlns:ask="http://schemas.microsoft.com/office/drawing/2018/sketchyshapes" sd="1011431495">
                  <a:prstGeom prst="rect">
                    <a:avLst/>
                  </a:prstGeom>
                  <ask:type>
                    <ask:lineSketchFreehand/>
                  </ask:type>
                </ask:lineSketchStyleProps>
              </a:ext>
            </a:extLst>
          </a:ln>
        </p:spPr>
        <p:txBody>
          <a:bodyPr wrap="square" rtlCol="0">
            <a:spAutoFit/>
          </a:bodyPr>
          <a:lstStyle/>
          <a:p>
            <a:pPr algn="ctr"/>
            <a:r>
              <a:rPr lang="en-US" sz="1200" dirty="0" err="1"/>
              <a:t>Txns</a:t>
            </a:r>
            <a:r>
              <a:rPr lang="en-US" sz="1200" dirty="0"/>
              <a:t> in a block are summarized by a hash</a:t>
            </a:r>
          </a:p>
        </p:txBody>
      </p:sp>
      <p:cxnSp>
        <p:nvCxnSpPr>
          <p:cNvPr id="29" name="Straight Arrow Connector 28">
            <a:extLst>
              <a:ext uri="{FF2B5EF4-FFF2-40B4-BE49-F238E27FC236}">
                <a16:creationId xmlns:a16="http://schemas.microsoft.com/office/drawing/2014/main" id="{DA20F9E5-8823-5C1F-E646-AFABC83275A9}"/>
              </a:ext>
            </a:extLst>
          </p:cNvPr>
          <p:cNvCxnSpPr>
            <a:cxnSpLocks/>
            <a:stCxn id="28" idx="3"/>
            <a:endCxn id="26" idx="1"/>
          </p:cNvCxnSpPr>
          <p:nvPr/>
        </p:nvCxnSpPr>
        <p:spPr>
          <a:xfrm>
            <a:off x="2073606" y="1185469"/>
            <a:ext cx="1194723" cy="16834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1D44DAB-BF8B-6379-59D8-A4759AFC80E1}"/>
              </a:ext>
            </a:extLst>
          </p:cNvPr>
          <p:cNvSpPr txBox="1"/>
          <p:nvPr/>
        </p:nvSpPr>
        <p:spPr>
          <a:xfrm>
            <a:off x="5730569" y="2519576"/>
            <a:ext cx="1180024" cy="276999"/>
          </a:xfrm>
          <a:custGeom>
            <a:avLst/>
            <a:gdLst>
              <a:gd name="connsiteX0" fmla="*/ 0 w 1180024"/>
              <a:gd name="connsiteY0" fmla="*/ 0 h 276999"/>
              <a:gd name="connsiteX1" fmla="*/ 566412 w 1180024"/>
              <a:gd name="connsiteY1" fmla="*/ 0 h 276999"/>
              <a:gd name="connsiteX2" fmla="*/ 1180024 w 1180024"/>
              <a:gd name="connsiteY2" fmla="*/ 0 h 276999"/>
              <a:gd name="connsiteX3" fmla="*/ 1180024 w 1180024"/>
              <a:gd name="connsiteY3" fmla="*/ 276999 h 276999"/>
              <a:gd name="connsiteX4" fmla="*/ 590012 w 1180024"/>
              <a:gd name="connsiteY4" fmla="*/ 276999 h 276999"/>
              <a:gd name="connsiteX5" fmla="*/ 0 w 1180024"/>
              <a:gd name="connsiteY5" fmla="*/ 276999 h 276999"/>
              <a:gd name="connsiteX6" fmla="*/ 0 w 1180024"/>
              <a:gd name="connsiteY6" fmla="*/ 0 h 27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024" h="276999" extrusionOk="0">
                <a:moveTo>
                  <a:pt x="0" y="0"/>
                </a:moveTo>
                <a:cubicBezTo>
                  <a:pt x="239697" y="25010"/>
                  <a:pt x="403276" y="16776"/>
                  <a:pt x="566412" y="0"/>
                </a:cubicBezTo>
                <a:cubicBezTo>
                  <a:pt x="729548" y="-16776"/>
                  <a:pt x="884128" y="-15789"/>
                  <a:pt x="1180024" y="0"/>
                </a:cubicBezTo>
                <a:cubicBezTo>
                  <a:pt x="1184081" y="96899"/>
                  <a:pt x="1171444" y="158769"/>
                  <a:pt x="1180024" y="276999"/>
                </a:cubicBezTo>
                <a:cubicBezTo>
                  <a:pt x="910165" y="302160"/>
                  <a:pt x="841829" y="292073"/>
                  <a:pt x="590012" y="276999"/>
                </a:cubicBezTo>
                <a:cubicBezTo>
                  <a:pt x="338195" y="261925"/>
                  <a:pt x="229543" y="279905"/>
                  <a:pt x="0" y="276999"/>
                </a:cubicBezTo>
                <a:cubicBezTo>
                  <a:pt x="13735" y="146680"/>
                  <a:pt x="-6793" y="58920"/>
                  <a:pt x="0" y="0"/>
                </a:cubicBezTo>
                <a:close/>
              </a:path>
            </a:pathLst>
          </a:custGeom>
          <a:noFill/>
          <a:ln w="38100">
            <a:solidFill>
              <a:srgbClr val="FF0000"/>
            </a:solidFill>
            <a:extLst>
              <a:ext uri="{C807C97D-BFC1-408E-A445-0C87EB9F89A2}">
                <ask:lineSketchStyleProps xmlns:ask="http://schemas.microsoft.com/office/drawing/2018/sketchyshapes" sd="1011431495">
                  <a:prstGeom prst="rect">
                    <a:avLst/>
                  </a:prstGeom>
                  <ask:type>
                    <ask:lineSketchFreehand/>
                  </ask:type>
                </ask:lineSketchStyleProps>
              </a:ext>
            </a:extLst>
          </a:ln>
        </p:spPr>
        <p:txBody>
          <a:bodyPr wrap="square" rtlCol="0">
            <a:spAutoFit/>
          </a:bodyPr>
          <a:lstStyle/>
          <a:p>
            <a:pPr algn="ctr"/>
            <a:endParaRPr lang="en-US" sz="1200" dirty="0"/>
          </a:p>
        </p:txBody>
      </p:sp>
      <p:cxnSp>
        <p:nvCxnSpPr>
          <p:cNvPr id="37" name="Straight Arrow Connector 36">
            <a:extLst>
              <a:ext uri="{FF2B5EF4-FFF2-40B4-BE49-F238E27FC236}">
                <a16:creationId xmlns:a16="http://schemas.microsoft.com/office/drawing/2014/main" id="{36BD563F-66A7-9716-E054-A4576B55FF96}"/>
              </a:ext>
            </a:extLst>
          </p:cNvPr>
          <p:cNvCxnSpPr>
            <a:cxnSpLocks/>
            <a:stCxn id="26" idx="3"/>
            <a:endCxn id="36" idx="1"/>
          </p:cNvCxnSpPr>
          <p:nvPr/>
        </p:nvCxnSpPr>
        <p:spPr>
          <a:xfrm flipV="1">
            <a:off x="4448353" y="2658076"/>
            <a:ext cx="1282216" cy="21079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Right Brace 39">
            <a:extLst>
              <a:ext uri="{FF2B5EF4-FFF2-40B4-BE49-F238E27FC236}">
                <a16:creationId xmlns:a16="http://schemas.microsoft.com/office/drawing/2014/main" id="{FBDE64BB-C021-F565-85BF-97189EF29FEA}"/>
              </a:ext>
            </a:extLst>
          </p:cNvPr>
          <p:cNvSpPr/>
          <p:nvPr/>
        </p:nvSpPr>
        <p:spPr>
          <a:xfrm>
            <a:off x="10081814" y="1695535"/>
            <a:ext cx="904126" cy="4517226"/>
          </a:xfrm>
          <a:custGeom>
            <a:avLst/>
            <a:gdLst>
              <a:gd name="connsiteX0" fmla="*/ 0 w 904126"/>
              <a:gd name="connsiteY0" fmla="*/ 0 h 4517226"/>
              <a:gd name="connsiteX1" fmla="*/ 452063 w 904126"/>
              <a:gd name="connsiteY1" fmla="*/ 75341 h 4517226"/>
              <a:gd name="connsiteX2" fmla="*/ 452063 w 904126"/>
              <a:gd name="connsiteY2" fmla="*/ 644482 h 4517226"/>
              <a:gd name="connsiteX3" fmla="*/ 452063 w 904126"/>
              <a:gd name="connsiteY3" fmla="*/ 1129307 h 4517226"/>
              <a:gd name="connsiteX4" fmla="*/ 452063 w 904126"/>
              <a:gd name="connsiteY4" fmla="*/ 1677369 h 4517226"/>
              <a:gd name="connsiteX5" fmla="*/ 452063 w 904126"/>
              <a:gd name="connsiteY5" fmla="*/ 2183272 h 4517226"/>
              <a:gd name="connsiteX6" fmla="*/ 904126 w 904126"/>
              <a:gd name="connsiteY6" fmla="*/ 2258613 h 4517226"/>
              <a:gd name="connsiteX7" fmla="*/ 452063 w 904126"/>
              <a:gd name="connsiteY7" fmla="*/ 2333954 h 4517226"/>
              <a:gd name="connsiteX8" fmla="*/ 452063 w 904126"/>
              <a:gd name="connsiteY8" fmla="*/ 2882016 h 4517226"/>
              <a:gd name="connsiteX9" fmla="*/ 452063 w 904126"/>
              <a:gd name="connsiteY9" fmla="*/ 3366840 h 4517226"/>
              <a:gd name="connsiteX10" fmla="*/ 452063 w 904126"/>
              <a:gd name="connsiteY10" fmla="*/ 3872744 h 4517226"/>
              <a:gd name="connsiteX11" fmla="*/ 452063 w 904126"/>
              <a:gd name="connsiteY11" fmla="*/ 4441885 h 4517226"/>
              <a:gd name="connsiteX12" fmla="*/ 0 w 904126"/>
              <a:gd name="connsiteY12" fmla="*/ 4517226 h 4517226"/>
              <a:gd name="connsiteX13" fmla="*/ 0 w 904126"/>
              <a:gd name="connsiteY13" fmla="*/ 3917080 h 4517226"/>
              <a:gd name="connsiteX14" fmla="*/ 0 w 904126"/>
              <a:gd name="connsiteY14" fmla="*/ 3181418 h 4517226"/>
              <a:gd name="connsiteX15" fmla="*/ 0 w 904126"/>
              <a:gd name="connsiteY15" fmla="*/ 2536100 h 4517226"/>
              <a:gd name="connsiteX16" fmla="*/ 0 w 904126"/>
              <a:gd name="connsiteY16" fmla="*/ 1800437 h 4517226"/>
              <a:gd name="connsiteX17" fmla="*/ 0 w 904126"/>
              <a:gd name="connsiteY17" fmla="*/ 1109947 h 4517226"/>
              <a:gd name="connsiteX18" fmla="*/ 0 w 904126"/>
              <a:gd name="connsiteY18" fmla="*/ 554973 h 4517226"/>
              <a:gd name="connsiteX19" fmla="*/ 0 w 904126"/>
              <a:gd name="connsiteY19" fmla="*/ 0 h 4517226"/>
              <a:gd name="connsiteX0" fmla="*/ 0 w 904126"/>
              <a:gd name="connsiteY0" fmla="*/ 0 h 4517226"/>
              <a:gd name="connsiteX1" fmla="*/ 452063 w 904126"/>
              <a:gd name="connsiteY1" fmla="*/ 75341 h 4517226"/>
              <a:gd name="connsiteX2" fmla="*/ 452063 w 904126"/>
              <a:gd name="connsiteY2" fmla="*/ 560165 h 4517226"/>
              <a:gd name="connsiteX3" fmla="*/ 452063 w 904126"/>
              <a:gd name="connsiteY3" fmla="*/ 1129307 h 4517226"/>
              <a:gd name="connsiteX4" fmla="*/ 452063 w 904126"/>
              <a:gd name="connsiteY4" fmla="*/ 1593051 h 4517226"/>
              <a:gd name="connsiteX5" fmla="*/ 452063 w 904126"/>
              <a:gd name="connsiteY5" fmla="*/ 2183272 h 4517226"/>
              <a:gd name="connsiteX6" fmla="*/ 904126 w 904126"/>
              <a:gd name="connsiteY6" fmla="*/ 2258613 h 4517226"/>
              <a:gd name="connsiteX7" fmla="*/ 452063 w 904126"/>
              <a:gd name="connsiteY7" fmla="*/ 2333954 h 4517226"/>
              <a:gd name="connsiteX8" fmla="*/ 452063 w 904126"/>
              <a:gd name="connsiteY8" fmla="*/ 2860937 h 4517226"/>
              <a:gd name="connsiteX9" fmla="*/ 452063 w 904126"/>
              <a:gd name="connsiteY9" fmla="*/ 3408999 h 4517226"/>
              <a:gd name="connsiteX10" fmla="*/ 452063 w 904126"/>
              <a:gd name="connsiteY10" fmla="*/ 3935982 h 4517226"/>
              <a:gd name="connsiteX11" fmla="*/ 452063 w 904126"/>
              <a:gd name="connsiteY11" fmla="*/ 4441885 h 4517226"/>
              <a:gd name="connsiteX12" fmla="*/ 0 w 904126"/>
              <a:gd name="connsiteY12" fmla="*/ 4517226 h 451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04126" h="4517226" stroke="0" extrusionOk="0">
                <a:moveTo>
                  <a:pt x="0" y="0"/>
                </a:moveTo>
                <a:cubicBezTo>
                  <a:pt x="247530" y="-1186"/>
                  <a:pt x="451013" y="30107"/>
                  <a:pt x="452063" y="75341"/>
                </a:cubicBezTo>
                <a:cubicBezTo>
                  <a:pt x="477333" y="298705"/>
                  <a:pt x="454856" y="517740"/>
                  <a:pt x="452063" y="644482"/>
                </a:cubicBezTo>
                <a:cubicBezTo>
                  <a:pt x="449270" y="771224"/>
                  <a:pt x="436342" y="939166"/>
                  <a:pt x="452063" y="1129307"/>
                </a:cubicBezTo>
                <a:cubicBezTo>
                  <a:pt x="467784" y="1319449"/>
                  <a:pt x="452857" y="1540424"/>
                  <a:pt x="452063" y="1677369"/>
                </a:cubicBezTo>
                <a:cubicBezTo>
                  <a:pt x="451269" y="1814314"/>
                  <a:pt x="436848" y="1943598"/>
                  <a:pt x="452063" y="2183272"/>
                </a:cubicBezTo>
                <a:cubicBezTo>
                  <a:pt x="449789" y="2255635"/>
                  <a:pt x="651414" y="2239875"/>
                  <a:pt x="904126" y="2258613"/>
                </a:cubicBezTo>
                <a:cubicBezTo>
                  <a:pt x="647433" y="2264435"/>
                  <a:pt x="442622" y="2292416"/>
                  <a:pt x="452063" y="2333954"/>
                </a:cubicBezTo>
                <a:cubicBezTo>
                  <a:pt x="459147" y="2465661"/>
                  <a:pt x="446277" y="2608364"/>
                  <a:pt x="452063" y="2882016"/>
                </a:cubicBezTo>
                <a:cubicBezTo>
                  <a:pt x="457849" y="3155668"/>
                  <a:pt x="451047" y="3166654"/>
                  <a:pt x="452063" y="3366840"/>
                </a:cubicBezTo>
                <a:cubicBezTo>
                  <a:pt x="453079" y="3567026"/>
                  <a:pt x="427802" y="3717053"/>
                  <a:pt x="452063" y="3872744"/>
                </a:cubicBezTo>
                <a:cubicBezTo>
                  <a:pt x="476324" y="4028435"/>
                  <a:pt x="436688" y="4274134"/>
                  <a:pt x="452063" y="4441885"/>
                </a:cubicBezTo>
                <a:cubicBezTo>
                  <a:pt x="464151" y="4509719"/>
                  <a:pt x="227144" y="4484106"/>
                  <a:pt x="0" y="4517226"/>
                </a:cubicBezTo>
                <a:cubicBezTo>
                  <a:pt x="4633" y="4273485"/>
                  <a:pt x="-19639" y="4073649"/>
                  <a:pt x="0" y="3917080"/>
                </a:cubicBezTo>
                <a:cubicBezTo>
                  <a:pt x="19639" y="3760511"/>
                  <a:pt x="1210" y="3330966"/>
                  <a:pt x="0" y="3181418"/>
                </a:cubicBezTo>
                <a:cubicBezTo>
                  <a:pt x="-1210" y="3031870"/>
                  <a:pt x="25238" y="2731766"/>
                  <a:pt x="0" y="2536100"/>
                </a:cubicBezTo>
                <a:cubicBezTo>
                  <a:pt x="-25238" y="2340434"/>
                  <a:pt x="-3776" y="1985576"/>
                  <a:pt x="0" y="1800437"/>
                </a:cubicBezTo>
                <a:cubicBezTo>
                  <a:pt x="3776" y="1615298"/>
                  <a:pt x="-21437" y="1315572"/>
                  <a:pt x="0" y="1109947"/>
                </a:cubicBezTo>
                <a:cubicBezTo>
                  <a:pt x="21437" y="904322"/>
                  <a:pt x="-4832" y="747505"/>
                  <a:pt x="0" y="554973"/>
                </a:cubicBezTo>
                <a:cubicBezTo>
                  <a:pt x="4832" y="362441"/>
                  <a:pt x="19661" y="156302"/>
                  <a:pt x="0" y="0"/>
                </a:cubicBezTo>
                <a:close/>
              </a:path>
              <a:path w="904126" h="4517226" fill="none" extrusionOk="0">
                <a:moveTo>
                  <a:pt x="0" y="0"/>
                </a:moveTo>
                <a:cubicBezTo>
                  <a:pt x="250118" y="981"/>
                  <a:pt x="457836" y="38587"/>
                  <a:pt x="452063" y="75341"/>
                </a:cubicBezTo>
                <a:cubicBezTo>
                  <a:pt x="428582" y="252564"/>
                  <a:pt x="458552" y="328110"/>
                  <a:pt x="452063" y="560165"/>
                </a:cubicBezTo>
                <a:cubicBezTo>
                  <a:pt x="445574" y="792220"/>
                  <a:pt x="434993" y="1006304"/>
                  <a:pt x="452063" y="1129307"/>
                </a:cubicBezTo>
                <a:cubicBezTo>
                  <a:pt x="469133" y="1252310"/>
                  <a:pt x="447359" y="1411349"/>
                  <a:pt x="452063" y="1593051"/>
                </a:cubicBezTo>
                <a:cubicBezTo>
                  <a:pt x="456767" y="1774753"/>
                  <a:pt x="452351" y="1900260"/>
                  <a:pt x="452063" y="2183272"/>
                </a:cubicBezTo>
                <a:cubicBezTo>
                  <a:pt x="477960" y="2206870"/>
                  <a:pt x="624936" y="2242145"/>
                  <a:pt x="904126" y="2258613"/>
                </a:cubicBezTo>
                <a:cubicBezTo>
                  <a:pt x="648732" y="2258948"/>
                  <a:pt x="444333" y="2297419"/>
                  <a:pt x="452063" y="2333954"/>
                </a:cubicBezTo>
                <a:cubicBezTo>
                  <a:pt x="463684" y="2445745"/>
                  <a:pt x="430295" y="2645192"/>
                  <a:pt x="452063" y="2860937"/>
                </a:cubicBezTo>
                <a:cubicBezTo>
                  <a:pt x="473831" y="3076682"/>
                  <a:pt x="464601" y="3154561"/>
                  <a:pt x="452063" y="3408999"/>
                </a:cubicBezTo>
                <a:cubicBezTo>
                  <a:pt x="439525" y="3663437"/>
                  <a:pt x="429396" y="3822129"/>
                  <a:pt x="452063" y="3935982"/>
                </a:cubicBezTo>
                <a:cubicBezTo>
                  <a:pt x="474730" y="4049835"/>
                  <a:pt x="438214" y="4240969"/>
                  <a:pt x="452063" y="4441885"/>
                </a:cubicBezTo>
                <a:cubicBezTo>
                  <a:pt x="458868" y="4513785"/>
                  <a:pt x="256236" y="4525247"/>
                  <a:pt x="0" y="4517226"/>
                </a:cubicBezTo>
              </a:path>
              <a:path w="904126" h="4517226" fill="none" stroke="0" extrusionOk="0">
                <a:moveTo>
                  <a:pt x="0" y="0"/>
                </a:moveTo>
                <a:cubicBezTo>
                  <a:pt x="241124" y="-3443"/>
                  <a:pt x="460937" y="29098"/>
                  <a:pt x="452063" y="75341"/>
                </a:cubicBezTo>
                <a:cubicBezTo>
                  <a:pt x="465994" y="199746"/>
                  <a:pt x="426173" y="504820"/>
                  <a:pt x="452063" y="623403"/>
                </a:cubicBezTo>
                <a:cubicBezTo>
                  <a:pt x="477953" y="741986"/>
                  <a:pt x="429802" y="987528"/>
                  <a:pt x="452063" y="1171465"/>
                </a:cubicBezTo>
                <a:cubicBezTo>
                  <a:pt x="474324" y="1355402"/>
                  <a:pt x="469994" y="1409805"/>
                  <a:pt x="452063" y="1635210"/>
                </a:cubicBezTo>
                <a:cubicBezTo>
                  <a:pt x="434132" y="1860615"/>
                  <a:pt x="466178" y="1976389"/>
                  <a:pt x="452063" y="2183272"/>
                </a:cubicBezTo>
                <a:cubicBezTo>
                  <a:pt x="437894" y="2200637"/>
                  <a:pt x="652099" y="2232353"/>
                  <a:pt x="904126" y="2258613"/>
                </a:cubicBezTo>
                <a:cubicBezTo>
                  <a:pt x="653643" y="2252600"/>
                  <a:pt x="455610" y="2286538"/>
                  <a:pt x="452063" y="2333954"/>
                </a:cubicBezTo>
                <a:cubicBezTo>
                  <a:pt x="452372" y="2560852"/>
                  <a:pt x="456645" y="2685440"/>
                  <a:pt x="452063" y="2839857"/>
                </a:cubicBezTo>
                <a:cubicBezTo>
                  <a:pt x="447481" y="2994274"/>
                  <a:pt x="434814" y="3138885"/>
                  <a:pt x="452063" y="3303602"/>
                </a:cubicBezTo>
                <a:cubicBezTo>
                  <a:pt x="469312" y="3468319"/>
                  <a:pt x="428960" y="3562013"/>
                  <a:pt x="452063" y="3809506"/>
                </a:cubicBezTo>
                <a:cubicBezTo>
                  <a:pt x="475166" y="4056999"/>
                  <a:pt x="430489" y="4311182"/>
                  <a:pt x="452063" y="4441885"/>
                </a:cubicBezTo>
                <a:cubicBezTo>
                  <a:pt x="432785" y="4488725"/>
                  <a:pt x="240058" y="4525054"/>
                  <a:pt x="0" y="4517226"/>
                </a:cubicBezTo>
              </a:path>
            </a:pathLst>
          </a:custGeom>
          <a:ln w="38100">
            <a:solidFill>
              <a:srgbClr val="FF0000"/>
            </a:solidFill>
            <a:extLst>
              <a:ext uri="{C807C97D-BFC1-408E-A445-0C87EB9F89A2}">
                <ask:lineSketchStyleProps xmlns:ask="http://schemas.microsoft.com/office/drawing/2018/sketchyshapes" sd="2537779193">
                  <a:prstGeom prst="rightBrace">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TextBox 40">
            <a:extLst>
              <a:ext uri="{FF2B5EF4-FFF2-40B4-BE49-F238E27FC236}">
                <a16:creationId xmlns:a16="http://schemas.microsoft.com/office/drawing/2014/main" id="{F7E0DF9B-A8AC-46AF-3C88-4FC06FF7F591}"/>
              </a:ext>
            </a:extLst>
          </p:cNvPr>
          <p:cNvSpPr txBox="1"/>
          <p:nvPr/>
        </p:nvSpPr>
        <p:spPr>
          <a:xfrm>
            <a:off x="11065340" y="3446316"/>
            <a:ext cx="904126" cy="2123658"/>
          </a:xfrm>
          <a:custGeom>
            <a:avLst/>
            <a:gdLst>
              <a:gd name="connsiteX0" fmla="*/ 0 w 904126"/>
              <a:gd name="connsiteY0" fmla="*/ 0 h 2123658"/>
              <a:gd name="connsiteX1" fmla="*/ 433980 w 904126"/>
              <a:gd name="connsiteY1" fmla="*/ 0 h 2123658"/>
              <a:gd name="connsiteX2" fmla="*/ 904126 w 904126"/>
              <a:gd name="connsiteY2" fmla="*/ 0 h 2123658"/>
              <a:gd name="connsiteX3" fmla="*/ 904126 w 904126"/>
              <a:gd name="connsiteY3" fmla="*/ 530915 h 2123658"/>
              <a:gd name="connsiteX4" fmla="*/ 904126 w 904126"/>
              <a:gd name="connsiteY4" fmla="*/ 1061829 h 2123658"/>
              <a:gd name="connsiteX5" fmla="*/ 904126 w 904126"/>
              <a:gd name="connsiteY5" fmla="*/ 1613980 h 2123658"/>
              <a:gd name="connsiteX6" fmla="*/ 904126 w 904126"/>
              <a:gd name="connsiteY6" fmla="*/ 2123658 h 2123658"/>
              <a:gd name="connsiteX7" fmla="*/ 470146 w 904126"/>
              <a:gd name="connsiteY7" fmla="*/ 2123658 h 2123658"/>
              <a:gd name="connsiteX8" fmla="*/ 0 w 904126"/>
              <a:gd name="connsiteY8" fmla="*/ 2123658 h 2123658"/>
              <a:gd name="connsiteX9" fmla="*/ 0 w 904126"/>
              <a:gd name="connsiteY9" fmla="*/ 1656453 h 2123658"/>
              <a:gd name="connsiteX10" fmla="*/ 0 w 904126"/>
              <a:gd name="connsiteY10" fmla="*/ 1189248 h 2123658"/>
              <a:gd name="connsiteX11" fmla="*/ 0 w 904126"/>
              <a:gd name="connsiteY11" fmla="*/ 700807 h 2123658"/>
              <a:gd name="connsiteX12" fmla="*/ 0 w 904126"/>
              <a:gd name="connsiteY12" fmla="*/ 0 h 212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04126" h="2123658" extrusionOk="0">
                <a:moveTo>
                  <a:pt x="0" y="0"/>
                </a:moveTo>
                <a:cubicBezTo>
                  <a:pt x="100641" y="-3346"/>
                  <a:pt x="222305" y="8041"/>
                  <a:pt x="433980" y="0"/>
                </a:cubicBezTo>
                <a:cubicBezTo>
                  <a:pt x="645655" y="-8041"/>
                  <a:pt x="789001" y="21491"/>
                  <a:pt x="904126" y="0"/>
                </a:cubicBezTo>
                <a:cubicBezTo>
                  <a:pt x="912471" y="182342"/>
                  <a:pt x="913894" y="285018"/>
                  <a:pt x="904126" y="530915"/>
                </a:cubicBezTo>
                <a:cubicBezTo>
                  <a:pt x="894358" y="776812"/>
                  <a:pt x="901411" y="925094"/>
                  <a:pt x="904126" y="1061829"/>
                </a:cubicBezTo>
                <a:cubicBezTo>
                  <a:pt x="906841" y="1198564"/>
                  <a:pt x="908172" y="1412783"/>
                  <a:pt x="904126" y="1613980"/>
                </a:cubicBezTo>
                <a:cubicBezTo>
                  <a:pt x="900080" y="1815177"/>
                  <a:pt x="897887" y="1891051"/>
                  <a:pt x="904126" y="2123658"/>
                </a:cubicBezTo>
                <a:cubicBezTo>
                  <a:pt x="740027" y="2136985"/>
                  <a:pt x="611555" y="2124396"/>
                  <a:pt x="470146" y="2123658"/>
                </a:cubicBezTo>
                <a:cubicBezTo>
                  <a:pt x="328737" y="2122920"/>
                  <a:pt x="164664" y="2113592"/>
                  <a:pt x="0" y="2123658"/>
                </a:cubicBezTo>
                <a:cubicBezTo>
                  <a:pt x="8140" y="1928566"/>
                  <a:pt x="-22734" y="1759272"/>
                  <a:pt x="0" y="1656453"/>
                </a:cubicBezTo>
                <a:cubicBezTo>
                  <a:pt x="22734" y="1553634"/>
                  <a:pt x="14017" y="1371198"/>
                  <a:pt x="0" y="1189248"/>
                </a:cubicBezTo>
                <a:cubicBezTo>
                  <a:pt x="-14017" y="1007298"/>
                  <a:pt x="18869" y="825238"/>
                  <a:pt x="0" y="700807"/>
                </a:cubicBezTo>
                <a:cubicBezTo>
                  <a:pt x="-18869" y="576376"/>
                  <a:pt x="7757" y="328523"/>
                  <a:pt x="0" y="0"/>
                </a:cubicBezTo>
                <a:close/>
              </a:path>
            </a:pathLst>
          </a:custGeom>
          <a:noFill/>
          <a:ln w="38100">
            <a:solidFill>
              <a:srgbClr val="FF0000"/>
            </a:solidFill>
            <a:extLst>
              <a:ext uri="{C807C97D-BFC1-408E-A445-0C87EB9F89A2}">
                <ask:lineSketchStyleProps xmlns:ask="http://schemas.microsoft.com/office/drawing/2018/sketchyshapes" sd="1011431495">
                  <a:prstGeom prst="rect">
                    <a:avLst/>
                  </a:prstGeom>
                  <ask:type>
                    <ask:lineSketchFreehand/>
                  </ask:type>
                </ask:lineSketchStyleProps>
              </a:ext>
            </a:extLst>
          </a:ln>
        </p:spPr>
        <p:txBody>
          <a:bodyPr wrap="square" rtlCol="0">
            <a:spAutoFit/>
          </a:bodyPr>
          <a:lstStyle/>
          <a:p>
            <a:pPr algn="ctr"/>
            <a:r>
              <a:rPr lang="en-US" sz="1200" dirty="0"/>
              <a:t>Both copies of the ledger must equal each other. </a:t>
            </a:r>
          </a:p>
          <a:p>
            <a:pPr algn="ctr"/>
            <a:endParaRPr lang="en-US" sz="1200" dirty="0"/>
          </a:p>
          <a:p>
            <a:pPr algn="ctr"/>
            <a:r>
              <a:rPr lang="en-US" sz="1200" dirty="0"/>
              <a:t>If one is longer than the other the longer one wins. </a:t>
            </a:r>
          </a:p>
        </p:txBody>
      </p:sp>
    </p:spTree>
    <p:extLst>
      <p:ext uri="{BB962C8B-B14F-4D97-AF65-F5344CB8AC3E}">
        <p14:creationId xmlns:p14="http://schemas.microsoft.com/office/powerpoint/2010/main" val="310727319"/>
      </p:ext>
    </p:extLst>
  </p:cSld>
  <p:clrMapOvr>
    <a:masterClrMapping/>
  </p:clrMapOvr>
  <mc:AlternateContent xmlns:mc="http://schemas.openxmlformats.org/markup-compatibility/2006" xmlns:p14="http://schemas.microsoft.com/office/powerpoint/2010/main">
    <mc:Choice Requires="p14">
      <p:transition spd="slow" p14:dur="2000" advTm="421"/>
    </mc:Choice>
    <mc:Fallback xmlns="">
      <p:transition spd="slow" advTm="42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1000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1000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1000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1000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1000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1000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1000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1000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1000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grpId="0" nodeType="withEffect">
                                  <p:stCondLst>
                                    <p:cond delay="1000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5" grpId="0" animBg="1"/>
      <p:bldP spid="26" grpId="0" animBg="1"/>
      <p:bldP spid="28" grpId="0" animBg="1"/>
      <p:bldP spid="36" grpId="0" animBg="1"/>
      <p:bldP spid="40" grpId="0" animBg="1"/>
      <p:bldP spid="4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Key with solid fill">
            <a:extLst>
              <a:ext uri="{FF2B5EF4-FFF2-40B4-BE49-F238E27FC236}">
                <a16:creationId xmlns:a16="http://schemas.microsoft.com/office/drawing/2014/main" id="{CCBA7D0E-0F7F-3223-9E12-F0A0870724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15376" y="2236342"/>
            <a:ext cx="914400" cy="914400"/>
          </a:xfrm>
          <a:prstGeom prst="rect">
            <a:avLst/>
          </a:prstGeom>
        </p:spPr>
      </p:pic>
      <p:pic>
        <p:nvPicPr>
          <p:cNvPr id="9" name="Graphic 8" descr="Key with solid fill">
            <a:extLst>
              <a:ext uri="{FF2B5EF4-FFF2-40B4-BE49-F238E27FC236}">
                <a16:creationId xmlns:a16="http://schemas.microsoft.com/office/drawing/2014/main" id="{E89837FF-E7D7-BE6F-8F86-A574F07BAD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10896600" y="2236342"/>
            <a:ext cx="914400" cy="914400"/>
          </a:xfrm>
          <a:prstGeom prst="rect">
            <a:avLst/>
          </a:prstGeom>
        </p:spPr>
      </p:pic>
      <p:pic>
        <p:nvPicPr>
          <p:cNvPr id="7" name="Graphic 6" descr="Greek Temple with solid fill">
            <a:extLst>
              <a:ext uri="{FF2B5EF4-FFF2-40B4-BE49-F238E27FC236}">
                <a16:creationId xmlns:a16="http://schemas.microsoft.com/office/drawing/2014/main" id="{509067EC-C078-E0E5-FEDC-82FC647615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191" y="2562922"/>
            <a:ext cx="1732156" cy="1732156"/>
          </a:xfrm>
          <a:prstGeom prst="rect">
            <a:avLst/>
          </a:prstGeom>
        </p:spPr>
      </p:pic>
      <p:pic>
        <p:nvPicPr>
          <p:cNvPr id="13" name="Graphic 12" descr="Greek Temple with solid fill">
            <a:extLst>
              <a:ext uri="{FF2B5EF4-FFF2-40B4-BE49-F238E27FC236}">
                <a16:creationId xmlns:a16="http://schemas.microsoft.com/office/drawing/2014/main" id="{9B3468B2-7A51-4D35-0540-11BDEED238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34093" y="2562922"/>
            <a:ext cx="1732156" cy="1732156"/>
          </a:xfrm>
          <a:prstGeom prst="rect">
            <a:avLst/>
          </a:prstGeom>
        </p:spPr>
      </p:pic>
      <p:pic>
        <p:nvPicPr>
          <p:cNvPr id="10" name="Graphic 9" descr="Contract with solid fill">
            <a:extLst>
              <a:ext uri="{FF2B5EF4-FFF2-40B4-BE49-F238E27FC236}">
                <a16:creationId xmlns:a16="http://schemas.microsoft.com/office/drawing/2014/main" id="{EDD74816-AEAA-34EE-FDC0-D7E04F4D473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66739" y="1576561"/>
            <a:ext cx="2233961" cy="2233961"/>
          </a:xfrm>
          <a:prstGeom prst="rect">
            <a:avLst/>
          </a:prstGeom>
        </p:spPr>
      </p:pic>
      <p:pic>
        <p:nvPicPr>
          <p:cNvPr id="14" name="Graphic 13" descr="Blockchain with solid fill">
            <a:extLst>
              <a:ext uri="{FF2B5EF4-FFF2-40B4-BE49-F238E27FC236}">
                <a16:creationId xmlns:a16="http://schemas.microsoft.com/office/drawing/2014/main" id="{64F30348-0C17-F147-C34F-A74D289D2CC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86163" y="4295078"/>
            <a:ext cx="2395112" cy="2395112"/>
          </a:xfrm>
          <a:prstGeom prst="rect">
            <a:avLst/>
          </a:prstGeom>
        </p:spPr>
      </p:pic>
      <p:cxnSp>
        <p:nvCxnSpPr>
          <p:cNvPr id="18" name="Straight Arrow Connector 17">
            <a:extLst>
              <a:ext uri="{FF2B5EF4-FFF2-40B4-BE49-F238E27FC236}">
                <a16:creationId xmlns:a16="http://schemas.microsoft.com/office/drawing/2014/main" id="{0E7E8251-D0CA-8E05-0347-5CD47EE930B2}"/>
              </a:ext>
            </a:extLst>
          </p:cNvPr>
          <p:cNvCxnSpPr>
            <a:stCxn id="10" idx="2"/>
            <a:endCxn id="14" idx="0"/>
          </p:cNvCxnSpPr>
          <p:nvPr/>
        </p:nvCxnSpPr>
        <p:spPr>
          <a:xfrm flipH="1">
            <a:off x="5983719" y="3810522"/>
            <a:ext cx="1" cy="48455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D8B744BA-DB0F-F95B-AC82-884C5EB48C96}"/>
              </a:ext>
            </a:extLst>
          </p:cNvPr>
          <p:cNvSpPr txBox="1"/>
          <p:nvPr/>
        </p:nvSpPr>
        <p:spPr>
          <a:xfrm>
            <a:off x="6170120" y="3591135"/>
            <a:ext cx="2146993" cy="923330"/>
          </a:xfrm>
          <a:prstGeom prst="rect">
            <a:avLst/>
          </a:prstGeom>
          <a:noFill/>
        </p:spPr>
        <p:txBody>
          <a:bodyPr wrap="square" rtlCol="0">
            <a:spAutoFit/>
          </a:bodyPr>
          <a:lstStyle/>
          <a:p>
            <a:r>
              <a:rPr lang="en-US" dirty="0"/>
              <a:t>Transaction is committed to the Blockchain</a:t>
            </a:r>
          </a:p>
        </p:txBody>
      </p:sp>
      <p:sp>
        <p:nvSpPr>
          <p:cNvPr id="23" name="TextBox 22">
            <a:extLst>
              <a:ext uri="{FF2B5EF4-FFF2-40B4-BE49-F238E27FC236}">
                <a16:creationId xmlns:a16="http://schemas.microsoft.com/office/drawing/2014/main" id="{78097E55-F63B-075A-2FE9-0E87010D68B5}"/>
              </a:ext>
            </a:extLst>
          </p:cNvPr>
          <p:cNvSpPr txBox="1"/>
          <p:nvPr/>
        </p:nvSpPr>
        <p:spPr>
          <a:xfrm>
            <a:off x="947854" y="4181707"/>
            <a:ext cx="1360448" cy="369332"/>
          </a:xfrm>
          <a:prstGeom prst="rect">
            <a:avLst/>
          </a:prstGeom>
          <a:noFill/>
        </p:spPr>
        <p:txBody>
          <a:bodyPr wrap="square" rtlCol="0">
            <a:spAutoFit/>
          </a:bodyPr>
          <a:lstStyle/>
          <a:p>
            <a:pPr algn="ctr"/>
            <a:r>
              <a:rPr lang="en-US" dirty="0"/>
              <a:t>Bank A</a:t>
            </a:r>
          </a:p>
        </p:txBody>
      </p:sp>
      <p:sp>
        <p:nvSpPr>
          <p:cNvPr id="29" name="TextBox 28">
            <a:extLst>
              <a:ext uri="{FF2B5EF4-FFF2-40B4-BE49-F238E27FC236}">
                <a16:creationId xmlns:a16="http://schemas.microsoft.com/office/drawing/2014/main" id="{0C3345A3-43B1-7DB6-5A3F-A1A711190050}"/>
              </a:ext>
            </a:extLst>
          </p:cNvPr>
          <p:cNvSpPr txBox="1"/>
          <p:nvPr/>
        </p:nvSpPr>
        <p:spPr>
          <a:xfrm>
            <a:off x="9659136" y="4145133"/>
            <a:ext cx="1360448" cy="369332"/>
          </a:xfrm>
          <a:prstGeom prst="rect">
            <a:avLst/>
          </a:prstGeom>
          <a:noFill/>
        </p:spPr>
        <p:txBody>
          <a:bodyPr wrap="square" rtlCol="0">
            <a:spAutoFit/>
          </a:bodyPr>
          <a:lstStyle/>
          <a:p>
            <a:pPr algn="ctr"/>
            <a:r>
              <a:rPr lang="en-US" dirty="0"/>
              <a:t>Bank B</a:t>
            </a:r>
          </a:p>
        </p:txBody>
      </p:sp>
      <p:sp>
        <p:nvSpPr>
          <p:cNvPr id="31" name="TextBox 30">
            <a:extLst>
              <a:ext uri="{FF2B5EF4-FFF2-40B4-BE49-F238E27FC236}">
                <a16:creationId xmlns:a16="http://schemas.microsoft.com/office/drawing/2014/main" id="{55C7574B-4B09-CF40-EE96-43AAA1FA9045}"/>
              </a:ext>
            </a:extLst>
          </p:cNvPr>
          <p:cNvSpPr txBox="1"/>
          <p:nvPr/>
        </p:nvSpPr>
        <p:spPr>
          <a:xfrm>
            <a:off x="7287099" y="1322702"/>
            <a:ext cx="2146993" cy="1477328"/>
          </a:xfrm>
          <a:prstGeom prst="rect">
            <a:avLst/>
          </a:prstGeom>
          <a:noFill/>
        </p:spPr>
        <p:txBody>
          <a:bodyPr wrap="square" rtlCol="0">
            <a:spAutoFit/>
          </a:bodyPr>
          <a:lstStyle/>
          <a:p>
            <a:r>
              <a:rPr lang="en-US" dirty="0"/>
              <a:t>Multi-signature transactions are enforced using a smart contract or script</a:t>
            </a:r>
          </a:p>
        </p:txBody>
      </p:sp>
      <p:cxnSp>
        <p:nvCxnSpPr>
          <p:cNvPr id="4" name="Straight Arrow Connector 3">
            <a:extLst>
              <a:ext uri="{FF2B5EF4-FFF2-40B4-BE49-F238E27FC236}">
                <a16:creationId xmlns:a16="http://schemas.microsoft.com/office/drawing/2014/main" id="{FB35F61D-0C1D-81BF-0FE8-03481F359F80}"/>
              </a:ext>
            </a:extLst>
          </p:cNvPr>
          <p:cNvCxnSpPr>
            <a:stCxn id="7" idx="3"/>
            <a:endCxn id="10" idx="1"/>
          </p:cNvCxnSpPr>
          <p:nvPr/>
        </p:nvCxnSpPr>
        <p:spPr>
          <a:xfrm flipV="1">
            <a:off x="2533347" y="2693542"/>
            <a:ext cx="2333392" cy="73545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321432AC-8C6C-9AA7-9EFD-CC737A68183C}"/>
              </a:ext>
            </a:extLst>
          </p:cNvPr>
          <p:cNvCxnSpPr>
            <a:cxnSpLocks/>
            <a:stCxn id="13" idx="1"/>
            <a:endCxn id="10" idx="3"/>
          </p:cNvCxnSpPr>
          <p:nvPr/>
        </p:nvCxnSpPr>
        <p:spPr>
          <a:xfrm flipH="1" flipV="1">
            <a:off x="7100700" y="2693542"/>
            <a:ext cx="2333393" cy="73545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 name="Title 1">
            <a:extLst>
              <a:ext uri="{FF2B5EF4-FFF2-40B4-BE49-F238E27FC236}">
                <a16:creationId xmlns:a16="http://schemas.microsoft.com/office/drawing/2014/main" id="{727B7422-EAF1-BA3D-EE58-A6B49C677D6E}"/>
              </a:ext>
            </a:extLst>
          </p:cNvPr>
          <p:cNvSpPr txBox="1">
            <a:spLocks/>
          </p:cNvSpPr>
          <p:nvPr/>
        </p:nvSpPr>
        <p:spPr>
          <a:xfrm>
            <a:off x="0" y="0"/>
            <a:ext cx="12192000" cy="681038"/>
          </a:xfrm>
          <a:prstGeom prst="rect">
            <a:avLst/>
          </a:prstGeom>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t>Wallet Security Technologies – Multi-Sig</a:t>
            </a:r>
            <a:endParaRPr lang="en-US" dirty="0"/>
          </a:p>
        </p:txBody>
      </p:sp>
    </p:spTree>
    <p:extLst>
      <p:ext uri="{BB962C8B-B14F-4D97-AF65-F5344CB8AC3E}">
        <p14:creationId xmlns:p14="http://schemas.microsoft.com/office/powerpoint/2010/main" val="385933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4.07407E-6 L 0.19649 -0.00578 " pathEditMode="relative" rAng="0" ptsTypes="AA">
                                      <p:cBhvr>
                                        <p:cTn id="6" dur="2000" fill="hold"/>
                                        <p:tgtEl>
                                          <p:spTgt spid="5"/>
                                        </p:tgtEl>
                                        <p:attrNameLst>
                                          <p:attrName>ppt_x</p:attrName>
                                          <p:attrName>ppt_y</p:attrName>
                                        </p:attrNameLst>
                                      </p:cBhvr>
                                      <p:rCtr x="9818" y="-301"/>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3698 -4.07407E-6 L -0.36953 -4.07407E-6 " pathEditMode="relative" ptsTypes="AA">
                                      <p:cBhvr>
                                        <p:cTn id="10" dur="2000" fill="hold"/>
                                        <p:tgtEl>
                                          <p:spTgt spid="9"/>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114BEFC-0034-DDEE-D2D4-DF2C0D75267C}"/>
              </a:ext>
            </a:extLst>
          </p:cNvPr>
          <p:cNvGrpSpPr/>
          <p:nvPr/>
        </p:nvGrpSpPr>
        <p:grpSpPr>
          <a:xfrm>
            <a:off x="1732469" y="2183393"/>
            <a:ext cx="914400" cy="1055068"/>
            <a:chOff x="1917162" y="1876158"/>
            <a:chExt cx="914400" cy="1055068"/>
          </a:xfrm>
        </p:grpSpPr>
        <p:pic>
          <p:nvPicPr>
            <p:cNvPr id="6" name="Graphic 5" descr="Safe outline">
              <a:extLst>
                <a:ext uri="{FF2B5EF4-FFF2-40B4-BE49-F238E27FC236}">
                  <a16:creationId xmlns:a16="http://schemas.microsoft.com/office/drawing/2014/main" id="{803F997B-EAE0-AB67-D14D-889D02CF77F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17162" y="2016826"/>
              <a:ext cx="914400" cy="914400"/>
            </a:xfrm>
            <a:prstGeom prst="rect">
              <a:avLst/>
            </a:prstGeom>
          </p:spPr>
        </p:pic>
        <p:sp>
          <p:nvSpPr>
            <p:cNvPr id="7" name="TextBox 6">
              <a:extLst>
                <a:ext uri="{FF2B5EF4-FFF2-40B4-BE49-F238E27FC236}">
                  <a16:creationId xmlns:a16="http://schemas.microsoft.com/office/drawing/2014/main" id="{011B7926-01DB-5185-10EB-B9DB2A74DEBA}"/>
                </a:ext>
              </a:extLst>
            </p:cNvPr>
            <p:cNvSpPr txBox="1"/>
            <p:nvPr/>
          </p:nvSpPr>
          <p:spPr>
            <a:xfrm>
              <a:off x="2018081" y="1876158"/>
              <a:ext cx="813189" cy="307777"/>
            </a:xfrm>
            <a:prstGeom prst="rect">
              <a:avLst/>
            </a:prstGeom>
            <a:noFill/>
          </p:spPr>
          <p:txBody>
            <a:bodyPr wrap="square" rtlCol="0">
              <a:spAutoFit/>
            </a:bodyPr>
            <a:lstStyle/>
            <a:p>
              <a:pPr algn="ctr"/>
              <a:r>
                <a:rPr lang="en-US" sz="1400" dirty="0"/>
                <a:t>DB</a:t>
              </a:r>
            </a:p>
          </p:txBody>
        </p:sp>
      </p:grpSp>
      <p:pic>
        <p:nvPicPr>
          <p:cNvPr id="9" name="Graphic 8" descr="Computer with solid fill">
            <a:extLst>
              <a:ext uri="{FF2B5EF4-FFF2-40B4-BE49-F238E27FC236}">
                <a16:creationId xmlns:a16="http://schemas.microsoft.com/office/drawing/2014/main" id="{6FF72C4F-125A-7ECD-005F-1FB021BDD5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36649" y="2744555"/>
            <a:ext cx="2083420" cy="2083420"/>
          </a:xfrm>
          <a:prstGeom prst="rect">
            <a:avLst/>
          </a:prstGeom>
        </p:spPr>
      </p:pic>
      <p:pic>
        <p:nvPicPr>
          <p:cNvPr id="10" name="Graphic 9" descr="Computer with solid fill">
            <a:extLst>
              <a:ext uri="{FF2B5EF4-FFF2-40B4-BE49-F238E27FC236}">
                <a16:creationId xmlns:a16="http://schemas.microsoft.com/office/drawing/2014/main" id="{59214EE6-EAC0-8C66-ADC5-36BA1C83A1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54290" y="4596510"/>
            <a:ext cx="2083420" cy="2083420"/>
          </a:xfrm>
          <a:prstGeom prst="rect">
            <a:avLst/>
          </a:prstGeom>
        </p:spPr>
      </p:pic>
      <p:pic>
        <p:nvPicPr>
          <p:cNvPr id="11" name="Graphic 10" descr="Computer with solid fill">
            <a:extLst>
              <a:ext uri="{FF2B5EF4-FFF2-40B4-BE49-F238E27FC236}">
                <a16:creationId xmlns:a16="http://schemas.microsoft.com/office/drawing/2014/main" id="{24496C97-3F0D-788A-DC57-F35B1B1188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50871" y="2831208"/>
            <a:ext cx="2083420" cy="2083420"/>
          </a:xfrm>
          <a:prstGeom prst="rect">
            <a:avLst/>
          </a:prstGeom>
        </p:spPr>
      </p:pic>
      <p:grpSp>
        <p:nvGrpSpPr>
          <p:cNvPr id="19" name="Group 18">
            <a:extLst>
              <a:ext uri="{FF2B5EF4-FFF2-40B4-BE49-F238E27FC236}">
                <a16:creationId xmlns:a16="http://schemas.microsoft.com/office/drawing/2014/main" id="{8042E66B-1107-1883-4DDD-82115E27519B}"/>
              </a:ext>
            </a:extLst>
          </p:cNvPr>
          <p:cNvGrpSpPr/>
          <p:nvPr/>
        </p:nvGrpSpPr>
        <p:grpSpPr>
          <a:xfrm>
            <a:off x="5309229" y="4068976"/>
            <a:ext cx="914400" cy="1055067"/>
            <a:chOff x="1917162" y="1876159"/>
            <a:chExt cx="914400" cy="1055067"/>
          </a:xfrm>
        </p:grpSpPr>
        <p:pic>
          <p:nvPicPr>
            <p:cNvPr id="20" name="Graphic 19" descr="Safe outline">
              <a:extLst>
                <a:ext uri="{FF2B5EF4-FFF2-40B4-BE49-F238E27FC236}">
                  <a16:creationId xmlns:a16="http://schemas.microsoft.com/office/drawing/2014/main" id="{50458738-841F-BD19-8010-3BF2077D86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17162" y="2016826"/>
              <a:ext cx="914400" cy="914400"/>
            </a:xfrm>
            <a:prstGeom prst="rect">
              <a:avLst/>
            </a:prstGeom>
          </p:spPr>
        </p:pic>
        <p:sp>
          <p:nvSpPr>
            <p:cNvPr id="21" name="TextBox 20">
              <a:extLst>
                <a:ext uri="{FF2B5EF4-FFF2-40B4-BE49-F238E27FC236}">
                  <a16:creationId xmlns:a16="http://schemas.microsoft.com/office/drawing/2014/main" id="{D2C148C5-1476-D789-CF40-40E22A8D8230}"/>
                </a:ext>
              </a:extLst>
            </p:cNvPr>
            <p:cNvSpPr txBox="1"/>
            <p:nvPr/>
          </p:nvSpPr>
          <p:spPr>
            <a:xfrm>
              <a:off x="1969944" y="1876159"/>
              <a:ext cx="760408" cy="307777"/>
            </a:xfrm>
            <a:prstGeom prst="rect">
              <a:avLst/>
            </a:prstGeom>
            <a:noFill/>
          </p:spPr>
          <p:txBody>
            <a:bodyPr wrap="square" rtlCol="0">
              <a:spAutoFit/>
            </a:bodyPr>
            <a:lstStyle/>
            <a:p>
              <a:pPr algn="ctr"/>
              <a:r>
                <a:rPr lang="en-US" sz="1400" dirty="0"/>
                <a:t>DB</a:t>
              </a:r>
            </a:p>
          </p:txBody>
        </p:sp>
      </p:grpSp>
      <p:sp>
        <p:nvSpPr>
          <p:cNvPr id="25" name="Rectangle 24">
            <a:extLst>
              <a:ext uri="{FF2B5EF4-FFF2-40B4-BE49-F238E27FC236}">
                <a16:creationId xmlns:a16="http://schemas.microsoft.com/office/drawing/2014/main" id="{0F26E07C-F666-9CB3-FC14-D9B4243C78FF}"/>
              </a:ext>
            </a:extLst>
          </p:cNvPr>
          <p:cNvSpPr/>
          <p:nvPr/>
        </p:nvSpPr>
        <p:spPr>
          <a:xfrm>
            <a:off x="7055218" y="4163124"/>
            <a:ext cx="598448" cy="690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4" descr="Key Shards – Blockchain Patterns">
            <a:extLst>
              <a:ext uri="{FF2B5EF4-FFF2-40B4-BE49-F238E27FC236}">
                <a16:creationId xmlns:a16="http://schemas.microsoft.com/office/drawing/2014/main" id="{ABFA6602-07E3-91D1-DF01-F9549AE4ED9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9693" t="38787" b="38497"/>
          <a:stretch/>
        </p:blipFill>
        <p:spPr bwMode="auto">
          <a:xfrm>
            <a:off x="5934176" y="4540304"/>
            <a:ext cx="1203534" cy="44663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Key Shards – Blockchain Patterns">
            <a:extLst>
              <a:ext uri="{FF2B5EF4-FFF2-40B4-BE49-F238E27FC236}">
                <a16:creationId xmlns:a16="http://schemas.microsoft.com/office/drawing/2014/main" id="{37CA943B-58E3-92AD-F2D9-0B12A0EBF44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1794" b="72843"/>
          <a:stretch/>
        </p:blipFill>
        <p:spPr bwMode="auto">
          <a:xfrm>
            <a:off x="2246433" y="2680494"/>
            <a:ext cx="1019303" cy="477078"/>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a:extLst>
              <a:ext uri="{FF2B5EF4-FFF2-40B4-BE49-F238E27FC236}">
                <a16:creationId xmlns:a16="http://schemas.microsoft.com/office/drawing/2014/main" id="{4BDF45CA-B0A8-B58A-A2BF-37438B2A438B}"/>
              </a:ext>
            </a:extLst>
          </p:cNvPr>
          <p:cNvGrpSpPr/>
          <p:nvPr/>
        </p:nvGrpSpPr>
        <p:grpSpPr>
          <a:xfrm>
            <a:off x="9430028" y="2222012"/>
            <a:ext cx="914400" cy="1055067"/>
            <a:chOff x="1917162" y="1876159"/>
            <a:chExt cx="914400" cy="1055067"/>
          </a:xfrm>
        </p:grpSpPr>
        <p:pic>
          <p:nvPicPr>
            <p:cNvPr id="31" name="Graphic 30" descr="Safe outline">
              <a:extLst>
                <a:ext uri="{FF2B5EF4-FFF2-40B4-BE49-F238E27FC236}">
                  <a16:creationId xmlns:a16="http://schemas.microsoft.com/office/drawing/2014/main" id="{C6C02FFB-762E-E973-6F2F-693B5C5F1B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17162" y="2016826"/>
              <a:ext cx="914400" cy="914400"/>
            </a:xfrm>
            <a:prstGeom prst="rect">
              <a:avLst/>
            </a:prstGeom>
          </p:spPr>
        </p:pic>
        <p:sp>
          <p:nvSpPr>
            <p:cNvPr id="32" name="TextBox 31">
              <a:extLst>
                <a:ext uri="{FF2B5EF4-FFF2-40B4-BE49-F238E27FC236}">
                  <a16:creationId xmlns:a16="http://schemas.microsoft.com/office/drawing/2014/main" id="{E0D4F24B-F564-D6CD-4441-2AA5CC0E9C03}"/>
                </a:ext>
              </a:extLst>
            </p:cNvPr>
            <p:cNvSpPr txBox="1"/>
            <p:nvPr/>
          </p:nvSpPr>
          <p:spPr>
            <a:xfrm>
              <a:off x="2131902" y="1876159"/>
              <a:ext cx="598449" cy="307777"/>
            </a:xfrm>
            <a:prstGeom prst="rect">
              <a:avLst/>
            </a:prstGeom>
            <a:noFill/>
          </p:spPr>
          <p:txBody>
            <a:bodyPr wrap="square" rtlCol="0">
              <a:spAutoFit/>
            </a:bodyPr>
            <a:lstStyle/>
            <a:p>
              <a:r>
                <a:rPr lang="en-US" sz="1400" dirty="0"/>
                <a:t>DB</a:t>
              </a:r>
            </a:p>
          </p:txBody>
        </p:sp>
      </p:grpSp>
      <p:pic>
        <p:nvPicPr>
          <p:cNvPr id="2052" name="Picture 4" descr="Key Shards – Blockchain Patterns">
            <a:extLst>
              <a:ext uri="{FF2B5EF4-FFF2-40B4-BE49-F238E27FC236}">
                <a16:creationId xmlns:a16="http://schemas.microsoft.com/office/drawing/2014/main" id="{5E7D9371-1536-17A5-E0C1-85CC18AEEA0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1923" t="84302"/>
          <a:stretch/>
        </p:blipFill>
        <p:spPr bwMode="auto">
          <a:xfrm>
            <a:off x="9857763" y="2831208"/>
            <a:ext cx="1203535" cy="326716"/>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Straight Arrow Connector 37">
            <a:extLst>
              <a:ext uri="{FF2B5EF4-FFF2-40B4-BE49-F238E27FC236}">
                <a16:creationId xmlns:a16="http://schemas.microsoft.com/office/drawing/2014/main" id="{FBEF7552-9C3A-9B5C-C9AC-15441D953A85}"/>
              </a:ext>
            </a:extLst>
          </p:cNvPr>
          <p:cNvCxnSpPr>
            <a:cxnSpLocks/>
          </p:cNvCxnSpPr>
          <p:nvPr/>
        </p:nvCxnSpPr>
        <p:spPr>
          <a:xfrm>
            <a:off x="2773884" y="4540304"/>
            <a:ext cx="2251599" cy="1065042"/>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1F224836-60B7-2B15-D8B4-6A594702ECEC}"/>
              </a:ext>
            </a:extLst>
          </p:cNvPr>
          <p:cNvCxnSpPr>
            <a:cxnSpLocks/>
          </p:cNvCxnSpPr>
          <p:nvPr/>
        </p:nvCxnSpPr>
        <p:spPr>
          <a:xfrm flipV="1">
            <a:off x="7166517" y="4508405"/>
            <a:ext cx="2251599" cy="1129815"/>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001DEE53-F101-BC8F-68F7-BFC8103B33BB}"/>
              </a:ext>
            </a:extLst>
          </p:cNvPr>
          <p:cNvSpPr txBox="1"/>
          <p:nvPr/>
        </p:nvSpPr>
        <p:spPr>
          <a:xfrm>
            <a:off x="8289676" y="5264059"/>
            <a:ext cx="3064124" cy="1200329"/>
          </a:xfrm>
          <a:prstGeom prst="rect">
            <a:avLst/>
          </a:prstGeom>
          <a:noFill/>
        </p:spPr>
        <p:txBody>
          <a:bodyPr wrap="square" rtlCol="0">
            <a:spAutoFit/>
          </a:bodyPr>
          <a:lstStyle/>
          <a:p>
            <a:r>
              <a:rPr lang="en-US" dirty="0"/>
              <a:t>Share information with each other without revealing information using </a:t>
            </a:r>
            <a:r>
              <a:rPr lang="en-US" b="1" dirty="0" err="1"/>
              <a:t>homorphic</a:t>
            </a:r>
            <a:r>
              <a:rPr lang="en-US" b="1" dirty="0"/>
              <a:t> encryption (a calculation)</a:t>
            </a:r>
          </a:p>
        </p:txBody>
      </p:sp>
      <p:pic>
        <p:nvPicPr>
          <p:cNvPr id="45" name="Graphic 44" descr="Blockchain with solid fill">
            <a:extLst>
              <a:ext uri="{FF2B5EF4-FFF2-40B4-BE49-F238E27FC236}">
                <a16:creationId xmlns:a16="http://schemas.microsoft.com/office/drawing/2014/main" id="{0E601B98-A0E2-5B34-BCA2-C56B1226C7E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62010" y="1311749"/>
            <a:ext cx="1992432" cy="1992432"/>
          </a:xfrm>
          <a:prstGeom prst="rect">
            <a:avLst/>
          </a:prstGeom>
        </p:spPr>
      </p:pic>
      <p:cxnSp>
        <p:nvCxnSpPr>
          <p:cNvPr id="44" name="Straight Arrow Connector 43">
            <a:extLst>
              <a:ext uri="{FF2B5EF4-FFF2-40B4-BE49-F238E27FC236}">
                <a16:creationId xmlns:a16="http://schemas.microsoft.com/office/drawing/2014/main" id="{9DBBA254-9DC2-A865-9FB6-906062FA6F6C}"/>
              </a:ext>
            </a:extLst>
          </p:cNvPr>
          <p:cNvCxnSpPr>
            <a:cxnSpLocks/>
          </p:cNvCxnSpPr>
          <p:nvPr/>
        </p:nvCxnSpPr>
        <p:spPr>
          <a:xfrm flipV="1">
            <a:off x="3614275" y="2960632"/>
            <a:ext cx="1779828" cy="5983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DFDBBF2-C319-D09E-74B4-73FFEE2E319A}"/>
              </a:ext>
            </a:extLst>
          </p:cNvPr>
          <p:cNvCxnSpPr>
            <a:cxnSpLocks/>
          </p:cNvCxnSpPr>
          <p:nvPr/>
        </p:nvCxnSpPr>
        <p:spPr>
          <a:xfrm flipH="1" flipV="1">
            <a:off x="7290532" y="2960632"/>
            <a:ext cx="1866503" cy="5630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0F299A5-9322-8E34-F81D-D4B4A1659059}"/>
              </a:ext>
            </a:extLst>
          </p:cNvPr>
          <p:cNvCxnSpPr>
            <a:cxnSpLocks/>
          </p:cNvCxnSpPr>
          <p:nvPr/>
        </p:nvCxnSpPr>
        <p:spPr>
          <a:xfrm flipH="1" flipV="1">
            <a:off x="6369965" y="3197367"/>
            <a:ext cx="19270" cy="11793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55E35DEA-D5AD-9480-E338-1FB45B2FBC6B}"/>
              </a:ext>
            </a:extLst>
          </p:cNvPr>
          <p:cNvSpPr txBox="1"/>
          <p:nvPr/>
        </p:nvSpPr>
        <p:spPr>
          <a:xfrm>
            <a:off x="7166517" y="1294163"/>
            <a:ext cx="3064124" cy="1200329"/>
          </a:xfrm>
          <a:prstGeom prst="rect">
            <a:avLst/>
          </a:prstGeom>
          <a:noFill/>
        </p:spPr>
        <p:txBody>
          <a:bodyPr wrap="square" rtlCol="0">
            <a:spAutoFit/>
          </a:bodyPr>
          <a:lstStyle/>
          <a:p>
            <a:r>
              <a:rPr lang="en-US" dirty="0"/>
              <a:t>All computers sign for a transaction using </a:t>
            </a:r>
            <a:r>
              <a:rPr lang="en-US" b="1" dirty="0"/>
              <a:t>homographic encryption (a calculation)</a:t>
            </a:r>
          </a:p>
        </p:txBody>
      </p:sp>
      <p:pic>
        <p:nvPicPr>
          <p:cNvPr id="58" name="Graphic 57" descr="Key outline">
            <a:extLst>
              <a:ext uri="{FF2B5EF4-FFF2-40B4-BE49-F238E27FC236}">
                <a16:creationId xmlns:a16="http://schemas.microsoft.com/office/drawing/2014/main" id="{90E29CA4-4DD9-DD08-D161-1EA79957F15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36903" y="1422882"/>
            <a:ext cx="914400" cy="914400"/>
          </a:xfrm>
          <a:prstGeom prst="rect">
            <a:avLst/>
          </a:prstGeom>
        </p:spPr>
      </p:pic>
      <p:sp>
        <p:nvSpPr>
          <p:cNvPr id="64" name="TextBox 63">
            <a:extLst>
              <a:ext uri="{FF2B5EF4-FFF2-40B4-BE49-F238E27FC236}">
                <a16:creationId xmlns:a16="http://schemas.microsoft.com/office/drawing/2014/main" id="{5AE0829F-9B09-23B4-976E-535F43F94715}"/>
              </a:ext>
            </a:extLst>
          </p:cNvPr>
          <p:cNvSpPr txBox="1"/>
          <p:nvPr/>
        </p:nvSpPr>
        <p:spPr>
          <a:xfrm>
            <a:off x="1436649" y="4376753"/>
            <a:ext cx="1360448" cy="369332"/>
          </a:xfrm>
          <a:prstGeom prst="rect">
            <a:avLst/>
          </a:prstGeom>
          <a:noFill/>
        </p:spPr>
        <p:txBody>
          <a:bodyPr wrap="square" rtlCol="0">
            <a:spAutoFit/>
          </a:bodyPr>
          <a:lstStyle/>
          <a:p>
            <a:pPr algn="ctr"/>
            <a:r>
              <a:rPr lang="en-US" dirty="0"/>
              <a:t>Party A</a:t>
            </a:r>
          </a:p>
        </p:txBody>
      </p:sp>
      <p:sp>
        <p:nvSpPr>
          <p:cNvPr id="66" name="TextBox 65">
            <a:extLst>
              <a:ext uri="{FF2B5EF4-FFF2-40B4-BE49-F238E27FC236}">
                <a16:creationId xmlns:a16="http://schemas.microsoft.com/office/drawing/2014/main" id="{A665A01B-9D99-2244-49D1-30AB26635279}"/>
              </a:ext>
            </a:extLst>
          </p:cNvPr>
          <p:cNvSpPr txBox="1"/>
          <p:nvPr/>
        </p:nvSpPr>
        <p:spPr>
          <a:xfrm>
            <a:off x="5086205" y="6235289"/>
            <a:ext cx="1303030" cy="369332"/>
          </a:xfrm>
          <a:prstGeom prst="rect">
            <a:avLst/>
          </a:prstGeom>
          <a:noFill/>
        </p:spPr>
        <p:txBody>
          <a:bodyPr wrap="square" rtlCol="0">
            <a:spAutoFit/>
          </a:bodyPr>
          <a:lstStyle/>
          <a:p>
            <a:pPr algn="ctr"/>
            <a:r>
              <a:rPr lang="en-US" dirty="0"/>
              <a:t>Party B</a:t>
            </a:r>
          </a:p>
        </p:txBody>
      </p:sp>
      <p:sp>
        <p:nvSpPr>
          <p:cNvPr id="67" name="TextBox 66">
            <a:extLst>
              <a:ext uri="{FF2B5EF4-FFF2-40B4-BE49-F238E27FC236}">
                <a16:creationId xmlns:a16="http://schemas.microsoft.com/office/drawing/2014/main" id="{E2DC0EDE-B302-EBDC-8731-2A6CA47B27D3}"/>
              </a:ext>
            </a:extLst>
          </p:cNvPr>
          <p:cNvSpPr txBox="1"/>
          <p:nvPr/>
        </p:nvSpPr>
        <p:spPr>
          <a:xfrm>
            <a:off x="9347831" y="4440454"/>
            <a:ext cx="1303030" cy="369332"/>
          </a:xfrm>
          <a:prstGeom prst="rect">
            <a:avLst/>
          </a:prstGeom>
          <a:noFill/>
        </p:spPr>
        <p:txBody>
          <a:bodyPr wrap="square" rtlCol="0">
            <a:spAutoFit/>
          </a:bodyPr>
          <a:lstStyle/>
          <a:p>
            <a:pPr algn="ctr"/>
            <a:r>
              <a:rPr lang="en-US" dirty="0"/>
              <a:t>Party C</a:t>
            </a:r>
          </a:p>
        </p:txBody>
      </p:sp>
      <p:sp>
        <p:nvSpPr>
          <p:cNvPr id="3" name="Title 1">
            <a:extLst>
              <a:ext uri="{FF2B5EF4-FFF2-40B4-BE49-F238E27FC236}">
                <a16:creationId xmlns:a16="http://schemas.microsoft.com/office/drawing/2014/main" id="{CC6B2209-DFC0-DA46-9F2D-FE21D58C1A5A}"/>
              </a:ext>
            </a:extLst>
          </p:cNvPr>
          <p:cNvSpPr txBox="1">
            <a:spLocks/>
          </p:cNvSpPr>
          <p:nvPr/>
        </p:nvSpPr>
        <p:spPr>
          <a:xfrm>
            <a:off x="0" y="0"/>
            <a:ext cx="12192000" cy="681038"/>
          </a:xfrm>
          <a:prstGeom prst="rect">
            <a:avLst/>
          </a:prstGeom>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t>Wallet Security Technologies – MPC</a:t>
            </a:r>
            <a:endParaRPr lang="en-US" dirty="0"/>
          </a:p>
        </p:txBody>
      </p:sp>
    </p:spTree>
    <p:extLst>
      <p:ext uri="{BB962C8B-B14F-4D97-AF65-F5344CB8AC3E}">
        <p14:creationId xmlns:p14="http://schemas.microsoft.com/office/powerpoint/2010/main" val="2157419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5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Safe outline">
            <a:extLst>
              <a:ext uri="{FF2B5EF4-FFF2-40B4-BE49-F238E27FC236}">
                <a16:creationId xmlns:a16="http://schemas.microsoft.com/office/drawing/2014/main" id="{803F997B-EAE0-AB67-D14D-889D02CF77F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84340" y="3605734"/>
            <a:ext cx="1889220" cy="1934586"/>
          </a:xfrm>
          <a:prstGeom prst="rect">
            <a:avLst/>
          </a:prstGeom>
        </p:spPr>
      </p:pic>
      <p:sp>
        <p:nvSpPr>
          <p:cNvPr id="25" name="Rectangle 24">
            <a:extLst>
              <a:ext uri="{FF2B5EF4-FFF2-40B4-BE49-F238E27FC236}">
                <a16:creationId xmlns:a16="http://schemas.microsoft.com/office/drawing/2014/main" id="{0F26E07C-F666-9CB3-FC14-D9B4243C78FF}"/>
              </a:ext>
            </a:extLst>
          </p:cNvPr>
          <p:cNvSpPr/>
          <p:nvPr/>
        </p:nvSpPr>
        <p:spPr>
          <a:xfrm>
            <a:off x="7480887" y="4573027"/>
            <a:ext cx="598448" cy="690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5" name="Graphic 44" descr="Blockchain with solid fill">
            <a:extLst>
              <a:ext uri="{FF2B5EF4-FFF2-40B4-BE49-F238E27FC236}">
                <a16:creationId xmlns:a16="http://schemas.microsoft.com/office/drawing/2014/main" id="{0E601B98-A0E2-5B34-BCA2-C56B1226C7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31016" y="1230385"/>
            <a:ext cx="1992432" cy="1992432"/>
          </a:xfrm>
          <a:prstGeom prst="rect">
            <a:avLst/>
          </a:prstGeom>
        </p:spPr>
      </p:pic>
      <p:sp>
        <p:nvSpPr>
          <p:cNvPr id="59" name="TextBox 58">
            <a:extLst>
              <a:ext uri="{FF2B5EF4-FFF2-40B4-BE49-F238E27FC236}">
                <a16:creationId xmlns:a16="http://schemas.microsoft.com/office/drawing/2014/main" id="{55E35DEA-D5AD-9480-E338-1FB45B2FBC6B}"/>
              </a:ext>
            </a:extLst>
          </p:cNvPr>
          <p:cNvSpPr txBox="1"/>
          <p:nvPr/>
        </p:nvSpPr>
        <p:spPr>
          <a:xfrm>
            <a:off x="783471" y="2720899"/>
            <a:ext cx="4490958" cy="1015663"/>
          </a:xfrm>
          <a:prstGeom prst="rect">
            <a:avLst/>
          </a:prstGeom>
          <a:noFill/>
        </p:spPr>
        <p:txBody>
          <a:bodyPr wrap="square" rtlCol="0">
            <a:spAutoFit/>
          </a:bodyPr>
          <a:lstStyle/>
          <a:p>
            <a:pPr algn="ctr"/>
            <a:r>
              <a:rPr lang="en-US" sz="2000" dirty="0"/>
              <a:t>The key </a:t>
            </a:r>
            <a:r>
              <a:rPr lang="en-US" sz="2000" b="1" dirty="0"/>
              <a:t>always </a:t>
            </a:r>
            <a:r>
              <a:rPr lang="en-US" sz="2000" dirty="0"/>
              <a:t>sits in the HSM.</a:t>
            </a:r>
          </a:p>
          <a:p>
            <a:pPr algn="ctr"/>
            <a:r>
              <a:rPr lang="en-US" sz="2000" dirty="0"/>
              <a:t>It was created, lives, and will be destroyed in HSM.  </a:t>
            </a:r>
          </a:p>
        </p:txBody>
      </p:sp>
      <p:pic>
        <p:nvPicPr>
          <p:cNvPr id="8" name="Graphic 7" descr="Key with solid fill">
            <a:extLst>
              <a:ext uri="{FF2B5EF4-FFF2-40B4-BE49-F238E27FC236}">
                <a16:creationId xmlns:a16="http://schemas.microsoft.com/office/drawing/2014/main" id="{7422A8E1-9DFC-2A61-7621-41BFB944B0C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90670" y="3658627"/>
            <a:ext cx="914400" cy="914400"/>
          </a:xfrm>
          <a:prstGeom prst="rect">
            <a:avLst/>
          </a:prstGeom>
        </p:spPr>
      </p:pic>
      <p:sp>
        <p:nvSpPr>
          <p:cNvPr id="3" name="Title 1">
            <a:extLst>
              <a:ext uri="{FF2B5EF4-FFF2-40B4-BE49-F238E27FC236}">
                <a16:creationId xmlns:a16="http://schemas.microsoft.com/office/drawing/2014/main" id="{70E673C3-13BA-CEF5-6C10-00F114B93077}"/>
              </a:ext>
            </a:extLst>
          </p:cNvPr>
          <p:cNvSpPr txBox="1">
            <a:spLocks/>
          </p:cNvSpPr>
          <p:nvPr/>
        </p:nvSpPr>
        <p:spPr>
          <a:xfrm>
            <a:off x="0" y="0"/>
            <a:ext cx="12192000" cy="681038"/>
          </a:xfrm>
          <a:prstGeom prst="rect">
            <a:avLst/>
          </a:prstGeom>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t>Wallet Security Technologies – HSM</a:t>
            </a:r>
            <a:endParaRPr lang="en-US" dirty="0"/>
          </a:p>
        </p:txBody>
      </p:sp>
      <p:pic>
        <p:nvPicPr>
          <p:cNvPr id="9" name="Graphic 8" descr="Computer with solid fill">
            <a:extLst>
              <a:ext uri="{FF2B5EF4-FFF2-40B4-BE49-F238E27FC236}">
                <a16:creationId xmlns:a16="http://schemas.microsoft.com/office/drawing/2014/main" id="{454961EF-BB23-E77A-5A30-06E4E340E2E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78339" y="3443296"/>
            <a:ext cx="2259462" cy="2259462"/>
          </a:xfrm>
          <a:prstGeom prst="rect">
            <a:avLst/>
          </a:prstGeom>
        </p:spPr>
      </p:pic>
      <p:cxnSp>
        <p:nvCxnSpPr>
          <p:cNvPr id="11" name="Straight Arrow Connector 10">
            <a:extLst>
              <a:ext uri="{FF2B5EF4-FFF2-40B4-BE49-F238E27FC236}">
                <a16:creationId xmlns:a16="http://schemas.microsoft.com/office/drawing/2014/main" id="{9AFF86F0-9CAF-F486-47FB-8623CA13589F}"/>
              </a:ext>
            </a:extLst>
          </p:cNvPr>
          <p:cNvCxnSpPr>
            <a:cxnSpLocks/>
          </p:cNvCxnSpPr>
          <p:nvPr/>
        </p:nvCxnSpPr>
        <p:spPr>
          <a:xfrm flipH="1" flipV="1">
            <a:off x="3722504" y="4870305"/>
            <a:ext cx="3442337" cy="2258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897923DE-5A46-B645-3454-CA7E6F471235}"/>
              </a:ext>
            </a:extLst>
          </p:cNvPr>
          <p:cNvSpPr txBox="1"/>
          <p:nvPr/>
        </p:nvSpPr>
        <p:spPr>
          <a:xfrm>
            <a:off x="3722504" y="4920690"/>
            <a:ext cx="3679896" cy="707886"/>
          </a:xfrm>
          <a:prstGeom prst="rect">
            <a:avLst/>
          </a:prstGeom>
          <a:noFill/>
        </p:spPr>
        <p:txBody>
          <a:bodyPr wrap="square" rtlCol="0">
            <a:spAutoFit/>
          </a:bodyPr>
          <a:lstStyle/>
          <a:p>
            <a:pPr algn="ctr"/>
            <a:r>
              <a:rPr lang="en-US" sz="2000" dirty="0"/>
              <a:t>Program asks the HSM to sign a transaction</a:t>
            </a:r>
          </a:p>
        </p:txBody>
      </p:sp>
      <p:cxnSp>
        <p:nvCxnSpPr>
          <p:cNvPr id="20" name="Straight Arrow Connector 19">
            <a:extLst>
              <a:ext uri="{FF2B5EF4-FFF2-40B4-BE49-F238E27FC236}">
                <a16:creationId xmlns:a16="http://schemas.microsoft.com/office/drawing/2014/main" id="{56624DF2-4E4C-54A8-912F-2553BC2828C6}"/>
              </a:ext>
            </a:extLst>
          </p:cNvPr>
          <p:cNvCxnSpPr>
            <a:cxnSpLocks/>
          </p:cNvCxnSpPr>
          <p:nvPr/>
        </p:nvCxnSpPr>
        <p:spPr>
          <a:xfrm>
            <a:off x="3848032" y="4143502"/>
            <a:ext cx="331012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B5832E73-5282-9797-EBF0-19A9F8357C48}"/>
              </a:ext>
            </a:extLst>
          </p:cNvPr>
          <p:cNvSpPr txBox="1"/>
          <p:nvPr/>
        </p:nvSpPr>
        <p:spPr>
          <a:xfrm>
            <a:off x="3649717" y="4219360"/>
            <a:ext cx="3679896" cy="400110"/>
          </a:xfrm>
          <a:prstGeom prst="rect">
            <a:avLst/>
          </a:prstGeom>
          <a:noFill/>
        </p:spPr>
        <p:txBody>
          <a:bodyPr wrap="square" rtlCol="0">
            <a:spAutoFit/>
          </a:bodyPr>
          <a:lstStyle/>
          <a:p>
            <a:pPr algn="ctr"/>
            <a:r>
              <a:rPr lang="en-US" sz="2000" dirty="0"/>
              <a:t>HSM returns signed transaction</a:t>
            </a:r>
          </a:p>
        </p:txBody>
      </p:sp>
      <p:sp>
        <p:nvSpPr>
          <p:cNvPr id="24" name="TextBox 23">
            <a:extLst>
              <a:ext uri="{FF2B5EF4-FFF2-40B4-BE49-F238E27FC236}">
                <a16:creationId xmlns:a16="http://schemas.microsoft.com/office/drawing/2014/main" id="{01CA7CA6-AAAB-E8E9-479F-A4BD69B55E9D}"/>
              </a:ext>
            </a:extLst>
          </p:cNvPr>
          <p:cNvSpPr txBox="1"/>
          <p:nvPr/>
        </p:nvSpPr>
        <p:spPr>
          <a:xfrm>
            <a:off x="7915596" y="2278266"/>
            <a:ext cx="2583221" cy="1015663"/>
          </a:xfrm>
          <a:prstGeom prst="rect">
            <a:avLst/>
          </a:prstGeom>
          <a:noFill/>
        </p:spPr>
        <p:txBody>
          <a:bodyPr wrap="square" rtlCol="0">
            <a:spAutoFit/>
          </a:bodyPr>
          <a:lstStyle/>
          <a:p>
            <a:pPr algn="ctr"/>
            <a:r>
              <a:rPr lang="en-US" sz="2000" dirty="0"/>
              <a:t>Signed transaction is broadcasted to the blockchain network</a:t>
            </a:r>
          </a:p>
        </p:txBody>
      </p:sp>
      <p:cxnSp>
        <p:nvCxnSpPr>
          <p:cNvPr id="26" name="Straight Arrow Connector 25">
            <a:extLst>
              <a:ext uri="{FF2B5EF4-FFF2-40B4-BE49-F238E27FC236}">
                <a16:creationId xmlns:a16="http://schemas.microsoft.com/office/drawing/2014/main" id="{20136511-F787-E491-ECE9-D3A9120C4B27}"/>
              </a:ext>
            </a:extLst>
          </p:cNvPr>
          <p:cNvCxnSpPr>
            <a:cxnSpLocks/>
            <a:endCxn id="45" idx="3"/>
          </p:cNvCxnSpPr>
          <p:nvPr/>
        </p:nvCxnSpPr>
        <p:spPr>
          <a:xfrm flipH="1" flipV="1">
            <a:off x="7023448" y="2226601"/>
            <a:ext cx="1284622" cy="14790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02629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P spid="2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Safe outline">
            <a:extLst>
              <a:ext uri="{FF2B5EF4-FFF2-40B4-BE49-F238E27FC236}">
                <a16:creationId xmlns:a16="http://schemas.microsoft.com/office/drawing/2014/main" id="{803F997B-EAE0-AB67-D14D-889D02CF77F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53108" y="3811917"/>
            <a:ext cx="1889220" cy="1934586"/>
          </a:xfrm>
          <a:prstGeom prst="rect">
            <a:avLst/>
          </a:prstGeom>
        </p:spPr>
      </p:pic>
      <p:sp>
        <p:nvSpPr>
          <p:cNvPr id="25" name="Rectangle 24">
            <a:extLst>
              <a:ext uri="{FF2B5EF4-FFF2-40B4-BE49-F238E27FC236}">
                <a16:creationId xmlns:a16="http://schemas.microsoft.com/office/drawing/2014/main" id="{0F26E07C-F666-9CB3-FC14-D9B4243C78FF}"/>
              </a:ext>
            </a:extLst>
          </p:cNvPr>
          <p:cNvSpPr/>
          <p:nvPr/>
        </p:nvSpPr>
        <p:spPr>
          <a:xfrm>
            <a:off x="7549655" y="4779210"/>
            <a:ext cx="598448" cy="690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5" name="Graphic 44" descr="Blockchain with solid fill">
            <a:extLst>
              <a:ext uri="{FF2B5EF4-FFF2-40B4-BE49-F238E27FC236}">
                <a16:creationId xmlns:a16="http://schemas.microsoft.com/office/drawing/2014/main" id="{0E601B98-A0E2-5B34-BCA2-C56B1226C7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99784" y="1436568"/>
            <a:ext cx="1992432" cy="1992432"/>
          </a:xfrm>
          <a:prstGeom prst="rect">
            <a:avLst/>
          </a:prstGeom>
        </p:spPr>
      </p:pic>
      <p:sp>
        <p:nvSpPr>
          <p:cNvPr id="59" name="TextBox 58">
            <a:extLst>
              <a:ext uri="{FF2B5EF4-FFF2-40B4-BE49-F238E27FC236}">
                <a16:creationId xmlns:a16="http://schemas.microsoft.com/office/drawing/2014/main" id="{55E35DEA-D5AD-9480-E338-1FB45B2FBC6B}"/>
              </a:ext>
            </a:extLst>
          </p:cNvPr>
          <p:cNvSpPr txBox="1"/>
          <p:nvPr/>
        </p:nvSpPr>
        <p:spPr>
          <a:xfrm>
            <a:off x="852239" y="2927082"/>
            <a:ext cx="4490958" cy="1015663"/>
          </a:xfrm>
          <a:prstGeom prst="rect">
            <a:avLst/>
          </a:prstGeom>
          <a:noFill/>
        </p:spPr>
        <p:txBody>
          <a:bodyPr wrap="square" rtlCol="0">
            <a:spAutoFit/>
          </a:bodyPr>
          <a:lstStyle/>
          <a:p>
            <a:pPr algn="ctr"/>
            <a:r>
              <a:rPr lang="en-US" sz="2000" dirty="0"/>
              <a:t>The enclave device always keeps the key and any additional secrets and can perform computations</a:t>
            </a:r>
          </a:p>
        </p:txBody>
      </p:sp>
      <p:pic>
        <p:nvPicPr>
          <p:cNvPr id="8" name="Graphic 7" descr="Key with solid fill">
            <a:extLst>
              <a:ext uri="{FF2B5EF4-FFF2-40B4-BE49-F238E27FC236}">
                <a16:creationId xmlns:a16="http://schemas.microsoft.com/office/drawing/2014/main" id="{7422A8E1-9DFC-2A61-7621-41BFB944B0C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59438" y="3864810"/>
            <a:ext cx="914400" cy="914400"/>
          </a:xfrm>
          <a:prstGeom prst="rect">
            <a:avLst/>
          </a:prstGeom>
        </p:spPr>
      </p:pic>
      <p:sp>
        <p:nvSpPr>
          <p:cNvPr id="3" name="Title 1">
            <a:extLst>
              <a:ext uri="{FF2B5EF4-FFF2-40B4-BE49-F238E27FC236}">
                <a16:creationId xmlns:a16="http://schemas.microsoft.com/office/drawing/2014/main" id="{70E673C3-13BA-CEF5-6C10-00F114B93077}"/>
              </a:ext>
            </a:extLst>
          </p:cNvPr>
          <p:cNvSpPr txBox="1">
            <a:spLocks/>
          </p:cNvSpPr>
          <p:nvPr/>
        </p:nvSpPr>
        <p:spPr>
          <a:xfrm>
            <a:off x="0" y="0"/>
            <a:ext cx="12192000" cy="681038"/>
          </a:xfrm>
          <a:prstGeom prst="rect">
            <a:avLst/>
          </a:prstGeom>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t>Wallet Security Technologies – Enclaves</a:t>
            </a:r>
            <a:endParaRPr lang="en-US" dirty="0"/>
          </a:p>
        </p:txBody>
      </p:sp>
      <p:pic>
        <p:nvPicPr>
          <p:cNvPr id="9" name="Graphic 8" descr="Computer with solid fill">
            <a:extLst>
              <a:ext uri="{FF2B5EF4-FFF2-40B4-BE49-F238E27FC236}">
                <a16:creationId xmlns:a16="http://schemas.microsoft.com/office/drawing/2014/main" id="{454961EF-BB23-E77A-5A30-06E4E340E2E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47107" y="3649479"/>
            <a:ext cx="2259462" cy="2259462"/>
          </a:xfrm>
          <a:prstGeom prst="rect">
            <a:avLst/>
          </a:prstGeom>
        </p:spPr>
      </p:pic>
      <p:cxnSp>
        <p:nvCxnSpPr>
          <p:cNvPr id="11" name="Straight Arrow Connector 10">
            <a:extLst>
              <a:ext uri="{FF2B5EF4-FFF2-40B4-BE49-F238E27FC236}">
                <a16:creationId xmlns:a16="http://schemas.microsoft.com/office/drawing/2014/main" id="{9AFF86F0-9CAF-F486-47FB-8623CA13589F}"/>
              </a:ext>
            </a:extLst>
          </p:cNvPr>
          <p:cNvCxnSpPr>
            <a:cxnSpLocks/>
          </p:cNvCxnSpPr>
          <p:nvPr/>
        </p:nvCxnSpPr>
        <p:spPr>
          <a:xfrm flipH="1" flipV="1">
            <a:off x="3791272" y="5076488"/>
            <a:ext cx="3442337" cy="2258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897923DE-5A46-B645-3454-CA7E6F471235}"/>
              </a:ext>
            </a:extLst>
          </p:cNvPr>
          <p:cNvSpPr txBox="1"/>
          <p:nvPr/>
        </p:nvSpPr>
        <p:spPr>
          <a:xfrm>
            <a:off x="3791272" y="5126873"/>
            <a:ext cx="3679896" cy="707886"/>
          </a:xfrm>
          <a:prstGeom prst="rect">
            <a:avLst/>
          </a:prstGeom>
          <a:noFill/>
        </p:spPr>
        <p:txBody>
          <a:bodyPr wrap="square" rtlCol="0">
            <a:spAutoFit/>
          </a:bodyPr>
          <a:lstStyle/>
          <a:p>
            <a:pPr algn="ctr"/>
            <a:r>
              <a:rPr lang="en-US" sz="2000" dirty="0"/>
              <a:t>Program asks the enclave to sign a transaction</a:t>
            </a:r>
          </a:p>
        </p:txBody>
      </p:sp>
      <p:cxnSp>
        <p:nvCxnSpPr>
          <p:cNvPr id="20" name="Straight Arrow Connector 19">
            <a:extLst>
              <a:ext uri="{FF2B5EF4-FFF2-40B4-BE49-F238E27FC236}">
                <a16:creationId xmlns:a16="http://schemas.microsoft.com/office/drawing/2014/main" id="{56624DF2-4E4C-54A8-912F-2553BC2828C6}"/>
              </a:ext>
            </a:extLst>
          </p:cNvPr>
          <p:cNvCxnSpPr>
            <a:cxnSpLocks/>
          </p:cNvCxnSpPr>
          <p:nvPr/>
        </p:nvCxnSpPr>
        <p:spPr>
          <a:xfrm>
            <a:off x="3916800" y="4349685"/>
            <a:ext cx="331012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B5832E73-5282-9797-EBF0-19A9F8357C48}"/>
              </a:ext>
            </a:extLst>
          </p:cNvPr>
          <p:cNvSpPr txBox="1"/>
          <p:nvPr/>
        </p:nvSpPr>
        <p:spPr>
          <a:xfrm>
            <a:off x="3718485" y="4425543"/>
            <a:ext cx="3679896" cy="707886"/>
          </a:xfrm>
          <a:prstGeom prst="rect">
            <a:avLst/>
          </a:prstGeom>
          <a:noFill/>
        </p:spPr>
        <p:txBody>
          <a:bodyPr wrap="square" rtlCol="0">
            <a:spAutoFit/>
          </a:bodyPr>
          <a:lstStyle/>
          <a:p>
            <a:pPr algn="ctr"/>
            <a:r>
              <a:rPr lang="en-US" sz="2000" dirty="0"/>
              <a:t>enclave returns signed transaction</a:t>
            </a:r>
          </a:p>
        </p:txBody>
      </p:sp>
      <p:sp>
        <p:nvSpPr>
          <p:cNvPr id="24" name="TextBox 23">
            <a:extLst>
              <a:ext uri="{FF2B5EF4-FFF2-40B4-BE49-F238E27FC236}">
                <a16:creationId xmlns:a16="http://schemas.microsoft.com/office/drawing/2014/main" id="{01CA7CA6-AAAB-E8E9-479F-A4BD69B55E9D}"/>
              </a:ext>
            </a:extLst>
          </p:cNvPr>
          <p:cNvSpPr txBox="1"/>
          <p:nvPr/>
        </p:nvSpPr>
        <p:spPr>
          <a:xfrm>
            <a:off x="7984364" y="2484449"/>
            <a:ext cx="2583221" cy="1015663"/>
          </a:xfrm>
          <a:prstGeom prst="rect">
            <a:avLst/>
          </a:prstGeom>
          <a:noFill/>
        </p:spPr>
        <p:txBody>
          <a:bodyPr wrap="square" rtlCol="0">
            <a:spAutoFit/>
          </a:bodyPr>
          <a:lstStyle/>
          <a:p>
            <a:pPr algn="ctr"/>
            <a:r>
              <a:rPr lang="en-US" sz="2000" dirty="0"/>
              <a:t>Signed transaction is broadcasted to the blockchain network</a:t>
            </a:r>
          </a:p>
        </p:txBody>
      </p:sp>
      <p:cxnSp>
        <p:nvCxnSpPr>
          <p:cNvPr id="26" name="Straight Arrow Connector 25">
            <a:extLst>
              <a:ext uri="{FF2B5EF4-FFF2-40B4-BE49-F238E27FC236}">
                <a16:creationId xmlns:a16="http://schemas.microsoft.com/office/drawing/2014/main" id="{20136511-F787-E491-ECE9-D3A9120C4B27}"/>
              </a:ext>
            </a:extLst>
          </p:cNvPr>
          <p:cNvCxnSpPr>
            <a:cxnSpLocks/>
            <a:endCxn id="45" idx="3"/>
          </p:cNvCxnSpPr>
          <p:nvPr/>
        </p:nvCxnSpPr>
        <p:spPr>
          <a:xfrm flipH="1" flipV="1">
            <a:off x="7092216" y="2432784"/>
            <a:ext cx="1284622" cy="14790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44671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P spid="2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B6A01AB-EC89-384D-BA5A-66BB97F07132}"/>
              </a:ext>
            </a:extLst>
          </p:cNvPr>
          <p:cNvSpPr txBox="1">
            <a:spLocks/>
          </p:cNvSpPr>
          <p:nvPr/>
        </p:nvSpPr>
        <p:spPr>
          <a:xfrm>
            <a:off x="0" y="-27453"/>
            <a:ext cx="12192000" cy="681038"/>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t>Popular Topics in Blockchain</a:t>
            </a:r>
            <a:endParaRPr lang="en-US" dirty="0"/>
          </a:p>
        </p:txBody>
      </p:sp>
      <p:graphicFrame>
        <p:nvGraphicFramePr>
          <p:cNvPr id="2" name="Diagram 1">
            <a:extLst>
              <a:ext uri="{FF2B5EF4-FFF2-40B4-BE49-F238E27FC236}">
                <a16:creationId xmlns:a16="http://schemas.microsoft.com/office/drawing/2014/main" id="{03BE66EA-53E0-BD8B-39D4-496326753351}"/>
              </a:ext>
            </a:extLst>
          </p:cNvPr>
          <p:cNvGraphicFramePr/>
          <p:nvPr>
            <p:extLst>
              <p:ext uri="{D42A27DB-BD31-4B8C-83A1-F6EECF244321}">
                <p14:modId xmlns:p14="http://schemas.microsoft.com/office/powerpoint/2010/main" val="3604722354"/>
              </p:ext>
            </p:extLst>
          </p:nvPr>
        </p:nvGraphicFramePr>
        <p:xfrm>
          <a:off x="869794" y="998446"/>
          <a:ext cx="10627112" cy="54692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74504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B6A01AB-EC89-384D-BA5A-66BB97F07132}"/>
              </a:ext>
            </a:extLst>
          </p:cNvPr>
          <p:cNvSpPr txBox="1">
            <a:spLocks/>
          </p:cNvSpPr>
          <p:nvPr/>
        </p:nvSpPr>
        <p:spPr>
          <a:xfrm>
            <a:off x="0" y="-27453"/>
            <a:ext cx="12192000" cy="681038"/>
          </a:xfrm>
          <a:prstGeom prst="rect">
            <a:avLst/>
          </a:prstGeom>
          <a:solidFill>
            <a:srgbClr val="44546A"/>
          </a:solidFill>
        </p:spPr>
        <p:style>
          <a:lnRef idx="0">
            <a:schemeClr val="accent5"/>
          </a:lnRef>
          <a:fillRef idx="3">
            <a:schemeClr val="accent5"/>
          </a:fillRef>
          <a:effectRef idx="3">
            <a:schemeClr val="accent5"/>
          </a:effectRef>
          <a:fontRef idx="minor">
            <a:schemeClr val="lt1"/>
          </a:fontRef>
        </p:style>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t>Factors that led to the Death Spiral</a:t>
            </a:r>
            <a:endParaRPr lang="en-US" dirty="0"/>
          </a:p>
        </p:txBody>
      </p:sp>
      <p:graphicFrame>
        <p:nvGraphicFramePr>
          <p:cNvPr id="7" name="Content Placeholder 6">
            <a:extLst>
              <a:ext uri="{FF2B5EF4-FFF2-40B4-BE49-F238E27FC236}">
                <a16:creationId xmlns:a16="http://schemas.microsoft.com/office/drawing/2014/main" id="{4CD53F60-11BD-D010-2957-90D4333AC77E}"/>
              </a:ext>
            </a:extLst>
          </p:cNvPr>
          <p:cNvGraphicFramePr>
            <a:graphicFrameLocks noGrp="1"/>
          </p:cNvGraphicFramePr>
          <p:nvPr>
            <p:ph idx="1"/>
            <p:extLst>
              <p:ext uri="{D42A27DB-BD31-4B8C-83A1-F6EECF244321}">
                <p14:modId xmlns:p14="http://schemas.microsoft.com/office/powerpoint/2010/main" val="3561360349"/>
              </p:ext>
            </p:extLst>
          </p:nvPr>
        </p:nvGraphicFramePr>
        <p:xfrm>
          <a:off x="293224" y="787079"/>
          <a:ext cx="11316183" cy="57757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710944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13E02964-43CD-4CA8-922C-AC4CE887F76B}"/>
              </a:ext>
              <a:ext uri="{C183D7F6-B498-43B3-948B-1728B52AA6E4}">
                <adec:decorative xmlns:adec="http://schemas.microsoft.com/office/drawing/2017/decorative" val="1"/>
              </a:ext>
            </a:extLst>
          </p:cNvPr>
          <p:cNvSpPr/>
          <p:nvPr/>
        </p:nvSpPr>
        <p:spPr>
          <a:xfrm>
            <a:off x="2712949" y="2588037"/>
            <a:ext cx="840963" cy="840963"/>
          </a:xfrm>
          <a:prstGeom prst="ellipse">
            <a:avLst/>
          </a:prstGeom>
          <a:solidFill>
            <a:schemeClr val="accent4">
              <a:lumMod val="40000"/>
              <a:lumOff val="6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 name="Oval 66">
            <a:extLst>
              <a:ext uri="{FF2B5EF4-FFF2-40B4-BE49-F238E27FC236}">
                <a16:creationId xmlns:a16="http://schemas.microsoft.com/office/drawing/2014/main" id="{2003C6E1-DAB0-406D-A0FE-AD4258B4F78D}"/>
              </a:ext>
              <a:ext uri="{C183D7F6-B498-43B3-948B-1728B52AA6E4}">
                <adec:decorative xmlns:adec="http://schemas.microsoft.com/office/drawing/2017/decorative" val="1"/>
              </a:ext>
            </a:extLst>
          </p:cNvPr>
          <p:cNvSpPr/>
          <p:nvPr/>
        </p:nvSpPr>
        <p:spPr>
          <a:xfrm>
            <a:off x="7243026" y="2597383"/>
            <a:ext cx="840963" cy="840963"/>
          </a:xfrm>
          <a:prstGeom prst="ellipse">
            <a:avLst/>
          </a:prstGeom>
          <a:solidFill>
            <a:schemeClr val="accent6">
              <a:lumMod val="40000"/>
              <a:lumOff val="6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43" name="Group 42" descr="timeline">
            <a:extLst>
              <a:ext uri="{FF2B5EF4-FFF2-40B4-BE49-F238E27FC236}">
                <a16:creationId xmlns:a16="http://schemas.microsoft.com/office/drawing/2014/main" id="{915DE441-0B8B-4BCE-8E3B-4246BC09E7A1}"/>
              </a:ext>
            </a:extLst>
          </p:cNvPr>
          <p:cNvGrpSpPr/>
          <p:nvPr/>
        </p:nvGrpSpPr>
        <p:grpSpPr>
          <a:xfrm>
            <a:off x="617732" y="1480244"/>
            <a:ext cx="10278189" cy="5752254"/>
            <a:chOff x="976547" y="1458965"/>
            <a:chExt cx="10278189" cy="5752254"/>
          </a:xfrm>
        </p:grpSpPr>
        <p:grpSp>
          <p:nvGrpSpPr>
            <p:cNvPr id="12" name="Group 11">
              <a:extLst>
                <a:ext uri="{FF2B5EF4-FFF2-40B4-BE49-F238E27FC236}">
                  <a16:creationId xmlns:a16="http://schemas.microsoft.com/office/drawing/2014/main" id="{76FAB540-C491-4F6D-A6FE-A267705EEA5B}"/>
                </a:ext>
              </a:extLst>
            </p:cNvPr>
            <p:cNvGrpSpPr/>
            <p:nvPr/>
          </p:nvGrpSpPr>
          <p:grpSpPr>
            <a:xfrm rot="5400000" flipH="1">
              <a:off x="9555848" y="2219844"/>
              <a:ext cx="1624126" cy="1773651"/>
              <a:chOff x="6415077" y="1171530"/>
              <a:chExt cx="1890380" cy="1890380"/>
            </a:xfrm>
          </p:grpSpPr>
          <p:sp>
            <p:nvSpPr>
              <p:cNvPr id="10" name="Arc 9">
                <a:extLst>
                  <a:ext uri="{FF2B5EF4-FFF2-40B4-BE49-F238E27FC236}">
                    <a16:creationId xmlns:a16="http://schemas.microsoft.com/office/drawing/2014/main" id="{8065E7CB-23F1-435F-AF44-714D3ED3AEEC}"/>
                  </a:ext>
                </a:extLst>
              </p:cNvPr>
              <p:cNvSpPr/>
              <p:nvPr/>
            </p:nvSpPr>
            <p:spPr>
              <a:xfrm>
                <a:off x="6415077" y="1171530"/>
                <a:ext cx="1890380" cy="189038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Arc 10">
                <a:extLst>
                  <a:ext uri="{FF2B5EF4-FFF2-40B4-BE49-F238E27FC236}">
                    <a16:creationId xmlns:a16="http://schemas.microsoft.com/office/drawing/2014/main" id="{35E4FBCD-37DC-40E0-9AC8-B2466900D8BE}"/>
                  </a:ext>
                </a:extLst>
              </p:cNvPr>
              <p:cNvSpPr/>
              <p:nvPr/>
            </p:nvSpPr>
            <p:spPr>
              <a:xfrm flipH="1">
                <a:off x="6415077" y="1171530"/>
                <a:ext cx="1890380" cy="189038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46" name="Group 45">
              <a:extLst>
                <a:ext uri="{FF2B5EF4-FFF2-40B4-BE49-F238E27FC236}">
                  <a16:creationId xmlns:a16="http://schemas.microsoft.com/office/drawing/2014/main" id="{5CFEE95A-087F-4F9C-876F-9F92595763B6}"/>
                </a:ext>
              </a:extLst>
            </p:cNvPr>
            <p:cNvGrpSpPr/>
            <p:nvPr/>
          </p:nvGrpSpPr>
          <p:grpSpPr>
            <a:xfrm rot="16200000" flipH="1">
              <a:off x="1051310" y="3843465"/>
              <a:ext cx="1624126" cy="1773651"/>
              <a:chOff x="6415077" y="1171530"/>
              <a:chExt cx="1890380" cy="1890380"/>
            </a:xfrm>
          </p:grpSpPr>
          <p:sp>
            <p:nvSpPr>
              <p:cNvPr id="47" name="Arc 46">
                <a:extLst>
                  <a:ext uri="{FF2B5EF4-FFF2-40B4-BE49-F238E27FC236}">
                    <a16:creationId xmlns:a16="http://schemas.microsoft.com/office/drawing/2014/main" id="{0BEF374B-D633-4C49-A916-320DB8732251}"/>
                  </a:ext>
                </a:extLst>
              </p:cNvPr>
              <p:cNvSpPr/>
              <p:nvPr/>
            </p:nvSpPr>
            <p:spPr>
              <a:xfrm>
                <a:off x="6415077" y="1171530"/>
                <a:ext cx="1890380" cy="189038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8" name="Arc 47">
                <a:extLst>
                  <a:ext uri="{FF2B5EF4-FFF2-40B4-BE49-F238E27FC236}">
                    <a16:creationId xmlns:a16="http://schemas.microsoft.com/office/drawing/2014/main" id="{7EA3C2CD-982C-4EAD-AF27-8F363D90EDB9}"/>
                  </a:ext>
                </a:extLst>
              </p:cNvPr>
              <p:cNvSpPr/>
              <p:nvPr/>
            </p:nvSpPr>
            <p:spPr>
              <a:xfrm flipH="1">
                <a:off x="6415077" y="1171530"/>
                <a:ext cx="1890380" cy="189038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7" name="Arc 6">
              <a:extLst>
                <a:ext uri="{FF2B5EF4-FFF2-40B4-BE49-F238E27FC236}">
                  <a16:creationId xmlns:a16="http://schemas.microsoft.com/office/drawing/2014/main" id="{AF71C86D-5144-4D25-B6A2-918DC4160A1F}"/>
                </a:ext>
              </a:extLst>
            </p:cNvPr>
            <p:cNvSpPr/>
            <p:nvPr/>
          </p:nvSpPr>
          <p:spPr>
            <a:xfrm rot="16200000" flipH="1">
              <a:off x="1705996" y="1478703"/>
              <a:ext cx="834433" cy="794957"/>
            </a:xfrm>
            <a:custGeom>
              <a:avLst/>
              <a:gdLst>
                <a:gd name="connsiteX0" fmla="*/ 834432 w 1668865"/>
                <a:gd name="connsiteY0" fmla="*/ 0 h 1589914"/>
                <a:gd name="connsiteX1" fmla="*/ 1668865 w 1668865"/>
                <a:gd name="connsiteY1" fmla="*/ 794957 h 1589914"/>
                <a:gd name="connsiteX2" fmla="*/ 834433 w 1668865"/>
                <a:gd name="connsiteY2" fmla="*/ 794957 h 1589914"/>
                <a:gd name="connsiteX3" fmla="*/ 834432 w 1668865"/>
                <a:gd name="connsiteY3" fmla="*/ 0 h 1589914"/>
                <a:gd name="connsiteX0" fmla="*/ 834432 w 1668865"/>
                <a:gd name="connsiteY0" fmla="*/ 0 h 1589914"/>
                <a:gd name="connsiteX1" fmla="*/ 1668865 w 1668865"/>
                <a:gd name="connsiteY1" fmla="*/ 794957 h 1589914"/>
                <a:gd name="connsiteX0" fmla="*/ 0 w 834433"/>
                <a:gd name="connsiteY0" fmla="*/ 0 h 794957"/>
                <a:gd name="connsiteX1" fmla="*/ 834433 w 834433"/>
                <a:gd name="connsiteY1" fmla="*/ 794957 h 794957"/>
                <a:gd name="connsiteX2" fmla="*/ 1 w 834433"/>
                <a:gd name="connsiteY2" fmla="*/ 794957 h 794957"/>
                <a:gd name="connsiteX3" fmla="*/ 0 w 834433"/>
                <a:gd name="connsiteY3" fmla="*/ 0 h 794957"/>
                <a:gd name="connsiteX0" fmla="*/ 64295 w 834433"/>
                <a:gd name="connsiteY0" fmla="*/ 0 h 794957"/>
                <a:gd name="connsiteX1" fmla="*/ 834433 w 834433"/>
                <a:gd name="connsiteY1" fmla="*/ 794957 h 794957"/>
              </a:gdLst>
              <a:ahLst/>
              <a:cxnLst>
                <a:cxn ang="0">
                  <a:pos x="connsiteX0" y="connsiteY0"/>
                </a:cxn>
                <a:cxn ang="0">
                  <a:pos x="connsiteX1" y="connsiteY1"/>
                </a:cxn>
              </a:cxnLst>
              <a:rect l="l" t="t" r="r" b="b"/>
              <a:pathLst>
                <a:path w="834433" h="794957" stroke="0" extrusionOk="0">
                  <a:moveTo>
                    <a:pt x="0" y="0"/>
                  </a:moveTo>
                  <a:cubicBezTo>
                    <a:pt x="460845" y="0"/>
                    <a:pt x="834433" y="355914"/>
                    <a:pt x="834433" y="794957"/>
                  </a:cubicBezTo>
                  <a:lnTo>
                    <a:pt x="1" y="794957"/>
                  </a:lnTo>
                  <a:cubicBezTo>
                    <a:pt x="1" y="529971"/>
                    <a:pt x="0" y="264986"/>
                    <a:pt x="0" y="0"/>
                  </a:cubicBezTo>
                  <a:close/>
                </a:path>
                <a:path w="834433" h="794957" fill="none">
                  <a:moveTo>
                    <a:pt x="64295" y="0"/>
                  </a:moveTo>
                  <a:cubicBezTo>
                    <a:pt x="525140" y="0"/>
                    <a:pt x="834433" y="355914"/>
                    <a:pt x="834433" y="794957"/>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Arc 12">
              <a:extLst>
                <a:ext uri="{FF2B5EF4-FFF2-40B4-BE49-F238E27FC236}">
                  <a16:creationId xmlns:a16="http://schemas.microsoft.com/office/drawing/2014/main" id="{5507F1A1-1EB3-4835-A723-6E0CC155369B}"/>
                </a:ext>
              </a:extLst>
            </p:cNvPr>
            <p:cNvSpPr/>
            <p:nvPr/>
          </p:nvSpPr>
          <p:spPr>
            <a:xfrm rot="5400000" flipH="1">
              <a:off x="5908738" y="5581830"/>
              <a:ext cx="1668865" cy="1589914"/>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A91AC131-C2D0-4567-9511-EA65CA7EE241}"/>
                </a:ext>
              </a:extLst>
            </p:cNvPr>
            <p:cNvCxnSpPr>
              <a:cxnSpLocks/>
            </p:cNvCxnSpPr>
            <p:nvPr/>
          </p:nvCxnSpPr>
          <p:spPr>
            <a:xfrm flipH="1">
              <a:off x="2489536" y="2293398"/>
              <a:ext cx="78959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A0A091F-631C-4120-B174-67D45A6A138C}"/>
                </a:ext>
              </a:extLst>
            </p:cNvPr>
            <p:cNvCxnSpPr>
              <a:cxnSpLocks/>
            </p:cNvCxnSpPr>
            <p:nvPr/>
          </p:nvCxnSpPr>
          <p:spPr>
            <a:xfrm flipH="1">
              <a:off x="1849703" y="3918227"/>
              <a:ext cx="853579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BF890A1-93BF-4879-9ED9-E25DBB7E6053}"/>
                </a:ext>
              </a:extLst>
            </p:cNvPr>
            <p:cNvCxnSpPr>
              <a:cxnSpLocks/>
              <a:stCxn id="13" idx="2"/>
            </p:cNvCxnSpPr>
            <p:nvPr/>
          </p:nvCxnSpPr>
          <p:spPr>
            <a:xfrm flipH="1" flipV="1">
              <a:off x="1849705" y="5542113"/>
              <a:ext cx="4893466" cy="2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4" name="Text Placeholder 33">
            <a:extLst>
              <a:ext uri="{FF2B5EF4-FFF2-40B4-BE49-F238E27FC236}">
                <a16:creationId xmlns:a16="http://schemas.microsoft.com/office/drawing/2014/main" id="{6C25C378-80FF-4681-8B38-CD93033F2587}"/>
              </a:ext>
            </a:extLst>
          </p:cNvPr>
          <p:cNvSpPr>
            <a:spLocks noGrp="1"/>
          </p:cNvSpPr>
          <p:nvPr>
            <p:ph type="body" sz="quarter" idx="38"/>
          </p:nvPr>
        </p:nvSpPr>
        <p:spPr>
          <a:xfrm>
            <a:off x="3155818" y="1383608"/>
            <a:ext cx="2138339" cy="693923"/>
          </a:xfrm>
        </p:spPr>
        <p:txBody>
          <a:bodyPr/>
          <a:lstStyle/>
          <a:p>
            <a:r>
              <a:rPr lang="en-US" sz="1200" dirty="0"/>
              <a:t>May 7</a:t>
            </a:r>
            <a:r>
              <a:rPr lang="en-US" sz="1200" baseline="30000" dirty="0"/>
              <a:t>th</a:t>
            </a:r>
            <a:r>
              <a:rPr lang="en-US" sz="1200" dirty="0"/>
              <a:t> Terraform Labs withdrew 150M UST from the Curve Wormhole pool to get ready for the 4Pool</a:t>
            </a:r>
          </a:p>
        </p:txBody>
      </p:sp>
      <p:sp>
        <p:nvSpPr>
          <p:cNvPr id="38" name="Text Placeholder 37">
            <a:extLst>
              <a:ext uri="{FF2B5EF4-FFF2-40B4-BE49-F238E27FC236}">
                <a16:creationId xmlns:a16="http://schemas.microsoft.com/office/drawing/2014/main" id="{BA655D06-4225-4A2B-AEF8-4E2C18FE017C}"/>
              </a:ext>
            </a:extLst>
          </p:cNvPr>
          <p:cNvSpPr>
            <a:spLocks noGrp="1"/>
          </p:cNvSpPr>
          <p:nvPr>
            <p:ph type="body" sz="quarter" idx="39"/>
          </p:nvPr>
        </p:nvSpPr>
        <p:spPr>
          <a:xfrm>
            <a:off x="2478671" y="955609"/>
            <a:ext cx="2138339" cy="299767"/>
          </a:xfrm>
        </p:spPr>
        <p:txBody>
          <a:bodyPr/>
          <a:lstStyle/>
          <a:p>
            <a:r>
              <a:rPr lang="en-US" sz="2000" dirty="0"/>
              <a:t>4Pool Launch Prep</a:t>
            </a:r>
          </a:p>
        </p:txBody>
      </p:sp>
      <p:sp>
        <p:nvSpPr>
          <p:cNvPr id="45" name="Text Placeholder 44">
            <a:extLst>
              <a:ext uri="{FF2B5EF4-FFF2-40B4-BE49-F238E27FC236}">
                <a16:creationId xmlns:a16="http://schemas.microsoft.com/office/drawing/2014/main" id="{C9B9DFF3-1270-46CD-83D5-5C0F3710735A}"/>
              </a:ext>
            </a:extLst>
          </p:cNvPr>
          <p:cNvSpPr>
            <a:spLocks noGrp="1"/>
          </p:cNvSpPr>
          <p:nvPr>
            <p:ph type="body" sz="quarter" idx="41"/>
          </p:nvPr>
        </p:nvSpPr>
        <p:spPr>
          <a:xfrm>
            <a:off x="4102334" y="2948180"/>
            <a:ext cx="2138339" cy="601662"/>
          </a:xfrm>
        </p:spPr>
        <p:txBody>
          <a:bodyPr/>
          <a:lstStyle/>
          <a:p>
            <a:r>
              <a:rPr lang="en-US" sz="1200" dirty="0"/>
              <a:t>13 mins later a trader swapped 85M UST for USDC</a:t>
            </a:r>
          </a:p>
          <a:p>
            <a:r>
              <a:rPr lang="en-US" sz="1200" dirty="0"/>
              <a:t>Luna supply increases, UST price decreases</a:t>
            </a:r>
          </a:p>
        </p:txBody>
      </p:sp>
      <p:sp>
        <p:nvSpPr>
          <p:cNvPr id="32" name="Text Placeholder 31">
            <a:extLst>
              <a:ext uri="{FF2B5EF4-FFF2-40B4-BE49-F238E27FC236}">
                <a16:creationId xmlns:a16="http://schemas.microsoft.com/office/drawing/2014/main" id="{0788CAD0-F091-43AE-9E0B-C44D9BCFFDBD}"/>
              </a:ext>
            </a:extLst>
          </p:cNvPr>
          <p:cNvSpPr>
            <a:spLocks noGrp="1"/>
          </p:cNvSpPr>
          <p:nvPr>
            <p:ph type="body" sz="quarter" idx="42"/>
          </p:nvPr>
        </p:nvSpPr>
        <p:spPr>
          <a:xfrm>
            <a:off x="4087341" y="2566048"/>
            <a:ext cx="2607263" cy="299767"/>
          </a:xfrm>
        </p:spPr>
        <p:txBody>
          <a:bodyPr/>
          <a:lstStyle/>
          <a:p>
            <a:r>
              <a:rPr lang="en-US" sz="2000" dirty="0"/>
              <a:t>85M UST Swapped</a:t>
            </a:r>
          </a:p>
        </p:txBody>
      </p:sp>
      <p:sp>
        <p:nvSpPr>
          <p:cNvPr id="3" name="Text Placeholder 2">
            <a:extLst>
              <a:ext uri="{FF2B5EF4-FFF2-40B4-BE49-F238E27FC236}">
                <a16:creationId xmlns:a16="http://schemas.microsoft.com/office/drawing/2014/main" id="{C388CA8C-F8B5-45B2-8FCA-3A6F8DF40E92}"/>
              </a:ext>
            </a:extLst>
          </p:cNvPr>
          <p:cNvSpPr>
            <a:spLocks noGrp="1"/>
          </p:cNvSpPr>
          <p:nvPr>
            <p:ph type="body" sz="quarter" idx="44"/>
          </p:nvPr>
        </p:nvSpPr>
        <p:spPr>
          <a:xfrm>
            <a:off x="8546915" y="2963995"/>
            <a:ext cx="2138339" cy="601662"/>
          </a:xfrm>
        </p:spPr>
        <p:txBody>
          <a:bodyPr/>
          <a:lstStyle/>
          <a:p>
            <a:r>
              <a:rPr lang="en-US" sz="1200" dirty="0"/>
              <a:t>Another wallet swapped 100M UST for USDC</a:t>
            </a:r>
          </a:p>
          <a:p>
            <a:r>
              <a:rPr lang="en-US" sz="1200" dirty="0"/>
              <a:t>Luna supply increases, UST price decreases</a:t>
            </a:r>
          </a:p>
          <a:p>
            <a:endParaRPr lang="en-US" sz="1200" dirty="0"/>
          </a:p>
        </p:txBody>
      </p:sp>
      <p:sp>
        <p:nvSpPr>
          <p:cNvPr id="5" name="Text Placeholder 4">
            <a:extLst>
              <a:ext uri="{FF2B5EF4-FFF2-40B4-BE49-F238E27FC236}">
                <a16:creationId xmlns:a16="http://schemas.microsoft.com/office/drawing/2014/main" id="{C30E64BD-FC67-4B26-8FED-8E078A3CF228}"/>
              </a:ext>
            </a:extLst>
          </p:cNvPr>
          <p:cNvSpPr>
            <a:spLocks noGrp="1"/>
          </p:cNvSpPr>
          <p:nvPr>
            <p:ph type="body" sz="quarter" idx="45"/>
          </p:nvPr>
        </p:nvSpPr>
        <p:spPr>
          <a:xfrm>
            <a:off x="8501141" y="2575395"/>
            <a:ext cx="2607263" cy="299767"/>
          </a:xfrm>
        </p:spPr>
        <p:txBody>
          <a:bodyPr/>
          <a:lstStyle/>
          <a:p>
            <a:r>
              <a:rPr lang="en-US" sz="2000" dirty="0"/>
              <a:t>100M UST Swapped</a:t>
            </a:r>
          </a:p>
        </p:txBody>
      </p:sp>
      <p:sp>
        <p:nvSpPr>
          <p:cNvPr id="15" name="Text Placeholder 14">
            <a:extLst>
              <a:ext uri="{FF2B5EF4-FFF2-40B4-BE49-F238E27FC236}">
                <a16:creationId xmlns:a16="http://schemas.microsoft.com/office/drawing/2014/main" id="{797D2850-98E7-4919-B0CF-C3FCCCD1B00E}"/>
              </a:ext>
            </a:extLst>
          </p:cNvPr>
          <p:cNvSpPr>
            <a:spLocks noGrp="1"/>
          </p:cNvSpPr>
          <p:nvPr>
            <p:ph type="body" sz="quarter" idx="47"/>
          </p:nvPr>
        </p:nvSpPr>
        <p:spPr>
          <a:xfrm>
            <a:off x="2205368" y="4708296"/>
            <a:ext cx="2138339" cy="601662"/>
          </a:xfrm>
        </p:spPr>
        <p:txBody>
          <a:bodyPr/>
          <a:lstStyle/>
          <a:p>
            <a:r>
              <a:rPr lang="en-US" sz="1200" dirty="0"/>
              <a:t>Terraform Labs responded by withdrawing 100M UST to rebalance the pool ($216 came from Jump Crypto)</a:t>
            </a:r>
          </a:p>
        </p:txBody>
      </p:sp>
      <p:sp>
        <p:nvSpPr>
          <p:cNvPr id="19" name="Text Placeholder 18">
            <a:extLst>
              <a:ext uri="{FF2B5EF4-FFF2-40B4-BE49-F238E27FC236}">
                <a16:creationId xmlns:a16="http://schemas.microsoft.com/office/drawing/2014/main" id="{68A0F53B-4BED-46EF-9057-6334F372F67C}"/>
              </a:ext>
            </a:extLst>
          </p:cNvPr>
          <p:cNvSpPr>
            <a:spLocks noGrp="1"/>
          </p:cNvSpPr>
          <p:nvPr>
            <p:ph type="body" sz="quarter" idx="48"/>
          </p:nvPr>
        </p:nvSpPr>
        <p:spPr>
          <a:xfrm>
            <a:off x="2205368" y="4088273"/>
            <a:ext cx="2392992" cy="299767"/>
          </a:xfrm>
        </p:spPr>
        <p:txBody>
          <a:bodyPr/>
          <a:lstStyle/>
          <a:p>
            <a:r>
              <a:rPr lang="en-US" sz="2000" dirty="0"/>
              <a:t>Terraform Labs Rebalances the pool</a:t>
            </a:r>
          </a:p>
        </p:txBody>
      </p:sp>
      <p:sp>
        <p:nvSpPr>
          <p:cNvPr id="21" name="Text Placeholder 20">
            <a:extLst>
              <a:ext uri="{FF2B5EF4-FFF2-40B4-BE49-F238E27FC236}">
                <a16:creationId xmlns:a16="http://schemas.microsoft.com/office/drawing/2014/main" id="{C6B23F16-63C4-4CE4-9CB8-640B2DFFBE56}"/>
              </a:ext>
            </a:extLst>
          </p:cNvPr>
          <p:cNvSpPr>
            <a:spLocks noGrp="1"/>
          </p:cNvSpPr>
          <p:nvPr>
            <p:ph type="body" sz="quarter" idx="50"/>
          </p:nvPr>
        </p:nvSpPr>
        <p:spPr>
          <a:xfrm>
            <a:off x="6225680" y="4354914"/>
            <a:ext cx="3417084" cy="713819"/>
          </a:xfrm>
        </p:spPr>
        <p:txBody>
          <a:bodyPr/>
          <a:lstStyle/>
          <a:p>
            <a:r>
              <a:rPr lang="en-US" sz="1200" dirty="0"/>
              <a:t>Terra investors started to panic and investors in the masses started pulling their funds out of Anchor to swap their UST for Luna. Nearly 60% of the total deposits were pulled from Anchor in less than 48 hours.</a:t>
            </a:r>
          </a:p>
        </p:txBody>
      </p:sp>
      <p:sp>
        <p:nvSpPr>
          <p:cNvPr id="22" name="Text Placeholder 21">
            <a:extLst>
              <a:ext uri="{FF2B5EF4-FFF2-40B4-BE49-F238E27FC236}">
                <a16:creationId xmlns:a16="http://schemas.microsoft.com/office/drawing/2014/main" id="{40B357ED-D4DE-4947-9921-0142523A7681}"/>
              </a:ext>
            </a:extLst>
          </p:cNvPr>
          <p:cNvSpPr>
            <a:spLocks noGrp="1"/>
          </p:cNvSpPr>
          <p:nvPr>
            <p:ph type="body" sz="quarter" idx="51"/>
          </p:nvPr>
        </p:nvSpPr>
        <p:spPr>
          <a:xfrm>
            <a:off x="6225679" y="4048983"/>
            <a:ext cx="3614511" cy="299767"/>
          </a:xfrm>
        </p:spPr>
        <p:txBody>
          <a:bodyPr/>
          <a:lstStyle/>
          <a:p>
            <a:r>
              <a:rPr lang="en-US" sz="2000" dirty="0"/>
              <a:t>Anchor Panic (Mass Liquidation)</a:t>
            </a:r>
          </a:p>
        </p:txBody>
      </p:sp>
      <p:sp>
        <p:nvSpPr>
          <p:cNvPr id="25" name="Text Placeholder 24">
            <a:extLst>
              <a:ext uri="{FF2B5EF4-FFF2-40B4-BE49-F238E27FC236}">
                <a16:creationId xmlns:a16="http://schemas.microsoft.com/office/drawing/2014/main" id="{DA19BD99-1FDD-406D-B94B-E97493647B4C}"/>
              </a:ext>
            </a:extLst>
          </p:cNvPr>
          <p:cNvSpPr>
            <a:spLocks noGrp="1"/>
          </p:cNvSpPr>
          <p:nvPr>
            <p:ph type="body" sz="quarter" idx="53"/>
          </p:nvPr>
        </p:nvSpPr>
        <p:spPr>
          <a:xfrm>
            <a:off x="7994453" y="5778677"/>
            <a:ext cx="3211807" cy="601662"/>
          </a:xfrm>
        </p:spPr>
        <p:txBody>
          <a:bodyPr/>
          <a:lstStyle/>
          <a:p>
            <a:r>
              <a:rPr lang="en-US" sz="1200" dirty="0"/>
              <a:t>The LFG Terra blockchain was halted at block 7607789. </a:t>
            </a:r>
          </a:p>
          <a:p>
            <a:r>
              <a:rPr lang="en-US" sz="1200" dirty="0"/>
              <a:t>Terra Validators halted the network to create a plan to reconstitute it. </a:t>
            </a:r>
          </a:p>
        </p:txBody>
      </p:sp>
      <p:sp>
        <p:nvSpPr>
          <p:cNvPr id="28" name="Text Placeholder 27">
            <a:extLst>
              <a:ext uri="{FF2B5EF4-FFF2-40B4-BE49-F238E27FC236}">
                <a16:creationId xmlns:a16="http://schemas.microsoft.com/office/drawing/2014/main" id="{2F5D9E13-3778-4E76-95F1-32465C1D6C90}"/>
              </a:ext>
            </a:extLst>
          </p:cNvPr>
          <p:cNvSpPr>
            <a:spLocks noGrp="1"/>
          </p:cNvSpPr>
          <p:nvPr>
            <p:ph type="body" sz="quarter" idx="54"/>
          </p:nvPr>
        </p:nvSpPr>
        <p:spPr>
          <a:xfrm>
            <a:off x="7994453" y="5478405"/>
            <a:ext cx="2962842" cy="299767"/>
          </a:xfrm>
        </p:spPr>
        <p:txBody>
          <a:bodyPr/>
          <a:lstStyle/>
          <a:p>
            <a:r>
              <a:rPr lang="en-US" sz="2000" dirty="0"/>
              <a:t>Terra Blockchain is Halted</a:t>
            </a:r>
          </a:p>
        </p:txBody>
      </p:sp>
      <p:sp>
        <p:nvSpPr>
          <p:cNvPr id="54" name="Oval 53" descr="timeline markers">
            <a:extLst>
              <a:ext uri="{FF2B5EF4-FFF2-40B4-BE49-F238E27FC236}">
                <a16:creationId xmlns:a16="http://schemas.microsoft.com/office/drawing/2014/main" id="{860921B8-3D91-48AB-A236-95079DA8AD01}"/>
              </a:ext>
            </a:extLst>
          </p:cNvPr>
          <p:cNvSpPr/>
          <p:nvPr/>
        </p:nvSpPr>
        <p:spPr>
          <a:xfrm>
            <a:off x="1297438" y="1550188"/>
            <a:ext cx="168964" cy="168964"/>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n>
                <a:solidFill>
                  <a:srgbClr val="000000"/>
                </a:solidFill>
              </a:ln>
            </a:endParaRPr>
          </a:p>
        </p:txBody>
      </p:sp>
      <p:sp>
        <p:nvSpPr>
          <p:cNvPr id="105" name="Oval 104" descr="timeline markers">
            <a:extLst>
              <a:ext uri="{FF2B5EF4-FFF2-40B4-BE49-F238E27FC236}">
                <a16:creationId xmlns:a16="http://schemas.microsoft.com/office/drawing/2014/main" id="{E92417A0-A309-465F-88E7-0DED361313C1}"/>
              </a:ext>
            </a:extLst>
          </p:cNvPr>
          <p:cNvSpPr/>
          <p:nvPr/>
        </p:nvSpPr>
        <p:spPr>
          <a:xfrm>
            <a:off x="7094831" y="6307183"/>
            <a:ext cx="168964" cy="168964"/>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n>
                <a:solidFill>
                  <a:srgbClr val="000000"/>
                </a:solidFill>
              </a:ln>
            </a:endParaRPr>
          </a:p>
        </p:txBody>
      </p:sp>
      <p:sp>
        <p:nvSpPr>
          <p:cNvPr id="106" name="Oval 105" descr="timeline markers">
            <a:extLst>
              <a:ext uri="{FF2B5EF4-FFF2-40B4-BE49-F238E27FC236}">
                <a16:creationId xmlns:a16="http://schemas.microsoft.com/office/drawing/2014/main" id="{9E78D0A5-5816-4D38-925E-3537C6B2CF07}"/>
              </a:ext>
            </a:extLst>
          </p:cNvPr>
          <p:cNvSpPr/>
          <p:nvPr/>
        </p:nvSpPr>
        <p:spPr>
          <a:xfrm>
            <a:off x="8722689" y="2231479"/>
            <a:ext cx="168964" cy="168964"/>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n>
                <a:solidFill>
                  <a:srgbClr val="000000"/>
                </a:solidFill>
              </a:ln>
            </a:endParaRPr>
          </a:p>
        </p:txBody>
      </p:sp>
      <p:sp>
        <p:nvSpPr>
          <p:cNvPr id="108" name="Oval 107" descr="timeline markers">
            <a:extLst>
              <a:ext uri="{FF2B5EF4-FFF2-40B4-BE49-F238E27FC236}">
                <a16:creationId xmlns:a16="http://schemas.microsoft.com/office/drawing/2014/main" id="{857D08D2-A1C9-489D-8348-CFB47CDE3AB1}"/>
              </a:ext>
            </a:extLst>
          </p:cNvPr>
          <p:cNvSpPr/>
          <p:nvPr/>
        </p:nvSpPr>
        <p:spPr>
          <a:xfrm>
            <a:off x="4140506" y="2231479"/>
            <a:ext cx="168964" cy="168964"/>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n>
                <a:solidFill>
                  <a:srgbClr val="000000"/>
                </a:solidFill>
              </a:ln>
            </a:endParaRPr>
          </a:p>
        </p:txBody>
      </p:sp>
      <p:sp>
        <p:nvSpPr>
          <p:cNvPr id="110" name="Oval 109" descr="timeline markers">
            <a:extLst>
              <a:ext uri="{FF2B5EF4-FFF2-40B4-BE49-F238E27FC236}">
                <a16:creationId xmlns:a16="http://schemas.microsoft.com/office/drawing/2014/main" id="{19A80ABD-E90D-411F-BF88-7E1ED68E1846}"/>
              </a:ext>
            </a:extLst>
          </p:cNvPr>
          <p:cNvSpPr/>
          <p:nvPr/>
        </p:nvSpPr>
        <p:spPr>
          <a:xfrm>
            <a:off x="2306902" y="3857141"/>
            <a:ext cx="168964" cy="168964"/>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n>
                <a:solidFill>
                  <a:srgbClr val="000000"/>
                </a:solidFill>
              </a:ln>
            </a:endParaRPr>
          </a:p>
        </p:txBody>
      </p:sp>
      <p:sp>
        <p:nvSpPr>
          <p:cNvPr id="111" name="Oval 110" descr="timeline markers">
            <a:extLst>
              <a:ext uri="{FF2B5EF4-FFF2-40B4-BE49-F238E27FC236}">
                <a16:creationId xmlns:a16="http://schemas.microsoft.com/office/drawing/2014/main" id="{467F323A-16F5-4015-85F9-EED889A6702A}"/>
              </a:ext>
            </a:extLst>
          </p:cNvPr>
          <p:cNvSpPr/>
          <p:nvPr/>
        </p:nvSpPr>
        <p:spPr>
          <a:xfrm>
            <a:off x="6525640" y="3857141"/>
            <a:ext cx="168964" cy="168964"/>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n>
                <a:solidFill>
                  <a:srgbClr val="000000"/>
                </a:solidFill>
              </a:ln>
            </a:endParaRPr>
          </a:p>
        </p:txBody>
      </p:sp>
      <p:pic>
        <p:nvPicPr>
          <p:cNvPr id="53" name="Picture 2" descr="Curve - DappReview">
            <a:extLst>
              <a:ext uri="{FF2B5EF4-FFF2-40B4-BE49-F238E27FC236}">
                <a16:creationId xmlns:a16="http://schemas.microsoft.com/office/drawing/2014/main" id="{72A55062-DB64-96CD-3F6E-59111D45FB56}"/>
              </a:ext>
            </a:extLst>
          </p:cNvPr>
          <p:cNvPicPr>
            <a:picLocks noGrp="1" noChangeAspect="1" noChangeArrowheads="1"/>
          </p:cNvPicPr>
          <p:nvPr>
            <p:ph type="pic" sz="quarter" idx="24"/>
          </p:nvPr>
        </p:nvPicPr>
        <p:blipFill>
          <a:blip r:embed="rId3">
            <a:extLst>
              <a:ext uri="{28A0092B-C50C-407E-A947-70E740481C1C}">
                <a14:useLocalDpi xmlns:a14="http://schemas.microsoft.com/office/drawing/2010/main" val="0"/>
              </a:ext>
            </a:extLst>
          </a:blip>
          <a:srcRect l="89" r="89"/>
          <a:stretch>
            <a:fillRect/>
          </a:stretch>
        </p:blipFill>
        <p:spPr bwMode="auto">
          <a:xfrm>
            <a:off x="1491480" y="895294"/>
            <a:ext cx="887413" cy="88900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 descr="Anchor Protocol (ANC) verwachting voor 2021 | Prognose Koers">
            <a:extLst>
              <a:ext uri="{FF2B5EF4-FFF2-40B4-BE49-F238E27FC236}">
                <a16:creationId xmlns:a16="http://schemas.microsoft.com/office/drawing/2014/main" id="{F52AD509-EB24-2E06-7B22-E703F6DE5A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9768" y="4198867"/>
            <a:ext cx="1383284" cy="725864"/>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8" descr="Terraform Labs | LinkedIn">
            <a:extLst>
              <a:ext uri="{FF2B5EF4-FFF2-40B4-BE49-F238E27FC236}">
                <a16:creationId xmlns:a16="http://schemas.microsoft.com/office/drawing/2014/main" id="{0A0425AF-9640-2050-7594-BA187B6F5EFA}"/>
              </a:ext>
            </a:extLst>
          </p:cNvPr>
          <p:cNvPicPr>
            <a:picLocks noGrp="1" noChangeAspect="1" noChangeArrowheads="1"/>
          </p:cNvPicPr>
          <p:nvPr>
            <p:ph type="pic" sz="quarter" idx="46"/>
          </p:nvPr>
        </p:nvPicPr>
        <p:blipFill>
          <a:blip r:embed="rId5">
            <a:extLst>
              <a:ext uri="{28A0092B-C50C-407E-A947-70E740481C1C}">
                <a14:useLocalDpi xmlns:a14="http://schemas.microsoft.com/office/drawing/2010/main" val="0"/>
              </a:ext>
            </a:extLst>
          </a:blip>
          <a:srcRect l="89" r="89"/>
          <a:stretch>
            <a:fillRect/>
          </a:stretch>
        </p:blipFill>
        <p:spPr bwMode="auto">
          <a:xfrm>
            <a:off x="1228045" y="4223063"/>
            <a:ext cx="887413" cy="889000"/>
          </a:xfrm>
          <a:prstGeom prst="rect">
            <a:avLst/>
          </a:prstGeom>
          <a:noFill/>
          <a:extLst>
            <a:ext uri="{909E8E84-426E-40DD-AFC4-6F175D3DCCD1}">
              <a14:hiddenFill xmlns:a14="http://schemas.microsoft.com/office/drawing/2010/main">
                <a:solidFill>
                  <a:srgbClr val="FFFFFF"/>
                </a:solidFill>
              </a14:hiddenFill>
            </a:ext>
          </a:extLst>
        </p:spPr>
      </p:pic>
      <p:sp>
        <p:nvSpPr>
          <p:cNvPr id="73" name="Title 1">
            <a:extLst>
              <a:ext uri="{FF2B5EF4-FFF2-40B4-BE49-F238E27FC236}">
                <a16:creationId xmlns:a16="http://schemas.microsoft.com/office/drawing/2014/main" id="{DDAC7254-115B-30B5-FDCE-53326304ECC2}"/>
              </a:ext>
            </a:extLst>
          </p:cNvPr>
          <p:cNvSpPr txBox="1">
            <a:spLocks/>
          </p:cNvSpPr>
          <p:nvPr/>
        </p:nvSpPr>
        <p:spPr>
          <a:xfrm>
            <a:off x="0" y="-27453"/>
            <a:ext cx="12192000" cy="681038"/>
          </a:xfrm>
          <a:prstGeom prst="rect">
            <a:avLst/>
          </a:prstGeom>
          <a:solidFill>
            <a:srgbClr val="44546A"/>
          </a:solidFill>
        </p:spPr>
        <p:style>
          <a:lnRef idx="0">
            <a:schemeClr val="accent5"/>
          </a:lnRef>
          <a:fillRef idx="3">
            <a:schemeClr val="accent5"/>
          </a:fillRef>
          <a:effectRef idx="3">
            <a:schemeClr val="accent5"/>
          </a:effectRef>
          <a:fontRef idx="minor">
            <a:schemeClr val="lt1"/>
          </a:fontRef>
        </p:style>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t>Death Spiral Timeline</a:t>
            </a:r>
            <a:endParaRPr lang="en-US" dirty="0"/>
          </a:p>
        </p:txBody>
      </p:sp>
      <p:sp>
        <p:nvSpPr>
          <p:cNvPr id="76" name="Oval 75" descr="timeline markers">
            <a:extLst>
              <a:ext uri="{FF2B5EF4-FFF2-40B4-BE49-F238E27FC236}">
                <a16:creationId xmlns:a16="http://schemas.microsoft.com/office/drawing/2014/main" id="{75E98387-40C8-BDE5-4CF2-B75769FA7023}"/>
              </a:ext>
            </a:extLst>
          </p:cNvPr>
          <p:cNvSpPr/>
          <p:nvPr/>
        </p:nvSpPr>
        <p:spPr>
          <a:xfrm>
            <a:off x="2617775" y="5478405"/>
            <a:ext cx="168964" cy="168964"/>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n>
                <a:solidFill>
                  <a:srgbClr val="000000"/>
                </a:solidFill>
              </a:ln>
            </a:endParaRPr>
          </a:p>
        </p:txBody>
      </p:sp>
      <p:sp>
        <p:nvSpPr>
          <p:cNvPr id="77" name="Text Placeholder 27">
            <a:extLst>
              <a:ext uri="{FF2B5EF4-FFF2-40B4-BE49-F238E27FC236}">
                <a16:creationId xmlns:a16="http://schemas.microsoft.com/office/drawing/2014/main" id="{1085DB06-8F24-838E-FEC3-A6E9685A9458}"/>
              </a:ext>
            </a:extLst>
          </p:cNvPr>
          <p:cNvSpPr txBox="1">
            <a:spLocks/>
          </p:cNvSpPr>
          <p:nvPr/>
        </p:nvSpPr>
        <p:spPr>
          <a:xfrm>
            <a:off x="1617147" y="5588018"/>
            <a:ext cx="3536241" cy="299767"/>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buFont typeface="Arial" panose="020B0604020202020204" pitchFamily="34" charset="0"/>
              <a:buNone/>
              <a:defRPr sz="1800" b="1"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LFG deploys their BTC reserves </a:t>
            </a:r>
          </a:p>
        </p:txBody>
      </p:sp>
      <p:sp>
        <p:nvSpPr>
          <p:cNvPr id="78" name="Text Placeholder 24">
            <a:extLst>
              <a:ext uri="{FF2B5EF4-FFF2-40B4-BE49-F238E27FC236}">
                <a16:creationId xmlns:a16="http://schemas.microsoft.com/office/drawing/2014/main" id="{3EF27AD0-7029-1ABC-769D-91E55A2731A5}"/>
              </a:ext>
            </a:extLst>
          </p:cNvPr>
          <p:cNvSpPr txBox="1">
            <a:spLocks/>
          </p:cNvSpPr>
          <p:nvPr/>
        </p:nvSpPr>
        <p:spPr>
          <a:xfrm>
            <a:off x="1617148" y="5922938"/>
            <a:ext cx="4825778" cy="60166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LFG deployed $1.5B of capital from its reserves to add liquidity to the ecosystem and protect the UST and tries to raise an emergency $1 billion to shore up reserves. </a:t>
            </a:r>
          </a:p>
          <a:p>
            <a:endParaRPr lang="en-US" sz="1200" dirty="0"/>
          </a:p>
        </p:txBody>
      </p:sp>
      <p:pic>
        <p:nvPicPr>
          <p:cNvPr id="82" name="Picture Placeholder 81" descr="Stop outline">
            <a:extLst>
              <a:ext uri="{FF2B5EF4-FFF2-40B4-BE49-F238E27FC236}">
                <a16:creationId xmlns:a16="http://schemas.microsoft.com/office/drawing/2014/main" id="{6DFEE8D2-CF90-3FD0-F551-005FD6C90594}"/>
              </a:ext>
            </a:extLst>
          </p:cNvPr>
          <p:cNvPicPr>
            <a:picLocks noGrp="1" noChangeAspect="1"/>
          </p:cNvPicPr>
          <p:nvPr>
            <p:ph type="pic" sz="quarter" idx="52"/>
          </p:nvPr>
        </p:nvPicPr>
        <p:blipFill>
          <a:blip r:embed="rId6">
            <a:extLst>
              <a:ext uri="{96DAC541-7B7A-43D3-8B79-37D633B846F1}">
                <asvg:svgBlip xmlns:asvg="http://schemas.microsoft.com/office/drawing/2016/SVG/main" r:embed="rId7"/>
              </a:ext>
            </a:extLst>
          </a:blip>
          <a:srcRect l="89" r="89"/>
          <a:stretch>
            <a:fillRect/>
          </a:stretch>
        </p:blipFill>
        <p:spPr>
          <a:xfrm>
            <a:off x="7201651" y="5550054"/>
            <a:ext cx="887413" cy="889000"/>
          </a:xfrm>
        </p:spPr>
      </p:pic>
      <p:pic>
        <p:nvPicPr>
          <p:cNvPr id="80" name="Picture 12" descr="林 (@lin7761) / Twitter">
            <a:extLst>
              <a:ext uri="{FF2B5EF4-FFF2-40B4-BE49-F238E27FC236}">
                <a16:creationId xmlns:a16="http://schemas.microsoft.com/office/drawing/2014/main" id="{6DC72E05-0284-4CB4-2260-4CA0405EAD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89" r="89"/>
          <a:stretch>
            <a:fillRect/>
          </a:stretch>
        </p:blipFill>
        <p:spPr bwMode="auto">
          <a:xfrm>
            <a:off x="731739" y="5635600"/>
            <a:ext cx="887413" cy="88900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Placeholder 88" descr="Robber with solid fill">
            <a:extLst>
              <a:ext uri="{FF2B5EF4-FFF2-40B4-BE49-F238E27FC236}">
                <a16:creationId xmlns:a16="http://schemas.microsoft.com/office/drawing/2014/main" id="{30801645-9C80-CD71-F985-D25BA1ECF672}"/>
              </a:ext>
            </a:extLst>
          </p:cNvPr>
          <p:cNvPicPr>
            <a:picLocks noGrp="1" noChangeAspect="1"/>
          </p:cNvPicPr>
          <p:nvPr>
            <p:ph type="pic" sz="quarter" idx="40"/>
          </p:nvPr>
        </p:nvPicPr>
        <p:blipFill>
          <a:blip r:embed="rId9">
            <a:extLst>
              <a:ext uri="{96DAC541-7B7A-43D3-8B79-37D633B846F1}">
                <asvg:svgBlip xmlns:asvg="http://schemas.microsoft.com/office/drawing/2016/SVG/main" r:embed="rId10"/>
              </a:ext>
            </a:extLst>
          </a:blip>
          <a:srcRect l="89" r="89"/>
          <a:stretch>
            <a:fillRect/>
          </a:stretch>
        </p:blipFill>
        <p:spPr>
          <a:xfrm>
            <a:off x="3055096" y="2544462"/>
            <a:ext cx="887413" cy="889000"/>
          </a:xfrm>
          <a:prstGeom prst="rect">
            <a:avLst/>
          </a:prstGeom>
        </p:spPr>
      </p:pic>
      <p:pic>
        <p:nvPicPr>
          <p:cNvPr id="92" name="Picture Placeholder 91" descr="Robber with solid fill">
            <a:extLst>
              <a:ext uri="{FF2B5EF4-FFF2-40B4-BE49-F238E27FC236}">
                <a16:creationId xmlns:a16="http://schemas.microsoft.com/office/drawing/2014/main" id="{D230491E-03A2-F1AB-DB51-751C44F21588}"/>
              </a:ext>
            </a:extLst>
          </p:cNvPr>
          <p:cNvPicPr>
            <a:picLocks noGrp="1" noChangeAspect="1"/>
          </p:cNvPicPr>
          <p:nvPr>
            <p:ph type="pic" sz="quarter" idx="43"/>
          </p:nvPr>
        </p:nvPicPr>
        <p:blipFill>
          <a:blip r:embed="rId9">
            <a:extLst>
              <a:ext uri="{96DAC541-7B7A-43D3-8B79-37D633B846F1}">
                <asvg:svgBlip xmlns:asvg="http://schemas.microsoft.com/office/drawing/2016/SVG/main" r:embed="rId10"/>
              </a:ext>
            </a:extLst>
          </a:blip>
          <a:srcRect l="89" r="89"/>
          <a:stretch>
            <a:fillRect/>
          </a:stretch>
        </p:blipFill>
        <p:spPr>
          <a:xfrm>
            <a:off x="7568886" y="2597383"/>
            <a:ext cx="887412" cy="889000"/>
          </a:xfrm>
          <a:prstGeom prst="rect">
            <a:avLst/>
          </a:prstGeom>
        </p:spPr>
      </p:pic>
    </p:spTree>
    <p:extLst>
      <p:ext uri="{BB962C8B-B14F-4D97-AF65-F5344CB8AC3E}">
        <p14:creationId xmlns:p14="http://schemas.microsoft.com/office/powerpoint/2010/main" val="2673003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B6A01AB-EC89-384D-BA5A-66BB97F07132}"/>
              </a:ext>
            </a:extLst>
          </p:cNvPr>
          <p:cNvSpPr txBox="1">
            <a:spLocks/>
          </p:cNvSpPr>
          <p:nvPr/>
        </p:nvSpPr>
        <p:spPr>
          <a:xfrm>
            <a:off x="0" y="-27453"/>
            <a:ext cx="12192000" cy="681038"/>
          </a:xfrm>
          <a:prstGeom prst="rect">
            <a:avLst/>
          </a:prstGeom>
          <a:solidFill>
            <a:srgbClr val="FF9300"/>
          </a:solidFill>
        </p:spPr>
        <p:style>
          <a:lnRef idx="0">
            <a:schemeClr val="accent5"/>
          </a:lnRef>
          <a:fillRef idx="3">
            <a:schemeClr val="accent5"/>
          </a:fillRef>
          <a:effectRef idx="3">
            <a:schemeClr val="accent5"/>
          </a:effectRef>
          <a:fontRef idx="minor">
            <a:schemeClr val="lt1"/>
          </a:fontRef>
        </p:style>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t>Decentralized Exchange – AMM (Liquidity Pool Model)</a:t>
            </a:r>
            <a:endParaRPr lang="en-US" dirty="0"/>
          </a:p>
        </p:txBody>
      </p:sp>
      <p:sp>
        <p:nvSpPr>
          <p:cNvPr id="3" name="Content Placeholder 2">
            <a:extLst>
              <a:ext uri="{FF2B5EF4-FFF2-40B4-BE49-F238E27FC236}">
                <a16:creationId xmlns:a16="http://schemas.microsoft.com/office/drawing/2014/main" id="{7F5CD1E4-FFEF-8983-FEC9-3A0B86E05C93}"/>
              </a:ext>
            </a:extLst>
          </p:cNvPr>
          <p:cNvSpPr>
            <a:spLocks noGrp="1"/>
          </p:cNvSpPr>
          <p:nvPr>
            <p:ph idx="1"/>
          </p:nvPr>
        </p:nvSpPr>
        <p:spPr>
          <a:xfrm>
            <a:off x="680720" y="8314073"/>
            <a:ext cx="10515600" cy="4351338"/>
          </a:xfrm>
        </p:spPr>
        <p:txBody>
          <a:bodyPr/>
          <a:lstStyle/>
          <a:p>
            <a:r>
              <a:rPr lang="en-US" dirty="0"/>
              <a:t>Traditional order book model there are buyers “bidders” and sellers</a:t>
            </a:r>
          </a:p>
          <a:p>
            <a:pPr lvl="1"/>
            <a:r>
              <a:rPr lang="en-US" dirty="0"/>
              <a:t>Both buyer and sellers have to converge on their price</a:t>
            </a:r>
          </a:p>
          <a:p>
            <a:pPr lvl="1"/>
            <a:r>
              <a:rPr lang="en-US" dirty="0"/>
              <a:t>What is no one is ready place their orders at a fair price level?</a:t>
            </a:r>
          </a:p>
          <a:p>
            <a:pPr lvl="1"/>
            <a:r>
              <a:rPr lang="en-US" dirty="0"/>
              <a:t>What if there are not enough assets you want to buy</a:t>
            </a:r>
          </a:p>
          <a:p>
            <a:pPr lvl="1"/>
            <a:endParaRPr lang="en-US" dirty="0"/>
          </a:p>
          <a:p>
            <a:r>
              <a:rPr lang="en-US" dirty="0"/>
              <a:t>Market makers are entities that facilitate trading by always willing to buy or sell an asset</a:t>
            </a:r>
          </a:p>
          <a:p>
            <a:pPr lvl="1"/>
            <a:r>
              <a:rPr lang="en-US" dirty="0"/>
              <a:t>They provide liquidity, so users can always trade and they don’t have to wait for a counterparty</a:t>
            </a:r>
          </a:p>
          <a:p>
            <a:pPr lvl="1"/>
            <a:r>
              <a:rPr lang="en-US" dirty="0"/>
              <a:t>Without a market maker the exchange is liquid</a:t>
            </a:r>
          </a:p>
        </p:txBody>
      </p:sp>
      <p:pic>
        <p:nvPicPr>
          <p:cNvPr id="4" name="Graphic 3" descr="Office worker male with solid fill">
            <a:extLst>
              <a:ext uri="{FF2B5EF4-FFF2-40B4-BE49-F238E27FC236}">
                <a16:creationId xmlns:a16="http://schemas.microsoft.com/office/drawing/2014/main" id="{592FB7AE-BB49-B015-D992-4C3677F63F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450" y="3387983"/>
            <a:ext cx="1803400" cy="1655851"/>
          </a:xfrm>
          <a:prstGeom prst="rect">
            <a:avLst/>
          </a:prstGeom>
        </p:spPr>
      </p:pic>
      <p:sp>
        <p:nvSpPr>
          <p:cNvPr id="18" name="TextBox 17">
            <a:extLst>
              <a:ext uri="{FF2B5EF4-FFF2-40B4-BE49-F238E27FC236}">
                <a16:creationId xmlns:a16="http://schemas.microsoft.com/office/drawing/2014/main" id="{299A823C-F6F4-FD20-46A7-BF41CABEF78E}"/>
              </a:ext>
            </a:extLst>
          </p:cNvPr>
          <p:cNvSpPr txBox="1"/>
          <p:nvPr/>
        </p:nvSpPr>
        <p:spPr>
          <a:xfrm>
            <a:off x="560264" y="897705"/>
            <a:ext cx="9694906" cy="461665"/>
          </a:xfrm>
          <a:prstGeom prst="rect">
            <a:avLst/>
          </a:prstGeom>
          <a:noFill/>
        </p:spPr>
        <p:txBody>
          <a:bodyPr wrap="square" rtlCol="0">
            <a:spAutoFit/>
          </a:bodyPr>
          <a:lstStyle/>
          <a:p>
            <a:r>
              <a:rPr lang="en-US" sz="2400" b="1" dirty="0"/>
              <a:t>Trader wants to trade 5 B’s – For 5 B’s how many A’s will he get?</a:t>
            </a:r>
          </a:p>
        </p:txBody>
      </p:sp>
      <p:sp>
        <p:nvSpPr>
          <p:cNvPr id="26" name="Rectangle 25">
            <a:extLst>
              <a:ext uri="{FF2B5EF4-FFF2-40B4-BE49-F238E27FC236}">
                <a16:creationId xmlns:a16="http://schemas.microsoft.com/office/drawing/2014/main" id="{E5BB9761-8216-A72F-6441-F37F3A8F784C}"/>
              </a:ext>
            </a:extLst>
          </p:cNvPr>
          <p:cNvSpPr/>
          <p:nvPr/>
        </p:nvSpPr>
        <p:spPr>
          <a:xfrm>
            <a:off x="428263" y="873759"/>
            <a:ext cx="11285317" cy="5748678"/>
          </a:xfrm>
          <a:custGeom>
            <a:avLst/>
            <a:gdLst>
              <a:gd name="connsiteX0" fmla="*/ 0 w 11285317"/>
              <a:gd name="connsiteY0" fmla="*/ 0 h 5748678"/>
              <a:gd name="connsiteX1" fmla="*/ 550989 w 11285317"/>
              <a:gd name="connsiteY1" fmla="*/ 0 h 5748678"/>
              <a:gd name="connsiteX2" fmla="*/ 876272 w 11285317"/>
              <a:gd name="connsiteY2" fmla="*/ 0 h 5748678"/>
              <a:gd name="connsiteX3" fmla="*/ 1765820 w 11285317"/>
              <a:gd name="connsiteY3" fmla="*/ 0 h 5748678"/>
              <a:gd name="connsiteX4" fmla="*/ 2316809 w 11285317"/>
              <a:gd name="connsiteY4" fmla="*/ 0 h 5748678"/>
              <a:gd name="connsiteX5" fmla="*/ 2867798 w 11285317"/>
              <a:gd name="connsiteY5" fmla="*/ 0 h 5748678"/>
              <a:gd name="connsiteX6" fmla="*/ 3757347 w 11285317"/>
              <a:gd name="connsiteY6" fmla="*/ 0 h 5748678"/>
              <a:gd name="connsiteX7" fmla="*/ 4195483 w 11285317"/>
              <a:gd name="connsiteY7" fmla="*/ 0 h 5748678"/>
              <a:gd name="connsiteX8" fmla="*/ 5085031 w 11285317"/>
              <a:gd name="connsiteY8" fmla="*/ 0 h 5748678"/>
              <a:gd name="connsiteX9" fmla="*/ 5974580 w 11285317"/>
              <a:gd name="connsiteY9" fmla="*/ 0 h 5748678"/>
              <a:gd name="connsiteX10" fmla="*/ 6638422 w 11285317"/>
              <a:gd name="connsiteY10" fmla="*/ 0 h 5748678"/>
              <a:gd name="connsiteX11" fmla="*/ 7527970 w 11285317"/>
              <a:gd name="connsiteY11" fmla="*/ 0 h 5748678"/>
              <a:gd name="connsiteX12" fmla="*/ 8078959 w 11285317"/>
              <a:gd name="connsiteY12" fmla="*/ 0 h 5748678"/>
              <a:gd name="connsiteX13" fmla="*/ 8629948 w 11285317"/>
              <a:gd name="connsiteY13" fmla="*/ 0 h 5748678"/>
              <a:gd name="connsiteX14" fmla="*/ 9406644 w 11285317"/>
              <a:gd name="connsiteY14" fmla="*/ 0 h 5748678"/>
              <a:gd name="connsiteX15" fmla="*/ 9957633 w 11285317"/>
              <a:gd name="connsiteY15" fmla="*/ 0 h 5748678"/>
              <a:gd name="connsiteX16" fmla="*/ 11285317 w 11285317"/>
              <a:gd name="connsiteY16" fmla="*/ 0 h 5748678"/>
              <a:gd name="connsiteX17" fmla="*/ 11285317 w 11285317"/>
              <a:gd name="connsiteY17" fmla="*/ 753716 h 5748678"/>
              <a:gd name="connsiteX18" fmla="*/ 11285317 w 11285317"/>
              <a:gd name="connsiteY18" fmla="*/ 1449944 h 5748678"/>
              <a:gd name="connsiteX19" fmla="*/ 11285317 w 11285317"/>
              <a:gd name="connsiteY19" fmla="*/ 2146173 h 5748678"/>
              <a:gd name="connsiteX20" fmla="*/ 11285317 w 11285317"/>
              <a:gd name="connsiteY20" fmla="*/ 2612455 h 5748678"/>
              <a:gd name="connsiteX21" fmla="*/ 11285317 w 11285317"/>
              <a:gd name="connsiteY21" fmla="*/ 3136223 h 5748678"/>
              <a:gd name="connsiteX22" fmla="*/ 11285317 w 11285317"/>
              <a:gd name="connsiteY22" fmla="*/ 3832452 h 5748678"/>
              <a:gd name="connsiteX23" fmla="*/ 11285317 w 11285317"/>
              <a:gd name="connsiteY23" fmla="*/ 4413707 h 5748678"/>
              <a:gd name="connsiteX24" fmla="*/ 11285317 w 11285317"/>
              <a:gd name="connsiteY24" fmla="*/ 4937476 h 5748678"/>
              <a:gd name="connsiteX25" fmla="*/ 11285317 w 11285317"/>
              <a:gd name="connsiteY25" fmla="*/ 5748678 h 5748678"/>
              <a:gd name="connsiteX26" fmla="*/ 10621475 w 11285317"/>
              <a:gd name="connsiteY26" fmla="*/ 5748678 h 5748678"/>
              <a:gd name="connsiteX27" fmla="*/ 9957633 w 11285317"/>
              <a:gd name="connsiteY27" fmla="*/ 5748678 h 5748678"/>
              <a:gd name="connsiteX28" fmla="*/ 9519497 w 11285317"/>
              <a:gd name="connsiteY28" fmla="*/ 5748678 h 5748678"/>
              <a:gd name="connsiteX29" fmla="*/ 8742801 w 11285317"/>
              <a:gd name="connsiteY29" fmla="*/ 5748678 h 5748678"/>
              <a:gd name="connsiteX30" fmla="*/ 8304666 w 11285317"/>
              <a:gd name="connsiteY30" fmla="*/ 5748678 h 5748678"/>
              <a:gd name="connsiteX31" fmla="*/ 7527970 w 11285317"/>
              <a:gd name="connsiteY31" fmla="*/ 5748678 h 5748678"/>
              <a:gd name="connsiteX32" fmla="*/ 7202688 w 11285317"/>
              <a:gd name="connsiteY32" fmla="*/ 5748678 h 5748678"/>
              <a:gd name="connsiteX33" fmla="*/ 6425992 w 11285317"/>
              <a:gd name="connsiteY33" fmla="*/ 5748678 h 5748678"/>
              <a:gd name="connsiteX34" fmla="*/ 5987856 w 11285317"/>
              <a:gd name="connsiteY34" fmla="*/ 5748678 h 5748678"/>
              <a:gd name="connsiteX35" fmla="*/ 5662574 w 11285317"/>
              <a:gd name="connsiteY35" fmla="*/ 5748678 h 5748678"/>
              <a:gd name="connsiteX36" fmla="*/ 5224438 w 11285317"/>
              <a:gd name="connsiteY36" fmla="*/ 5748678 h 5748678"/>
              <a:gd name="connsiteX37" fmla="*/ 4447743 w 11285317"/>
              <a:gd name="connsiteY37" fmla="*/ 5748678 h 5748678"/>
              <a:gd name="connsiteX38" fmla="*/ 4009607 w 11285317"/>
              <a:gd name="connsiteY38" fmla="*/ 5748678 h 5748678"/>
              <a:gd name="connsiteX39" fmla="*/ 3684324 w 11285317"/>
              <a:gd name="connsiteY39" fmla="*/ 5748678 h 5748678"/>
              <a:gd name="connsiteX40" fmla="*/ 3246188 w 11285317"/>
              <a:gd name="connsiteY40" fmla="*/ 5748678 h 5748678"/>
              <a:gd name="connsiteX41" fmla="*/ 2695199 w 11285317"/>
              <a:gd name="connsiteY41" fmla="*/ 5748678 h 5748678"/>
              <a:gd name="connsiteX42" fmla="*/ 2031357 w 11285317"/>
              <a:gd name="connsiteY42" fmla="*/ 5748678 h 5748678"/>
              <a:gd name="connsiteX43" fmla="*/ 1593221 w 11285317"/>
              <a:gd name="connsiteY43" fmla="*/ 5748678 h 5748678"/>
              <a:gd name="connsiteX44" fmla="*/ 703673 w 11285317"/>
              <a:gd name="connsiteY44" fmla="*/ 5748678 h 5748678"/>
              <a:gd name="connsiteX45" fmla="*/ 0 w 11285317"/>
              <a:gd name="connsiteY45" fmla="*/ 5748678 h 5748678"/>
              <a:gd name="connsiteX46" fmla="*/ 0 w 11285317"/>
              <a:gd name="connsiteY46" fmla="*/ 4994962 h 5748678"/>
              <a:gd name="connsiteX47" fmla="*/ 0 w 11285317"/>
              <a:gd name="connsiteY47" fmla="*/ 4356220 h 5748678"/>
              <a:gd name="connsiteX48" fmla="*/ 0 w 11285317"/>
              <a:gd name="connsiteY48" fmla="*/ 3717478 h 5748678"/>
              <a:gd name="connsiteX49" fmla="*/ 0 w 11285317"/>
              <a:gd name="connsiteY49" fmla="*/ 3136223 h 5748678"/>
              <a:gd name="connsiteX50" fmla="*/ 0 w 11285317"/>
              <a:gd name="connsiteY50" fmla="*/ 2439994 h 5748678"/>
              <a:gd name="connsiteX51" fmla="*/ 0 w 11285317"/>
              <a:gd name="connsiteY51" fmla="*/ 1801252 h 5748678"/>
              <a:gd name="connsiteX52" fmla="*/ 0 w 11285317"/>
              <a:gd name="connsiteY52" fmla="*/ 1047537 h 5748678"/>
              <a:gd name="connsiteX53" fmla="*/ 0 w 11285317"/>
              <a:gd name="connsiteY53" fmla="*/ 0 h 574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1285317" h="5748678" extrusionOk="0">
                <a:moveTo>
                  <a:pt x="0" y="0"/>
                </a:moveTo>
                <a:cubicBezTo>
                  <a:pt x="191803" y="-12838"/>
                  <a:pt x="357023" y="4099"/>
                  <a:pt x="550989" y="0"/>
                </a:cubicBezTo>
                <a:cubicBezTo>
                  <a:pt x="744955" y="-4099"/>
                  <a:pt x="759654" y="2991"/>
                  <a:pt x="876272" y="0"/>
                </a:cubicBezTo>
                <a:cubicBezTo>
                  <a:pt x="992890" y="-2991"/>
                  <a:pt x="1563377" y="-43998"/>
                  <a:pt x="1765820" y="0"/>
                </a:cubicBezTo>
                <a:cubicBezTo>
                  <a:pt x="1968263" y="43998"/>
                  <a:pt x="2113791" y="-26923"/>
                  <a:pt x="2316809" y="0"/>
                </a:cubicBezTo>
                <a:cubicBezTo>
                  <a:pt x="2519827" y="26923"/>
                  <a:pt x="2595335" y="-12548"/>
                  <a:pt x="2867798" y="0"/>
                </a:cubicBezTo>
                <a:cubicBezTo>
                  <a:pt x="3140261" y="12548"/>
                  <a:pt x="3416786" y="4955"/>
                  <a:pt x="3757347" y="0"/>
                </a:cubicBezTo>
                <a:cubicBezTo>
                  <a:pt x="4097908" y="-4955"/>
                  <a:pt x="4087414" y="5494"/>
                  <a:pt x="4195483" y="0"/>
                </a:cubicBezTo>
                <a:cubicBezTo>
                  <a:pt x="4303552" y="-5494"/>
                  <a:pt x="4905278" y="-38308"/>
                  <a:pt x="5085031" y="0"/>
                </a:cubicBezTo>
                <a:cubicBezTo>
                  <a:pt x="5264784" y="38308"/>
                  <a:pt x="5694315" y="-3864"/>
                  <a:pt x="5974580" y="0"/>
                </a:cubicBezTo>
                <a:cubicBezTo>
                  <a:pt x="6254845" y="3864"/>
                  <a:pt x="6427591" y="29166"/>
                  <a:pt x="6638422" y="0"/>
                </a:cubicBezTo>
                <a:cubicBezTo>
                  <a:pt x="6849253" y="-29166"/>
                  <a:pt x="7138389" y="-20747"/>
                  <a:pt x="7527970" y="0"/>
                </a:cubicBezTo>
                <a:cubicBezTo>
                  <a:pt x="7917551" y="20747"/>
                  <a:pt x="7832906" y="-8342"/>
                  <a:pt x="8078959" y="0"/>
                </a:cubicBezTo>
                <a:cubicBezTo>
                  <a:pt x="8325012" y="8342"/>
                  <a:pt x="8383656" y="-3264"/>
                  <a:pt x="8629948" y="0"/>
                </a:cubicBezTo>
                <a:cubicBezTo>
                  <a:pt x="8876240" y="3264"/>
                  <a:pt x="9111149" y="4673"/>
                  <a:pt x="9406644" y="0"/>
                </a:cubicBezTo>
                <a:cubicBezTo>
                  <a:pt x="9702139" y="-4673"/>
                  <a:pt x="9736421" y="14106"/>
                  <a:pt x="9957633" y="0"/>
                </a:cubicBezTo>
                <a:cubicBezTo>
                  <a:pt x="10178845" y="-14106"/>
                  <a:pt x="10625896" y="762"/>
                  <a:pt x="11285317" y="0"/>
                </a:cubicBezTo>
                <a:cubicBezTo>
                  <a:pt x="11289212" y="366026"/>
                  <a:pt x="11260333" y="587006"/>
                  <a:pt x="11285317" y="753716"/>
                </a:cubicBezTo>
                <a:cubicBezTo>
                  <a:pt x="11310301" y="920426"/>
                  <a:pt x="11253905" y="1281437"/>
                  <a:pt x="11285317" y="1449944"/>
                </a:cubicBezTo>
                <a:cubicBezTo>
                  <a:pt x="11316729" y="1618451"/>
                  <a:pt x="11267724" y="1960576"/>
                  <a:pt x="11285317" y="2146173"/>
                </a:cubicBezTo>
                <a:cubicBezTo>
                  <a:pt x="11302910" y="2331770"/>
                  <a:pt x="11292411" y="2468304"/>
                  <a:pt x="11285317" y="2612455"/>
                </a:cubicBezTo>
                <a:cubicBezTo>
                  <a:pt x="11278223" y="2756606"/>
                  <a:pt x="11284130" y="2955932"/>
                  <a:pt x="11285317" y="3136223"/>
                </a:cubicBezTo>
                <a:cubicBezTo>
                  <a:pt x="11286504" y="3316514"/>
                  <a:pt x="11260473" y="3616145"/>
                  <a:pt x="11285317" y="3832452"/>
                </a:cubicBezTo>
                <a:cubicBezTo>
                  <a:pt x="11310161" y="4048759"/>
                  <a:pt x="11293731" y="4206029"/>
                  <a:pt x="11285317" y="4413707"/>
                </a:cubicBezTo>
                <a:cubicBezTo>
                  <a:pt x="11276903" y="4621385"/>
                  <a:pt x="11274067" y="4688203"/>
                  <a:pt x="11285317" y="4937476"/>
                </a:cubicBezTo>
                <a:cubicBezTo>
                  <a:pt x="11296567" y="5186749"/>
                  <a:pt x="11255861" y="5578783"/>
                  <a:pt x="11285317" y="5748678"/>
                </a:cubicBezTo>
                <a:cubicBezTo>
                  <a:pt x="11103661" y="5728578"/>
                  <a:pt x="10806533" y="5716016"/>
                  <a:pt x="10621475" y="5748678"/>
                </a:cubicBezTo>
                <a:cubicBezTo>
                  <a:pt x="10436417" y="5781340"/>
                  <a:pt x="10132064" y="5768711"/>
                  <a:pt x="9957633" y="5748678"/>
                </a:cubicBezTo>
                <a:cubicBezTo>
                  <a:pt x="9783202" y="5728645"/>
                  <a:pt x="9622639" y="5759772"/>
                  <a:pt x="9519497" y="5748678"/>
                </a:cubicBezTo>
                <a:cubicBezTo>
                  <a:pt x="9416355" y="5737584"/>
                  <a:pt x="9043372" y="5755184"/>
                  <a:pt x="8742801" y="5748678"/>
                </a:cubicBezTo>
                <a:cubicBezTo>
                  <a:pt x="8442230" y="5742172"/>
                  <a:pt x="8419281" y="5744042"/>
                  <a:pt x="8304666" y="5748678"/>
                </a:cubicBezTo>
                <a:cubicBezTo>
                  <a:pt x="8190051" y="5753314"/>
                  <a:pt x="7715369" y="5761928"/>
                  <a:pt x="7527970" y="5748678"/>
                </a:cubicBezTo>
                <a:cubicBezTo>
                  <a:pt x="7340571" y="5735428"/>
                  <a:pt x="7283697" y="5758046"/>
                  <a:pt x="7202688" y="5748678"/>
                </a:cubicBezTo>
                <a:cubicBezTo>
                  <a:pt x="7121679" y="5739310"/>
                  <a:pt x="6703058" y="5715877"/>
                  <a:pt x="6425992" y="5748678"/>
                </a:cubicBezTo>
                <a:cubicBezTo>
                  <a:pt x="6148926" y="5781479"/>
                  <a:pt x="6097711" y="5770572"/>
                  <a:pt x="5987856" y="5748678"/>
                </a:cubicBezTo>
                <a:cubicBezTo>
                  <a:pt x="5878001" y="5726784"/>
                  <a:pt x="5758482" y="5752525"/>
                  <a:pt x="5662574" y="5748678"/>
                </a:cubicBezTo>
                <a:cubicBezTo>
                  <a:pt x="5566666" y="5744831"/>
                  <a:pt x="5390091" y="5751290"/>
                  <a:pt x="5224438" y="5748678"/>
                </a:cubicBezTo>
                <a:cubicBezTo>
                  <a:pt x="5058785" y="5746066"/>
                  <a:pt x="4779752" y="5738442"/>
                  <a:pt x="4447743" y="5748678"/>
                </a:cubicBezTo>
                <a:cubicBezTo>
                  <a:pt x="4115734" y="5758914"/>
                  <a:pt x="4156477" y="5734779"/>
                  <a:pt x="4009607" y="5748678"/>
                </a:cubicBezTo>
                <a:cubicBezTo>
                  <a:pt x="3862737" y="5762577"/>
                  <a:pt x="3779454" y="5737600"/>
                  <a:pt x="3684324" y="5748678"/>
                </a:cubicBezTo>
                <a:cubicBezTo>
                  <a:pt x="3589194" y="5759756"/>
                  <a:pt x="3431396" y="5740297"/>
                  <a:pt x="3246188" y="5748678"/>
                </a:cubicBezTo>
                <a:cubicBezTo>
                  <a:pt x="3060980" y="5757059"/>
                  <a:pt x="2951700" y="5772543"/>
                  <a:pt x="2695199" y="5748678"/>
                </a:cubicBezTo>
                <a:cubicBezTo>
                  <a:pt x="2438698" y="5724813"/>
                  <a:pt x="2213394" y="5740372"/>
                  <a:pt x="2031357" y="5748678"/>
                </a:cubicBezTo>
                <a:cubicBezTo>
                  <a:pt x="1849320" y="5756984"/>
                  <a:pt x="1736153" y="5758504"/>
                  <a:pt x="1593221" y="5748678"/>
                </a:cubicBezTo>
                <a:cubicBezTo>
                  <a:pt x="1450289" y="5738852"/>
                  <a:pt x="997682" y="5765754"/>
                  <a:pt x="703673" y="5748678"/>
                </a:cubicBezTo>
                <a:cubicBezTo>
                  <a:pt x="409664" y="5731602"/>
                  <a:pt x="253155" y="5769458"/>
                  <a:pt x="0" y="5748678"/>
                </a:cubicBezTo>
                <a:cubicBezTo>
                  <a:pt x="14037" y="5512801"/>
                  <a:pt x="-2410" y="5267037"/>
                  <a:pt x="0" y="4994962"/>
                </a:cubicBezTo>
                <a:cubicBezTo>
                  <a:pt x="2410" y="4722887"/>
                  <a:pt x="-984" y="4513867"/>
                  <a:pt x="0" y="4356220"/>
                </a:cubicBezTo>
                <a:cubicBezTo>
                  <a:pt x="984" y="4198573"/>
                  <a:pt x="-1819" y="3869862"/>
                  <a:pt x="0" y="3717478"/>
                </a:cubicBezTo>
                <a:cubicBezTo>
                  <a:pt x="1819" y="3565094"/>
                  <a:pt x="5920" y="3293565"/>
                  <a:pt x="0" y="3136223"/>
                </a:cubicBezTo>
                <a:cubicBezTo>
                  <a:pt x="-5920" y="2978882"/>
                  <a:pt x="8688" y="2616569"/>
                  <a:pt x="0" y="2439994"/>
                </a:cubicBezTo>
                <a:cubicBezTo>
                  <a:pt x="-8688" y="2263419"/>
                  <a:pt x="-27639" y="1992674"/>
                  <a:pt x="0" y="1801252"/>
                </a:cubicBezTo>
                <a:cubicBezTo>
                  <a:pt x="27639" y="1609830"/>
                  <a:pt x="12507" y="1223579"/>
                  <a:pt x="0" y="1047537"/>
                </a:cubicBezTo>
                <a:cubicBezTo>
                  <a:pt x="-12507" y="871495"/>
                  <a:pt x="-28073" y="260708"/>
                  <a:pt x="0" y="0"/>
                </a:cubicBezTo>
                <a:close/>
              </a:path>
            </a:pathLst>
          </a:custGeom>
          <a:noFill/>
          <a:ln w="38100" cap="flat" cmpd="sng" algn="ctr">
            <a:solidFill>
              <a:schemeClr val="dk1"/>
            </a:solidFill>
            <a:prstDash val="solid"/>
            <a:round/>
            <a:headEnd type="none" w="med" len="med"/>
            <a:tailEnd type="none" w="med" len="me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9" name="TextBox 38">
            <a:extLst>
              <a:ext uri="{FF2B5EF4-FFF2-40B4-BE49-F238E27FC236}">
                <a16:creationId xmlns:a16="http://schemas.microsoft.com/office/drawing/2014/main" id="{EFC6C859-667E-81FD-41F9-3867CE04EF1E}"/>
              </a:ext>
            </a:extLst>
          </p:cNvPr>
          <p:cNvSpPr txBox="1"/>
          <p:nvPr/>
        </p:nvSpPr>
        <p:spPr>
          <a:xfrm>
            <a:off x="2873607" y="3648494"/>
            <a:ext cx="2509531" cy="1200329"/>
          </a:xfrm>
          <a:prstGeom prst="rect">
            <a:avLst/>
          </a:prstGeom>
          <a:noFill/>
        </p:spPr>
        <p:txBody>
          <a:bodyPr wrap="square" rtlCol="0">
            <a:spAutoFit/>
          </a:bodyPr>
          <a:lstStyle/>
          <a:p>
            <a:pPr algn="ctr"/>
            <a:r>
              <a:rPr lang="en-US" b="1" dirty="0"/>
              <a:t>Liquidity Pool with Token A and </a:t>
            </a:r>
          </a:p>
          <a:p>
            <a:pPr algn="ctr"/>
            <a:r>
              <a:rPr lang="en-US" b="1" dirty="0"/>
              <a:t>Token B</a:t>
            </a:r>
          </a:p>
          <a:p>
            <a:pPr algn="ctr"/>
            <a:r>
              <a:rPr lang="en-US" dirty="0"/>
              <a:t>20 A’s &amp; 20 B’s</a:t>
            </a:r>
          </a:p>
        </p:txBody>
      </p:sp>
      <p:sp>
        <p:nvSpPr>
          <p:cNvPr id="19" name="TextBox 18">
            <a:extLst>
              <a:ext uri="{FF2B5EF4-FFF2-40B4-BE49-F238E27FC236}">
                <a16:creationId xmlns:a16="http://schemas.microsoft.com/office/drawing/2014/main" id="{08990240-D59B-27A8-D3AD-E5279FB9F69C}"/>
              </a:ext>
            </a:extLst>
          </p:cNvPr>
          <p:cNvSpPr txBox="1"/>
          <p:nvPr/>
        </p:nvSpPr>
        <p:spPr>
          <a:xfrm>
            <a:off x="2953142" y="5613754"/>
            <a:ext cx="7101453" cy="523220"/>
          </a:xfrm>
          <a:custGeom>
            <a:avLst/>
            <a:gdLst>
              <a:gd name="connsiteX0" fmla="*/ 0 w 7101453"/>
              <a:gd name="connsiteY0" fmla="*/ 0 h 523220"/>
              <a:gd name="connsiteX1" fmla="*/ 432543 w 7101453"/>
              <a:gd name="connsiteY1" fmla="*/ 0 h 523220"/>
              <a:gd name="connsiteX2" fmla="*/ 1220159 w 7101453"/>
              <a:gd name="connsiteY2" fmla="*/ 0 h 523220"/>
              <a:gd name="connsiteX3" fmla="*/ 1936760 w 7101453"/>
              <a:gd name="connsiteY3" fmla="*/ 0 h 523220"/>
              <a:gd name="connsiteX4" fmla="*/ 2369303 w 7101453"/>
              <a:gd name="connsiteY4" fmla="*/ 0 h 523220"/>
              <a:gd name="connsiteX5" fmla="*/ 2943875 w 7101453"/>
              <a:gd name="connsiteY5" fmla="*/ 0 h 523220"/>
              <a:gd name="connsiteX6" fmla="*/ 3731491 w 7101453"/>
              <a:gd name="connsiteY6" fmla="*/ 0 h 523220"/>
              <a:gd name="connsiteX7" fmla="*/ 4377077 w 7101453"/>
              <a:gd name="connsiteY7" fmla="*/ 0 h 523220"/>
              <a:gd name="connsiteX8" fmla="*/ 5093679 w 7101453"/>
              <a:gd name="connsiteY8" fmla="*/ 0 h 523220"/>
              <a:gd name="connsiteX9" fmla="*/ 5668251 w 7101453"/>
              <a:gd name="connsiteY9" fmla="*/ 0 h 523220"/>
              <a:gd name="connsiteX10" fmla="*/ 6313837 w 7101453"/>
              <a:gd name="connsiteY10" fmla="*/ 0 h 523220"/>
              <a:gd name="connsiteX11" fmla="*/ 7101453 w 7101453"/>
              <a:gd name="connsiteY11" fmla="*/ 0 h 523220"/>
              <a:gd name="connsiteX12" fmla="*/ 7101453 w 7101453"/>
              <a:gd name="connsiteY12" fmla="*/ 523220 h 523220"/>
              <a:gd name="connsiteX13" fmla="*/ 6668910 w 7101453"/>
              <a:gd name="connsiteY13" fmla="*/ 523220 h 523220"/>
              <a:gd name="connsiteX14" fmla="*/ 6236367 w 7101453"/>
              <a:gd name="connsiteY14" fmla="*/ 523220 h 523220"/>
              <a:gd name="connsiteX15" fmla="*/ 5519766 w 7101453"/>
              <a:gd name="connsiteY15" fmla="*/ 523220 h 523220"/>
              <a:gd name="connsiteX16" fmla="*/ 5087223 w 7101453"/>
              <a:gd name="connsiteY16" fmla="*/ 523220 h 523220"/>
              <a:gd name="connsiteX17" fmla="*/ 4441636 w 7101453"/>
              <a:gd name="connsiteY17" fmla="*/ 523220 h 523220"/>
              <a:gd name="connsiteX18" fmla="*/ 3938078 w 7101453"/>
              <a:gd name="connsiteY18" fmla="*/ 523220 h 523220"/>
              <a:gd name="connsiteX19" fmla="*/ 3292492 w 7101453"/>
              <a:gd name="connsiteY19" fmla="*/ 523220 h 523220"/>
              <a:gd name="connsiteX20" fmla="*/ 2646905 w 7101453"/>
              <a:gd name="connsiteY20" fmla="*/ 523220 h 523220"/>
              <a:gd name="connsiteX21" fmla="*/ 2001319 w 7101453"/>
              <a:gd name="connsiteY21" fmla="*/ 523220 h 523220"/>
              <a:gd name="connsiteX22" fmla="*/ 1355732 w 7101453"/>
              <a:gd name="connsiteY22" fmla="*/ 523220 h 523220"/>
              <a:gd name="connsiteX23" fmla="*/ 781160 w 7101453"/>
              <a:gd name="connsiteY23" fmla="*/ 523220 h 523220"/>
              <a:gd name="connsiteX24" fmla="*/ 0 w 7101453"/>
              <a:gd name="connsiteY24" fmla="*/ 523220 h 523220"/>
              <a:gd name="connsiteX25" fmla="*/ 0 w 7101453"/>
              <a:gd name="connsiteY25"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101453" h="523220" fill="none" extrusionOk="0">
                <a:moveTo>
                  <a:pt x="0" y="0"/>
                </a:moveTo>
                <a:cubicBezTo>
                  <a:pt x="197751" y="13025"/>
                  <a:pt x="263472" y="-6576"/>
                  <a:pt x="432543" y="0"/>
                </a:cubicBezTo>
                <a:cubicBezTo>
                  <a:pt x="601614" y="6576"/>
                  <a:pt x="1001454" y="-39082"/>
                  <a:pt x="1220159" y="0"/>
                </a:cubicBezTo>
                <a:cubicBezTo>
                  <a:pt x="1438864" y="39082"/>
                  <a:pt x="1775671" y="13624"/>
                  <a:pt x="1936760" y="0"/>
                </a:cubicBezTo>
                <a:cubicBezTo>
                  <a:pt x="2097849" y="-13624"/>
                  <a:pt x="2182828" y="14476"/>
                  <a:pt x="2369303" y="0"/>
                </a:cubicBezTo>
                <a:cubicBezTo>
                  <a:pt x="2555778" y="-14476"/>
                  <a:pt x="2771129" y="15210"/>
                  <a:pt x="2943875" y="0"/>
                </a:cubicBezTo>
                <a:cubicBezTo>
                  <a:pt x="3116621" y="-15210"/>
                  <a:pt x="3562934" y="34204"/>
                  <a:pt x="3731491" y="0"/>
                </a:cubicBezTo>
                <a:cubicBezTo>
                  <a:pt x="3900048" y="-34204"/>
                  <a:pt x="4056878" y="-32275"/>
                  <a:pt x="4377077" y="0"/>
                </a:cubicBezTo>
                <a:cubicBezTo>
                  <a:pt x="4697276" y="32275"/>
                  <a:pt x="4840697" y="-4452"/>
                  <a:pt x="5093679" y="0"/>
                </a:cubicBezTo>
                <a:cubicBezTo>
                  <a:pt x="5346661" y="4452"/>
                  <a:pt x="5519628" y="-7419"/>
                  <a:pt x="5668251" y="0"/>
                </a:cubicBezTo>
                <a:cubicBezTo>
                  <a:pt x="5816874" y="7419"/>
                  <a:pt x="6087063" y="-21155"/>
                  <a:pt x="6313837" y="0"/>
                </a:cubicBezTo>
                <a:cubicBezTo>
                  <a:pt x="6540611" y="21155"/>
                  <a:pt x="6710936" y="-34550"/>
                  <a:pt x="7101453" y="0"/>
                </a:cubicBezTo>
                <a:cubicBezTo>
                  <a:pt x="7087363" y="147773"/>
                  <a:pt x="7085383" y="409533"/>
                  <a:pt x="7101453" y="523220"/>
                </a:cubicBezTo>
                <a:cubicBezTo>
                  <a:pt x="6939626" y="520016"/>
                  <a:pt x="6810996" y="501829"/>
                  <a:pt x="6668910" y="523220"/>
                </a:cubicBezTo>
                <a:cubicBezTo>
                  <a:pt x="6526824" y="544611"/>
                  <a:pt x="6323010" y="519111"/>
                  <a:pt x="6236367" y="523220"/>
                </a:cubicBezTo>
                <a:cubicBezTo>
                  <a:pt x="6149724" y="527329"/>
                  <a:pt x="5805522" y="507588"/>
                  <a:pt x="5519766" y="523220"/>
                </a:cubicBezTo>
                <a:cubicBezTo>
                  <a:pt x="5234010" y="538852"/>
                  <a:pt x="5227433" y="509446"/>
                  <a:pt x="5087223" y="523220"/>
                </a:cubicBezTo>
                <a:cubicBezTo>
                  <a:pt x="4947013" y="536994"/>
                  <a:pt x="4712200" y="527318"/>
                  <a:pt x="4441636" y="523220"/>
                </a:cubicBezTo>
                <a:cubicBezTo>
                  <a:pt x="4171072" y="519122"/>
                  <a:pt x="4174148" y="536138"/>
                  <a:pt x="3938078" y="523220"/>
                </a:cubicBezTo>
                <a:cubicBezTo>
                  <a:pt x="3702008" y="510302"/>
                  <a:pt x="3605584" y="515426"/>
                  <a:pt x="3292492" y="523220"/>
                </a:cubicBezTo>
                <a:cubicBezTo>
                  <a:pt x="2979400" y="531014"/>
                  <a:pt x="2945180" y="542843"/>
                  <a:pt x="2646905" y="523220"/>
                </a:cubicBezTo>
                <a:cubicBezTo>
                  <a:pt x="2348630" y="503597"/>
                  <a:pt x="2159219" y="512250"/>
                  <a:pt x="2001319" y="523220"/>
                </a:cubicBezTo>
                <a:cubicBezTo>
                  <a:pt x="1843419" y="534190"/>
                  <a:pt x="1612675" y="500492"/>
                  <a:pt x="1355732" y="523220"/>
                </a:cubicBezTo>
                <a:cubicBezTo>
                  <a:pt x="1098789" y="545948"/>
                  <a:pt x="1047792" y="523610"/>
                  <a:pt x="781160" y="523220"/>
                </a:cubicBezTo>
                <a:cubicBezTo>
                  <a:pt x="514528" y="522830"/>
                  <a:pt x="246228" y="532239"/>
                  <a:pt x="0" y="523220"/>
                </a:cubicBezTo>
                <a:cubicBezTo>
                  <a:pt x="20137" y="330279"/>
                  <a:pt x="-24258" y="134103"/>
                  <a:pt x="0" y="0"/>
                </a:cubicBezTo>
                <a:close/>
              </a:path>
              <a:path w="7101453" h="523220" stroke="0" extrusionOk="0">
                <a:moveTo>
                  <a:pt x="0" y="0"/>
                </a:moveTo>
                <a:cubicBezTo>
                  <a:pt x="230681" y="7045"/>
                  <a:pt x="399329" y="26298"/>
                  <a:pt x="574572" y="0"/>
                </a:cubicBezTo>
                <a:cubicBezTo>
                  <a:pt x="749815" y="-26298"/>
                  <a:pt x="898029" y="3276"/>
                  <a:pt x="1007115" y="0"/>
                </a:cubicBezTo>
                <a:cubicBezTo>
                  <a:pt x="1116201" y="-3276"/>
                  <a:pt x="1456911" y="-18966"/>
                  <a:pt x="1794731" y="0"/>
                </a:cubicBezTo>
                <a:cubicBezTo>
                  <a:pt x="2132551" y="18966"/>
                  <a:pt x="2246005" y="-25955"/>
                  <a:pt x="2369303" y="0"/>
                </a:cubicBezTo>
                <a:cubicBezTo>
                  <a:pt x="2492601" y="25955"/>
                  <a:pt x="2726454" y="-25086"/>
                  <a:pt x="2943875" y="0"/>
                </a:cubicBezTo>
                <a:cubicBezTo>
                  <a:pt x="3161296" y="25086"/>
                  <a:pt x="3341141" y="25900"/>
                  <a:pt x="3731491" y="0"/>
                </a:cubicBezTo>
                <a:cubicBezTo>
                  <a:pt x="4121841" y="-25900"/>
                  <a:pt x="3989219" y="-4696"/>
                  <a:pt x="4235048" y="0"/>
                </a:cubicBezTo>
                <a:cubicBezTo>
                  <a:pt x="4480877" y="4696"/>
                  <a:pt x="4756254" y="-15387"/>
                  <a:pt x="5022664" y="0"/>
                </a:cubicBezTo>
                <a:cubicBezTo>
                  <a:pt x="5289074" y="15387"/>
                  <a:pt x="5558968" y="-16173"/>
                  <a:pt x="5810280" y="0"/>
                </a:cubicBezTo>
                <a:cubicBezTo>
                  <a:pt x="6061592" y="16173"/>
                  <a:pt x="6236227" y="-1298"/>
                  <a:pt x="6455866" y="0"/>
                </a:cubicBezTo>
                <a:cubicBezTo>
                  <a:pt x="6675505" y="1298"/>
                  <a:pt x="6794439" y="7048"/>
                  <a:pt x="7101453" y="0"/>
                </a:cubicBezTo>
                <a:cubicBezTo>
                  <a:pt x="7111566" y="117811"/>
                  <a:pt x="7113076" y="373276"/>
                  <a:pt x="7101453" y="523220"/>
                </a:cubicBezTo>
                <a:cubicBezTo>
                  <a:pt x="6904049" y="516299"/>
                  <a:pt x="6807641" y="527460"/>
                  <a:pt x="6668910" y="523220"/>
                </a:cubicBezTo>
                <a:cubicBezTo>
                  <a:pt x="6530179" y="518980"/>
                  <a:pt x="6103710" y="542617"/>
                  <a:pt x="5881294" y="523220"/>
                </a:cubicBezTo>
                <a:cubicBezTo>
                  <a:pt x="5658878" y="503823"/>
                  <a:pt x="5552106" y="498729"/>
                  <a:pt x="5377737" y="523220"/>
                </a:cubicBezTo>
                <a:cubicBezTo>
                  <a:pt x="5203368" y="547711"/>
                  <a:pt x="4904029" y="520743"/>
                  <a:pt x="4732150" y="523220"/>
                </a:cubicBezTo>
                <a:cubicBezTo>
                  <a:pt x="4560271" y="525697"/>
                  <a:pt x="4219789" y="510546"/>
                  <a:pt x="3944534" y="523220"/>
                </a:cubicBezTo>
                <a:cubicBezTo>
                  <a:pt x="3669279" y="535894"/>
                  <a:pt x="3498575" y="525855"/>
                  <a:pt x="3298948" y="523220"/>
                </a:cubicBezTo>
                <a:cubicBezTo>
                  <a:pt x="3099321" y="520585"/>
                  <a:pt x="3068452" y="519479"/>
                  <a:pt x="2866405" y="523220"/>
                </a:cubicBezTo>
                <a:cubicBezTo>
                  <a:pt x="2664358" y="526961"/>
                  <a:pt x="2541055" y="517008"/>
                  <a:pt x="2362847" y="523220"/>
                </a:cubicBezTo>
                <a:cubicBezTo>
                  <a:pt x="2184639" y="529432"/>
                  <a:pt x="1784168" y="509103"/>
                  <a:pt x="1575231" y="523220"/>
                </a:cubicBezTo>
                <a:cubicBezTo>
                  <a:pt x="1366294" y="537337"/>
                  <a:pt x="1184555" y="508003"/>
                  <a:pt x="929645" y="523220"/>
                </a:cubicBezTo>
                <a:cubicBezTo>
                  <a:pt x="674735" y="538437"/>
                  <a:pt x="185962" y="556449"/>
                  <a:pt x="0" y="523220"/>
                </a:cubicBezTo>
                <a:cubicBezTo>
                  <a:pt x="20281" y="290253"/>
                  <a:pt x="16436" y="158718"/>
                  <a:pt x="0" y="0"/>
                </a:cubicBezTo>
                <a:close/>
              </a:path>
            </a:pathLst>
          </a:custGeom>
          <a:ln w="28575">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1400" b="1" dirty="0">
                <a:latin typeface="Courier" pitchFamily="2" charset="0"/>
              </a:rPr>
              <a:t>x * y = k</a:t>
            </a:r>
          </a:p>
          <a:p>
            <a:pPr algn="ctr"/>
            <a:r>
              <a:rPr lang="en-US" sz="1400" dirty="0">
                <a:latin typeface="Courier" pitchFamily="2" charset="0"/>
              </a:rPr>
              <a:t>x = token x quantity, y = token y quantity, k = constant quantity</a:t>
            </a:r>
          </a:p>
        </p:txBody>
      </p:sp>
      <p:grpSp>
        <p:nvGrpSpPr>
          <p:cNvPr id="16" name="Group 15">
            <a:extLst>
              <a:ext uri="{FF2B5EF4-FFF2-40B4-BE49-F238E27FC236}">
                <a16:creationId xmlns:a16="http://schemas.microsoft.com/office/drawing/2014/main" id="{8811DEA3-221E-642B-B0F8-1B7DEE2FA98E}"/>
              </a:ext>
            </a:extLst>
          </p:cNvPr>
          <p:cNvGrpSpPr/>
          <p:nvPr/>
        </p:nvGrpSpPr>
        <p:grpSpPr>
          <a:xfrm>
            <a:off x="3174913" y="2893206"/>
            <a:ext cx="1723884" cy="744302"/>
            <a:chOff x="7663956" y="3698620"/>
            <a:chExt cx="2451100" cy="1221446"/>
          </a:xfrm>
        </p:grpSpPr>
        <p:pic>
          <p:nvPicPr>
            <p:cNvPr id="14" name="Graphic 13" descr="Coins with solid fill">
              <a:extLst>
                <a:ext uri="{FF2B5EF4-FFF2-40B4-BE49-F238E27FC236}">
                  <a16:creationId xmlns:a16="http://schemas.microsoft.com/office/drawing/2014/main" id="{6E55145F-AB9D-8AD7-5F02-F141D8FD23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63956" y="3698620"/>
              <a:ext cx="1211580" cy="1211580"/>
            </a:xfrm>
            <a:prstGeom prst="rect">
              <a:avLst/>
            </a:prstGeom>
          </p:spPr>
        </p:pic>
        <p:pic>
          <p:nvPicPr>
            <p:cNvPr id="15" name="Graphic 14" descr="Coins with solid fill">
              <a:extLst>
                <a:ext uri="{FF2B5EF4-FFF2-40B4-BE49-F238E27FC236}">
                  <a16:creationId xmlns:a16="http://schemas.microsoft.com/office/drawing/2014/main" id="{2421BDF1-6889-8CD6-D251-542DC0A3504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03476" y="3708486"/>
              <a:ext cx="1211580" cy="1211580"/>
            </a:xfrm>
            <a:prstGeom prst="rect">
              <a:avLst/>
            </a:prstGeom>
          </p:spPr>
        </p:pic>
      </p:grpSp>
      <p:cxnSp>
        <p:nvCxnSpPr>
          <p:cNvPr id="17" name="Straight Arrow Connector 16">
            <a:extLst>
              <a:ext uri="{FF2B5EF4-FFF2-40B4-BE49-F238E27FC236}">
                <a16:creationId xmlns:a16="http://schemas.microsoft.com/office/drawing/2014/main" id="{BF26888E-A7FA-836C-845C-657EF3904D03}"/>
              </a:ext>
            </a:extLst>
          </p:cNvPr>
          <p:cNvCxnSpPr>
            <a:cxnSpLocks/>
          </p:cNvCxnSpPr>
          <p:nvPr/>
        </p:nvCxnSpPr>
        <p:spPr>
          <a:xfrm flipV="1">
            <a:off x="1826634" y="3206030"/>
            <a:ext cx="1067445" cy="4700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5FF8D85-61BF-1857-DD82-1AC499394ED5}"/>
              </a:ext>
            </a:extLst>
          </p:cNvPr>
          <p:cNvSpPr txBox="1"/>
          <p:nvPr/>
        </p:nvSpPr>
        <p:spPr>
          <a:xfrm>
            <a:off x="731081" y="2889948"/>
            <a:ext cx="2509531" cy="369332"/>
          </a:xfrm>
          <a:prstGeom prst="rect">
            <a:avLst/>
          </a:prstGeom>
          <a:noFill/>
        </p:spPr>
        <p:txBody>
          <a:bodyPr wrap="square" rtlCol="0">
            <a:spAutoFit/>
          </a:bodyPr>
          <a:lstStyle/>
          <a:p>
            <a:pPr algn="ctr"/>
            <a:r>
              <a:rPr lang="en-US" dirty="0"/>
              <a:t>Trades 5 B’s</a:t>
            </a:r>
          </a:p>
        </p:txBody>
      </p:sp>
      <p:sp>
        <p:nvSpPr>
          <p:cNvPr id="32" name="TextBox 31">
            <a:extLst>
              <a:ext uri="{FF2B5EF4-FFF2-40B4-BE49-F238E27FC236}">
                <a16:creationId xmlns:a16="http://schemas.microsoft.com/office/drawing/2014/main" id="{07923B17-51B8-A0C7-A87E-299B648093F0}"/>
              </a:ext>
            </a:extLst>
          </p:cNvPr>
          <p:cNvSpPr txBox="1"/>
          <p:nvPr/>
        </p:nvSpPr>
        <p:spPr>
          <a:xfrm>
            <a:off x="5379258" y="1762939"/>
            <a:ext cx="6229329" cy="3539430"/>
          </a:xfrm>
          <a:prstGeom prst="rect">
            <a:avLst/>
          </a:prstGeom>
          <a:noFill/>
        </p:spPr>
        <p:txBody>
          <a:bodyPr wrap="square">
            <a:spAutoFit/>
          </a:bodyPr>
          <a:lstStyle/>
          <a:p>
            <a:pPr algn="ctr"/>
            <a:r>
              <a:rPr lang="en-US" sz="1600" b="1" dirty="0">
                <a:latin typeface="Courier" pitchFamily="2" charset="0"/>
              </a:rPr>
              <a:t>Quantity must be 400</a:t>
            </a:r>
          </a:p>
          <a:p>
            <a:pPr algn="ctr"/>
            <a:r>
              <a:rPr lang="en-US" sz="1600" dirty="0">
                <a:latin typeface="Courier" pitchFamily="2" charset="0"/>
              </a:rPr>
              <a:t>Constant Quantity (k) = 20 * 20 = 400</a:t>
            </a:r>
          </a:p>
          <a:p>
            <a:pPr algn="ctr"/>
            <a:endParaRPr lang="en-US" sz="1600" dirty="0">
              <a:latin typeface="Courier" pitchFamily="2" charset="0"/>
            </a:endParaRPr>
          </a:p>
          <a:p>
            <a:pPr algn="ctr"/>
            <a:r>
              <a:rPr lang="en-US" sz="1600" b="1" dirty="0">
                <a:latin typeface="Courier" pitchFamily="2" charset="0"/>
              </a:rPr>
              <a:t>With 5 B’s added we will have 25 B’s in the pool</a:t>
            </a:r>
          </a:p>
          <a:p>
            <a:pPr algn="ctr"/>
            <a:r>
              <a:rPr lang="en-US" sz="1600" dirty="0">
                <a:latin typeface="Courier" pitchFamily="2" charset="0"/>
              </a:rPr>
              <a:t>(20 B’s + 5 B’s) = 25 B’s</a:t>
            </a:r>
          </a:p>
          <a:p>
            <a:pPr algn="ctr"/>
            <a:endParaRPr lang="en-US" sz="1600" dirty="0">
              <a:latin typeface="Courier" pitchFamily="2" charset="0"/>
            </a:endParaRPr>
          </a:p>
          <a:p>
            <a:pPr algn="ctr"/>
            <a:r>
              <a:rPr lang="en-US" sz="1600" b="1" dirty="0">
                <a:latin typeface="Courier" pitchFamily="2" charset="0"/>
              </a:rPr>
              <a:t>Now we have 25 B’s we need 16 A’s in our pool</a:t>
            </a:r>
          </a:p>
          <a:p>
            <a:pPr algn="ctr"/>
            <a:r>
              <a:rPr lang="en-US" sz="1600" dirty="0">
                <a:latin typeface="Courier" pitchFamily="2" charset="0"/>
              </a:rPr>
              <a:t>400 / 25 B’s = 16</a:t>
            </a:r>
          </a:p>
          <a:p>
            <a:pPr algn="ctr"/>
            <a:endParaRPr lang="en-US" sz="1600" dirty="0">
              <a:latin typeface="Courier" pitchFamily="2" charset="0"/>
            </a:endParaRPr>
          </a:p>
          <a:p>
            <a:pPr algn="ctr"/>
            <a:r>
              <a:rPr lang="en-US" sz="1600" b="1" dirty="0">
                <a:latin typeface="Courier" pitchFamily="2" charset="0"/>
              </a:rPr>
              <a:t>So we would give him 4 A’s</a:t>
            </a:r>
          </a:p>
          <a:p>
            <a:pPr algn="ctr"/>
            <a:r>
              <a:rPr lang="en-US" sz="1600" dirty="0">
                <a:latin typeface="Courier" pitchFamily="2" charset="0"/>
              </a:rPr>
              <a:t>20 A’s – 16 A’s = 4 A’s</a:t>
            </a:r>
          </a:p>
          <a:p>
            <a:pPr algn="ctr"/>
            <a:endParaRPr lang="en-US" sz="1600" dirty="0">
              <a:latin typeface="Courier" pitchFamily="2" charset="0"/>
            </a:endParaRPr>
          </a:p>
          <a:p>
            <a:pPr algn="ctr"/>
            <a:r>
              <a:rPr lang="en-US" sz="1600" b="1" dirty="0">
                <a:latin typeface="Courier" pitchFamily="2" charset="0"/>
              </a:rPr>
              <a:t>Is the quantity in the pool still constant, 400? </a:t>
            </a:r>
          </a:p>
          <a:p>
            <a:pPr algn="ctr"/>
            <a:r>
              <a:rPr lang="en-US" sz="1600" dirty="0">
                <a:latin typeface="Courier" pitchFamily="2" charset="0"/>
              </a:rPr>
              <a:t>Yes, 16 A’s * 25 B’s = 400</a:t>
            </a:r>
          </a:p>
        </p:txBody>
      </p:sp>
      <p:sp>
        <p:nvSpPr>
          <p:cNvPr id="36" name="TextBox 35">
            <a:extLst>
              <a:ext uri="{FF2B5EF4-FFF2-40B4-BE49-F238E27FC236}">
                <a16:creationId xmlns:a16="http://schemas.microsoft.com/office/drawing/2014/main" id="{D61BF1F4-9F3F-8361-1990-4D2EC104C4E8}"/>
              </a:ext>
            </a:extLst>
          </p:cNvPr>
          <p:cNvSpPr txBox="1"/>
          <p:nvPr/>
        </p:nvSpPr>
        <p:spPr>
          <a:xfrm>
            <a:off x="3321934" y="2558005"/>
            <a:ext cx="399139" cy="369332"/>
          </a:xfrm>
          <a:prstGeom prst="rect">
            <a:avLst/>
          </a:prstGeom>
          <a:noFill/>
        </p:spPr>
        <p:txBody>
          <a:bodyPr wrap="square" rtlCol="0">
            <a:spAutoFit/>
          </a:bodyPr>
          <a:lstStyle/>
          <a:p>
            <a:r>
              <a:rPr lang="en-US" dirty="0"/>
              <a:t>A</a:t>
            </a:r>
          </a:p>
        </p:txBody>
      </p:sp>
      <p:sp>
        <p:nvSpPr>
          <p:cNvPr id="37" name="TextBox 36">
            <a:extLst>
              <a:ext uri="{FF2B5EF4-FFF2-40B4-BE49-F238E27FC236}">
                <a16:creationId xmlns:a16="http://schemas.microsoft.com/office/drawing/2014/main" id="{AA951650-82AA-2EC8-182E-9D0FD129287C}"/>
              </a:ext>
            </a:extLst>
          </p:cNvPr>
          <p:cNvSpPr txBox="1"/>
          <p:nvPr/>
        </p:nvSpPr>
        <p:spPr>
          <a:xfrm>
            <a:off x="4172240" y="2558005"/>
            <a:ext cx="399139" cy="369332"/>
          </a:xfrm>
          <a:prstGeom prst="rect">
            <a:avLst/>
          </a:prstGeom>
          <a:noFill/>
        </p:spPr>
        <p:txBody>
          <a:bodyPr wrap="square" rtlCol="0">
            <a:spAutoFit/>
          </a:bodyPr>
          <a:lstStyle/>
          <a:p>
            <a:r>
              <a:rPr lang="en-US" dirty="0"/>
              <a:t>B</a:t>
            </a:r>
          </a:p>
        </p:txBody>
      </p:sp>
      <p:cxnSp>
        <p:nvCxnSpPr>
          <p:cNvPr id="38" name="Straight Arrow Connector 37">
            <a:extLst>
              <a:ext uri="{FF2B5EF4-FFF2-40B4-BE49-F238E27FC236}">
                <a16:creationId xmlns:a16="http://schemas.microsoft.com/office/drawing/2014/main" id="{B0CA1112-B0D4-807C-1AE7-AAB0BDBC761D}"/>
              </a:ext>
            </a:extLst>
          </p:cNvPr>
          <p:cNvCxnSpPr>
            <a:cxnSpLocks/>
          </p:cNvCxnSpPr>
          <p:nvPr/>
        </p:nvCxnSpPr>
        <p:spPr>
          <a:xfrm flipH="1">
            <a:off x="1958617" y="3590455"/>
            <a:ext cx="1050112" cy="5301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86DAADA0-4F27-936C-ADC8-B231FCF6BD0D}"/>
              </a:ext>
            </a:extLst>
          </p:cNvPr>
          <p:cNvSpPr txBox="1"/>
          <p:nvPr/>
        </p:nvSpPr>
        <p:spPr>
          <a:xfrm>
            <a:off x="1343183" y="4175307"/>
            <a:ext cx="2509531" cy="369332"/>
          </a:xfrm>
          <a:prstGeom prst="rect">
            <a:avLst/>
          </a:prstGeom>
          <a:noFill/>
        </p:spPr>
        <p:txBody>
          <a:bodyPr wrap="square" rtlCol="0">
            <a:spAutoFit/>
          </a:bodyPr>
          <a:lstStyle/>
          <a:p>
            <a:pPr algn="ctr"/>
            <a:r>
              <a:rPr lang="en-US" dirty="0"/>
              <a:t>Give 4 A’s</a:t>
            </a:r>
          </a:p>
        </p:txBody>
      </p:sp>
    </p:spTree>
    <p:extLst>
      <p:ext uri="{BB962C8B-B14F-4D97-AF65-F5344CB8AC3E}">
        <p14:creationId xmlns:p14="http://schemas.microsoft.com/office/powerpoint/2010/main" val="2447196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Content Placeholder 18">
            <a:extLst>
              <a:ext uri="{FF2B5EF4-FFF2-40B4-BE49-F238E27FC236}">
                <a16:creationId xmlns:a16="http://schemas.microsoft.com/office/drawing/2014/main" id="{4DEC19C1-ACEC-2345-A3DB-FAF77FA90FB6}"/>
              </a:ext>
            </a:extLst>
          </p:cNvPr>
          <p:cNvGraphicFramePr>
            <a:graphicFrameLocks noGrp="1"/>
          </p:cNvGraphicFramePr>
          <p:nvPr>
            <p:ph idx="1"/>
            <p:extLst>
              <p:ext uri="{D42A27DB-BD31-4B8C-83A1-F6EECF244321}">
                <p14:modId xmlns:p14="http://schemas.microsoft.com/office/powerpoint/2010/main" val="3306910316"/>
              </p:ext>
            </p:extLst>
          </p:nvPr>
        </p:nvGraphicFramePr>
        <p:xfrm>
          <a:off x="333486" y="1481752"/>
          <a:ext cx="11518088" cy="29040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a:extLst>
              <a:ext uri="{FF2B5EF4-FFF2-40B4-BE49-F238E27FC236}">
                <a16:creationId xmlns:a16="http://schemas.microsoft.com/office/drawing/2014/main" id="{2E946C2C-E686-6E41-81A1-394E7D81124B}"/>
              </a:ext>
            </a:extLst>
          </p:cNvPr>
          <p:cNvSpPr/>
          <p:nvPr/>
        </p:nvSpPr>
        <p:spPr>
          <a:xfrm>
            <a:off x="5772151" y="300037"/>
            <a:ext cx="785812" cy="171451"/>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5" name="Title 1">
            <a:extLst>
              <a:ext uri="{FF2B5EF4-FFF2-40B4-BE49-F238E27FC236}">
                <a16:creationId xmlns:a16="http://schemas.microsoft.com/office/drawing/2014/main" id="{50388EBC-8E1B-514B-87B3-08B17DCD3A54}"/>
              </a:ext>
            </a:extLst>
          </p:cNvPr>
          <p:cNvSpPr txBox="1">
            <a:spLocks/>
          </p:cNvSpPr>
          <p:nvPr/>
        </p:nvSpPr>
        <p:spPr>
          <a:xfrm>
            <a:off x="0" y="-59531"/>
            <a:ext cx="12192000" cy="681038"/>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t>The Origin: </a:t>
            </a:r>
            <a:r>
              <a:rPr lang="en-US" dirty="0"/>
              <a:t>The Creation of Bitcoin &amp; Blockchain</a:t>
            </a:r>
          </a:p>
        </p:txBody>
      </p:sp>
      <p:sp>
        <p:nvSpPr>
          <p:cNvPr id="3" name="TextBox 2">
            <a:extLst>
              <a:ext uri="{FF2B5EF4-FFF2-40B4-BE49-F238E27FC236}">
                <a16:creationId xmlns:a16="http://schemas.microsoft.com/office/drawing/2014/main" id="{0B131FC3-872B-569A-F1EC-414A93221E93}"/>
              </a:ext>
            </a:extLst>
          </p:cNvPr>
          <p:cNvSpPr txBox="1"/>
          <p:nvPr/>
        </p:nvSpPr>
        <p:spPr>
          <a:xfrm>
            <a:off x="333486" y="771526"/>
            <a:ext cx="11782314" cy="646331"/>
          </a:xfrm>
          <a:prstGeom prst="rect">
            <a:avLst/>
          </a:prstGeom>
          <a:noFill/>
        </p:spPr>
        <p:txBody>
          <a:bodyPr wrap="square">
            <a:spAutoFit/>
          </a:bodyPr>
          <a:lstStyle/>
          <a:p>
            <a:pPr algn="ctr"/>
            <a:r>
              <a:rPr lang="en-US" i="1" dirty="0">
                <a:effectLst/>
              </a:rPr>
              <a:t>A purely peer-to-peer version of electronic cash would allow online payments to be sent directly from one party to another without going through a financial institution.</a:t>
            </a:r>
            <a:endParaRPr lang="en-US" i="1" dirty="0"/>
          </a:p>
        </p:txBody>
      </p:sp>
      <p:sp>
        <p:nvSpPr>
          <p:cNvPr id="5" name="AutoShape 2" descr="my flowcode">
            <a:extLst>
              <a:ext uri="{FF2B5EF4-FFF2-40B4-BE49-F238E27FC236}">
                <a16:creationId xmlns:a16="http://schemas.microsoft.com/office/drawing/2014/main" id="{D55E6CDA-B233-367D-C02F-EAE87F812EE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my flowcode">
            <a:extLst>
              <a:ext uri="{FF2B5EF4-FFF2-40B4-BE49-F238E27FC236}">
                <a16:creationId xmlns:a16="http://schemas.microsoft.com/office/drawing/2014/main" id="{774067F0-EE15-D801-A84B-30421CE15F63}"/>
              </a:ext>
            </a:extLst>
          </p:cNvPr>
          <p:cNvSpPr>
            <a:spLocks noChangeAspect="1" noChangeArrowheads="1"/>
          </p:cNvSpPr>
          <p:nvPr/>
        </p:nvSpPr>
        <p:spPr bwMode="auto">
          <a:xfrm>
            <a:off x="8894618" y="4565073"/>
            <a:ext cx="259773"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FF85CDC9-E7D7-09C9-FF7F-7FD03D3A21B3}"/>
              </a:ext>
            </a:extLst>
          </p:cNvPr>
          <p:cNvPicPr>
            <a:picLocks noChangeAspect="1"/>
          </p:cNvPicPr>
          <p:nvPr/>
        </p:nvPicPr>
        <p:blipFill>
          <a:blip r:embed="rId8"/>
          <a:stretch>
            <a:fillRect/>
          </a:stretch>
        </p:blipFill>
        <p:spPr>
          <a:xfrm>
            <a:off x="8372380" y="5342289"/>
            <a:ext cx="1304248" cy="1304248"/>
          </a:xfrm>
          <a:prstGeom prst="rect">
            <a:avLst/>
          </a:prstGeom>
        </p:spPr>
      </p:pic>
      <p:sp>
        <p:nvSpPr>
          <p:cNvPr id="12" name="TextBox 11">
            <a:extLst>
              <a:ext uri="{FF2B5EF4-FFF2-40B4-BE49-F238E27FC236}">
                <a16:creationId xmlns:a16="http://schemas.microsoft.com/office/drawing/2014/main" id="{2326012D-F2E0-CF2E-8731-CD6DF48F3A84}"/>
              </a:ext>
            </a:extLst>
          </p:cNvPr>
          <p:cNvSpPr txBox="1"/>
          <p:nvPr/>
        </p:nvSpPr>
        <p:spPr>
          <a:xfrm>
            <a:off x="7720085" y="4717473"/>
            <a:ext cx="2493819" cy="523220"/>
          </a:xfrm>
          <a:prstGeom prst="rect">
            <a:avLst/>
          </a:prstGeom>
          <a:noFill/>
        </p:spPr>
        <p:txBody>
          <a:bodyPr wrap="square" rtlCol="0">
            <a:spAutoFit/>
          </a:bodyPr>
          <a:lstStyle/>
          <a:p>
            <a:pPr algn="ctr"/>
            <a:r>
              <a:rPr lang="en-US" sz="1400" dirty="0"/>
              <a:t>Bitcoin Whitepaper </a:t>
            </a:r>
            <a:r>
              <a:rPr lang="en-US" sz="1400" dirty="0">
                <a:hlinkClick r:id="rId9"/>
              </a:rPr>
              <a:t>https://bitcoin.org/bitcoin.pdf</a:t>
            </a:r>
            <a:endParaRPr lang="en-US" sz="1400" dirty="0"/>
          </a:p>
        </p:txBody>
      </p:sp>
      <p:pic>
        <p:nvPicPr>
          <p:cNvPr id="2" name="Picture 1">
            <a:hlinkClick r:id="rId10" action="ppaction://hlinksldjump"/>
            <a:extLst>
              <a:ext uri="{FF2B5EF4-FFF2-40B4-BE49-F238E27FC236}">
                <a16:creationId xmlns:a16="http://schemas.microsoft.com/office/drawing/2014/main" id="{4A06504F-15C4-CFBE-57CA-02A0FE7BB639}"/>
              </a:ext>
            </a:extLst>
          </p:cNvPr>
          <p:cNvPicPr>
            <a:picLocks noChangeAspect="1"/>
          </p:cNvPicPr>
          <p:nvPr/>
        </p:nvPicPr>
        <p:blipFill>
          <a:blip r:embed="rId11"/>
          <a:stretch>
            <a:fillRect/>
          </a:stretch>
        </p:blipFill>
        <p:spPr>
          <a:xfrm>
            <a:off x="1910355" y="4449726"/>
            <a:ext cx="3818531" cy="22607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79062309"/>
      </p:ext>
    </p:extLst>
  </p:cSld>
  <p:clrMapOvr>
    <a:masterClrMapping/>
  </p:clrMapOvr>
  <mc:AlternateContent xmlns:mc="http://schemas.openxmlformats.org/markup-compatibility/2006">
    <mc:Choice xmlns:p14="http://schemas.microsoft.com/office/powerpoint/2010/main" Requires="p14">
      <p:transition spd="slow" p14:dur="2000" advTm="11632"/>
    </mc:Choice>
    <mc:Fallback>
      <p:transition spd="slow" advTm="11632"/>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B6A01AB-EC89-384D-BA5A-66BB97F07132}"/>
              </a:ext>
            </a:extLst>
          </p:cNvPr>
          <p:cNvSpPr txBox="1">
            <a:spLocks/>
          </p:cNvSpPr>
          <p:nvPr/>
        </p:nvSpPr>
        <p:spPr>
          <a:xfrm>
            <a:off x="0" y="-27453"/>
            <a:ext cx="12192000" cy="681038"/>
          </a:xfrm>
          <a:prstGeom prst="rect">
            <a:avLst/>
          </a:prstGeom>
          <a:solidFill>
            <a:srgbClr val="FF9300"/>
          </a:solidFill>
        </p:spPr>
        <p:style>
          <a:lnRef idx="0">
            <a:schemeClr val="accent5"/>
          </a:lnRef>
          <a:fillRef idx="3">
            <a:schemeClr val="accent5"/>
          </a:fillRef>
          <a:effectRef idx="3">
            <a:schemeClr val="accent5"/>
          </a:effectRef>
          <a:fontRef idx="minor">
            <a:schemeClr val="lt1"/>
          </a:fontRef>
        </p:style>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t>Decentralized Exchange – AMM (Liquidity Pool Model)</a:t>
            </a:r>
            <a:endParaRPr lang="en-US" dirty="0"/>
          </a:p>
        </p:txBody>
      </p:sp>
      <p:sp>
        <p:nvSpPr>
          <p:cNvPr id="3" name="Content Placeholder 2">
            <a:extLst>
              <a:ext uri="{FF2B5EF4-FFF2-40B4-BE49-F238E27FC236}">
                <a16:creationId xmlns:a16="http://schemas.microsoft.com/office/drawing/2014/main" id="{7F5CD1E4-FFEF-8983-FEC9-3A0B86E05C93}"/>
              </a:ext>
            </a:extLst>
          </p:cNvPr>
          <p:cNvSpPr>
            <a:spLocks noGrp="1"/>
          </p:cNvSpPr>
          <p:nvPr>
            <p:ph idx="1"/>
          </p:nvPr>
        </p:nvSpPr>
        <p:spPr>
          <a:xfrm>
            <a:off x="680720" y="8314073"/>
            <a:ext cx="10515600" cy="4351338"/>
          </a:xfrm>
        </p:spPr>
        <p:txBody>
          <a:bodyPr/>
          <a:lstStyle/>
          <a:p>
            <a:r>
              <a:rPr lang="en-US" dirty="0"/>
              <a:t>Traditional order book model there are buyers “bidders” and sellers</a:t>
            </a:r>
          </a:p>
          <a:p>
            <a:pPr lvl="1"/>
            <a:r>
              <a:rPr lang="en-US" dirty="0"/>
              <a:t>Both buyer and sellers have to converge on their price</a:t>
            </a:r>
          </a:p>
          <a:p>
            <a:pPr lvl="1"/>
            <a:r>
              <a:rPr lang="en-US" dirty="0"/>
              <a:t>What is no one is ready place their orders at a fair price level?</a:t>
            </a:r>
          </a:p>
          <a:p>
            <a:pPr lvl="1"/>
            <a:r>
              <a:rPr lang="en-US" dirty="0"/>
              <a:t>What if there are not enough assets you want to buy</a:t>
            </a:r>
          </a:p>
          <a:p>
            <a:pPr lvl="1"/>
            <a:endParaRPr lang="en-US" dirty="0"/>
          </a:p>
          <a:p>
            <a:r>
              <a:rPr lang="en-US" dirty="0"/>
              <a:t>Market makers are entities that facilitate trading by always willing to buy or sell an asset</a:t>
            </a:r>
          </a:p>
          <a:p>
            <a:pPr lvl="1"/>
            <a:r>
              <a:rPr lang="en-US" dirty="0"/>
              <a:t>They provide liquidity, so users can always trade and they don’t have to wait for a counterparty</a:t>
            </a:r>
          </a:p>
          <a:p>
            <a:pPr lvl="1"/>
            <a:r>
              <a:rPr lang="en-US" dirty="0"/>
              <a:t>Without a market maker the exchange is liquid</a:t>
            </a:r>
          </a:p>
        </p:txBody>
      </p:sp>
      <p:pic>
        <p:nvPicPr>
          <p:cNvPr id="4" name="Graphic 3" descr="Office worker male with solid fill">
            <a:extLst>
              <a:ext uri="{FF2B5EF4-FFF2-40B4-BE49-F238E27FC236}">
                <a16:creationId xmlns:a16="http://schemas.microsoft.com/office/drawing/2014/main" id="{592FB7AE-BB49-B015-D992-4C3677F63F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450" y="3387983"/>
            <a:ext cx="1803400" cy="1655851"/>
          </a:xfrm>
          <a:prstGeom prst="rect">
            <a:avLst/>
          </a:prstGeom>
        </p:spPr>
      </p:pic>
      <p:sp>
        <p:nvSpPr>
          <p:cNvPr id="18" name="TextBox 17">
            <a:extLst>
              <a:ext uri="{FF2B5EF4-FFF2-40B4-BE49-F238E27FC236}">
                <a16:creationId xmlns:a16="http://schemas.microsoft.com/office/drawing/2014/main" id="{299A823C-F6F4-FD20-46A7-BF41CABEF78E}"/>
              </a:ext>
            </a:extLst>
          </p:cNvPr>
          <p:cNvSpPr txBox="1"/>
          <p:nvPr/>
        </p:nvSpPr>
        <p:spPr>
          <a:xfrm>
            <a:off x="560263" y="897705"/>
            <a:ext cx="10771351" cy="461665"/>
          </a:xfrm>
          <a:prstGeom prst="rect">
            <a:avLst/>
          </a:prstGeom>
          <a:noFill/>
        </p:spPr>
        <p:txBody>
          <a:bodyPr wrap="square" rtlCol="0">
            <a:spAutoFit/>
          </a:bodyPr>
          <a:lstStyle/>
          <a:p>
            <a:r>
              <a:rPr lang="en-US" sz="2400" b="1" dirty="0"/>
              <a:t>After the trade, what is the price of each asset in dollars in the liquidity pool?</a:t>
            </a:r>
          </a:p>
        </p:txBody>
      </p:sp>
      <p:sp>
        <p:nvSpPr>
          <p:cNvPr id="26" name="Rectangle 25">
            <a:extLst>
              <a:ext uri="{FF2B5EF4-FFF2-40B4-BE49-F238E27FC236}">
                <a16:creationId xmlns:a16="http://schemas.microsoft.com/office/drawing/2014/main" id="{E5BB9761-8216-A72F-6441-F37F3A8F784C}"/>
              </a:ext>
            </a:extLst>
          </p:cNvPr>
          <p:cNvSpPr/>
          <p:nvPr/>
        </p:nvSpPr>
        <p:spPr>
          <a:xfrm>
            <a:off x="428263" y="873759"/>
            <a:ext cx="11285317" cy="5748678"/>
          </a:xfrm>
          <a:custGeom>
            <a:avLst/>
            <a:gdLst>
              <a:gd name="connsiteX0" fmla="*/ 0 w 11285317"/>
              <a:gd name="connsiteY0" fmla="*/ 0 h 5748678"/>
              <a:gd name="connsiteX1" fmla="*/ 550989 w 11285317"/>
              <a:gd name="connsiteY1" fmla="*/ 0 h 5748678"/>
              <a:gd name="connsiteX2" fmla="*/ 876272 w 11285317"/>
              <a:gd name="connsiteY2" fmla="*/ 0 h 5748678"/>
              <a:gd name="connsiteX3" fmla="*/ 1765820 w 11285317"/>
              <a:gd name="connsiteY3" fmla="*/ 0 h 5748678"/>
              <a:gd name="connsiteX4" fmla="*/ 2316809 w 11285317"/>
              <a:gd name="connsiteY4" fmla="*/ 0 h 5748678"/>
              <a:gd name="connsiteX5" fmla="*/ 2867798 w 11285317"/>
              <a:gd name="connsiteY5" fmla="*/ 0 h 5748678"/>
              <a:gd name="connsiteX6" fmla="*/ 3757347 w 11285317"/>
              <a:gd name="connsiteY6" fmla="*/ 0 h 5748678"/>
              <a:gd name="connsiteX7" fmla="*/ 4195483 w 11285317"/>
              <a:gd name="connsiteY7" fmla="*/ 0 h 5748678"/>
              <a:gd name="connsiteX8" fmla="*/ 5085031 w 11285317"/>
              <a:gd name="connsiteY8" fmla="*/ 0 h 5748678"/>
              <a:gd name="connsiteX9" fmla="*/ 5974580 w 11285317"/>
              <a:gd name="connsiteY9" fmla="*/ 0 h 5748678"/>
              <a:gd name="connsiteX10" fmla="*/ 6638422 w 11285317"/>
              <a:gd name="connsiteY10" fmla="*/ 0 h 5748678"/>
              <a:gd name="connsiteX11" fmla="*/ 7527970 w 11285317"/>
              <a:gd name="connsiteY11" fmla="*/ 0 h 5748678"/>
              <a:gd name="connsiteX12" fmla="*/ 8078959 w 11285317"/>
              <a:gd name="connsiteY12" fmla="*/ 0 h 5748678"/>
              <a:gd name="connsiteX13" fmla="*/ 8629948 w 11285317"/>
              <a:gd name="connsiteY13" fmla="*/ 0 h 5748678"/>
              <a:gd name="connsiteX14" fmla="*/ 9406644 w 11285317"/>
              <a:gd name="connsiteY14" fmla="*/ 0 h 5748678"/>
              <a:gd name="connsiteX15" fmla="*/ 9957633 w 11285317"/>
              <a:gd name="connsiteY15" fmla="*/ 0 h 5748678"/>
              <a:gd name="connsiteX16" fmla="*/ 11285317 w 11285317"/>
              <a:gd name="connsiteY16" fmla="*/ 0 h 5748678"/>
              <a:gd name="connsiteX17" fmla="*/ 11285317 w 11285317"/>
              <a:gd name="connsiteY17" fmla="*/ 753716 h 5748678"/>
              <a:gd name="connsiteX18" fmla="*/ 11285317 w 11285317"/>
              <a:gd name="connsiteY18" fmla="*/ 1449944 h 5748678"/>
              <a:gd name="connsiteX19" fmla="*/ 11285317 w 11285317"/>
              <a:gd name="connsiteY19" fmla="*/ 2146173 h 5748678"/>
              <a:gd name="connsiteX20" fmla="*/ 11285317 w 11285317"/>
              <a:gd name="connsiteY20" fmla="*/ 2612455 h 5748678"/>
              <a:gd name="connsiteX21" fmla="*/ 11285317 w 11285317"/>
              <a:gd name="connsiteY21" fmla="*/ 3136223 h 5748678"/>
              <a:gd name="connsiteX22" fmla="*/ 11285317 w 11285317"/>
              <a:gd name="connsiteY22" fmla="*/ 3832452 h 5748678"/>
              <a:gd name="connsiteX23" fmla="*/ 11285317 w 11285317"/>
              <a:gd name="connsiteY23" fmla="*/ 4413707 h 5748678"/>
              <a:gd name="connsiteX24" fmla="*/ 11285317 w 11285317"/>
              <a:gd name="connsiteY24" fmla="*/ 4937476 h 5748678"/>
              <a:gd name="connsiteX25" fmla="*/ 11285317 w 11285317"/>
              <a:gd name="connsiteY25" fmla="*/ 5748678 h 5748678"/>
              <a:gd name="connsiteX26" fmla="*/ 10621475 w 11285317"/>
              <a:gd name="connsiteY26" fmla="*/ 5748678 h 5748678"/>
              <a:gd name="connsiteX27" fmla="*/ 9957633 w 11285317"/>
              <a:gd name="connsiteY27" fmla="*/ 5748678 h 5748678"/>
              <a:gd name="connsiteX28" fmla="*/ 9519497 w 11285317"/>
              <a:gd name="connsiteY28" fmla="*/ 5748678 h 5748678"/>
              <a:gd name="connsiteX29" fmla="*/ 8742801 w 11285317"/>
              <a:gd name="connsiteY29" fmla="*/ 5748678 h 5748678"/>
              <a:gd name="connsiteX30" fmla="*/ 8304666 w 11285317"/>
              <a:gd name="connsiteY30" fmla="*/ 5748678 h 5748678"/>
              <a:gd name="connsiteX31" fmla="*/ 7527970 w 11285317"/>
              <a:gd name="connsiteY31" fmla="*/ 5748678 h 5748678"/>
              <a:gd name="connsiteX32" fmla="*/ 7202688 w 11285317"/>
              <a:gd name="connsiteY32" fmla="*/ 5748678 h 5748678"/>
              <a:gd name="connsiteX33" fmla="*/ 6425992 w 11285317"/>
              <a:gd name="connsiteY33" fmla="*/ 5748678 h 5748678"/>
              <a:gd name="connsiteX34" fmla="*/ 5987856 w 11285317"/>
              <a:gd name="connsiteY34" fmla="*/ 5748678 h 5748678"/>
              <a:gd name="connsiteX35" fmla="*/ 5662574 w 11285317"/>
              <a:gd name="connsiteY35" fmla="*/ 5748678 h 5748678"/>
              <a:gd name="connsiteX36" fmla="*/ 5224438 w 11285317"/>
              <a:gd name="connsiteY36" fmla="*/ 5748678 h 5748678"/>
              <a:gd name="connsiteX37" fmla="*/ 4447743 w 11285317"/>
              <a:gd name="connsiteY37" fmla="*/ 5748678 h 5748678"/>
              <a:gd name="connsiteX38" fmla="*/ 4009607 w 11285317"/>
              <a:gd name="connsiteY38" fmla="*/ 5748678 h 5748678"/>
              <a:gd name="connsiteX39" fmla="*/ 3684324 w 11285317"/>
              <a:gd name="connsiteY39" fmla="*/ 5748678 h 5748678"/>
              <a:gd name="connsiteX40" fmla="*/ 3246188 w 11285317"/>
              <a:gd name="connsiteY40" fmla="*/ 5748678 h 5748678"/>
              <a:gd name="connsiteX41" fmla="*/ 2695199 w 11285317"/>
              <a:gd name="connsiteY41" fmla="*/ 5748678 h 5748678"/>
              <a:gd name="connsiteX42" fmla="*/ 2031357 w 11285317"/>
              <a:gd name="connsiteY42" fmla="*/ 5748678 h 5748678"/>
              <a:gd name="connsiteX43" fmla="*/ 1593221 w 11285317"/>
              <a:gd name="connsiteY43" fmla="*/ 5748678 h 5748678"/>
              <a:gd name="connsiteX44" fmla="*/ 703673 w 11285317"/>
              <a:gd name="connsiteY44" fmla="*/ 5748678 h 5748678"/>
              <a:gd name="connsiteX45" fmla="*/ 0 w 11285317"/>
              <a:gd name="connsiteY45" fmla="*/ 5748678 h 5748678"/>
              <a:gd name="connsiteX46" fmla="*/ 0 w 11285317"/>
              <a:gd name="connsiteY46" fmla="*/ 4994962 h 5748678"/>
              <a:gd name="connsiteX47" fmla="*/ 0 w 11285317"/>
              <a:gd name="connsiteY47" fmla="*/ 4356220 h 5748678"/>
              <a:gd name="connsiteX48" fmla="*/ 0 w 11285317"/>
              <a:gd name="connsiteY48" fmla="*/ 3717478 h 5748678"/>
              <a:gd name="connsiteX49" fmla="*/ 0 w 11285317"/>
              <a:gd name="connsiteY49" fmla="*/ 3136223 h 5748678"/>
              <a:gd name="connsiteX50" fmla="*/ 0 w 11285317"/>
              <a:gd name="connsiteY50" fmla="*/ 2439994 h 5748678"/>
              <a:gd name="connsiteX51" fmla="*/ 0 w 11285317"/>
              <a:gd name="connsiteY51" fmla="*/ 1801252 h 5748678"/>
              <a:gd name="connsiteX52" fmla="*/ 0 w 11285317"/>
              <a:gd name="connsiteY52" fmla="*/ 1047537 h 5748678"/>
              <a:gd name="connsiteX53" fmla="*/ 0 w 11285317"/>
              <a:gd name="connsiteY53" fmla="*/ 0 h 574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1285317" h="5748678" extrusionOk="0">
                <a:moveTo>
                  <a:pt x="0" y="0"/>
                </a:moveTo>
                <a:cubicBezTo>
                  <a:pt x="191803" y="-12838"/>
                  <a:pt x="357023" y="4099"/>
                  <a:pt x="550989" y="0"/>
                </a:cubicBezTo>
                <a:cubicBezTo>
                  <a:pt x="744955" y="-4099"/>
                  <a:pt x="759654" y="2991"/>
                  <a:pt x="876272" y="0"/>
                </a:cubicBezTo>
                <a:cubicBezTo>
                  <a:pt x="992890" y="-2991"/>
                  <a:pt x="1563377" y="-43998"/>
                  <a:pt x="1765820" y="0"/>
                </a:cubicBezTo>
                <a:cubicBezTo>
                  <a:pt x="1968263" y="43998"/>
                  <a:pt x="2113791" y="-26923"/>
                  <a:pt x="2316809" y="0"/>
                </a:cubicBezTo>
                <a:cubicBezTo>
                  <a:pt x="2519827" y="26923"/>
                  <a:pt x="2595335" y="-12548"/>
                  <a:pt x="2867798" y="0"/>
                </a:cubicBezTo>
                <a:cubicBezTo>
                  <a:pt x="3140261" y="12548"/>
                  <a:pt x="3416786" y="4955"/>
                  <a:pt x="3757347" y="0"/>
                </a:cubicBezTo>
                <a:cubicBezTo>
                  <a:pt x="4097908" y="-4955"/>
                  <a:pt x="4087414" y="5494"/>
                  <a:pt x="4195483" y="0"/>
                </a:cubicBezTo>
                <a:cubicBezTo>
                  <a:pt x="4303552" y="-5494"/>
                  <a:pt x="4905278" y="-38308"/>
                  <a:pt x="5085031" y="0"/>
                </a:cubicBezTo>
                <a:cubicBezTo>
                  <a:pt x="5264784" y="38308"/>
                  <a:pt x="5694315" y="-3864"/>
                  <a:pt x="5974580" y="0"/>
                </a:cubicBezTo>
                <a:cubicBezTo>
                  <a:pt x="6254845" y="3864"/>
                  <a:pt x="6427591" y="29166"/>
                  <a:pt x="6638422" y="0"/>
                </a:cubicBezTo>
                <a:cubicBezTo>
                  <a:pt x="6849253" y="-29166"/>
                  <a:pt x="7138389" y="-20747"/>
                  <a:pt x="7527970" y="0"/>
                </a:cubicBezTo>
                <a:cubicBezTo>
                  <a:pt x="7917551" y="20747"/>
                  <a:pt x="7832906" y="-8342"/>
                  <a:pt x="8078959" y="0"/>
                </a:cubicBezTo>
                <a:cubicBezTo>
                  <a:pt x="8325012" y="8342"/>
                  <a:pt x="8383656" y="-3264"/>
                  <a:pt x="8629948" y="0"/>
                </a:cubicBezTo>
                <a:cubicBezTo>
                  <a:pt x="8876240" y="3264"/>
                  <a:pt x="9111149" y="4673"/>
                  <a:pt x="9406644" y="0"/>
                </a:cubicBezTo>
                <a:cubicBezTo>
                  <a:pt x="9702139" y="-4673"/>
                  <a:pt x="9736421" y="14106"/>
                  <a:pt x="9957633" y="0"/>
                </a:cubicBezTo>
                <a:cubicBezTo>
                  <a:pt x="10178845" y="-14106"/>
                  <a:pt x="10625896" y="762"/>
                  <a:pt x="11285317" y="0"/>
                </a:cubicBezTo>
                <a:cubicBezTo>
                  <a:pt x="11289212" y="366026"/>
                  <a:pt x="11260333" y="587006"/>
                  <a:pt x="11285317" y="753716"/>
                </a:cubicBezTo>
                <a:cubicBezTo>
                  <a:pt x="11310301" y="920426"/>
                  <a:pt x="11253905" y="1281437"/>
                  <a:pt x="11285317" y="1449944"/>
                </a:cubicBezTo>
                <a:cubicBezTo>
                  <a:pt x="11316729" y="1618451"/>
                  <a:pt x="11267724" y="1960576"/>
                  <a:pt x="11285317" y="2146173"/>
                </a:cubicBezTo>
                <a:cubicBezTo>
                  <a:pt x="11302910" y="2331770"/>
                  <a:pt x="11292411" y="2468304"/>
                  <a:pt x="11285317" y="2612455"/>
                </a:cubicBezTo>
                <a:cubicBezTo>
                  <a:pt x="11278223" y="2756606"/>
                  <a:pt x="11284130" y="2955932"/>
                  <a:pt x="11285317" y="3136223"/>
                </a:cubicBezTo>
                <a:cubicBezTo>
                  <a:pt x="11286504" y="3316514"/>
                  <a:pt x="11260473" y="3616145"/>
                  <a:pt x="11285317" y="3832452"/>
                </a:cubicBezTo>
                <a:cubicBezTo>
                  <a:pt x="11310161" y="4048759"/>
                  <a:pt x="11293731" y="4206029"/>
                  <a:pt x="11285317" y="4413707"/>
                </a:cubicBezTo>
                <a:cubicBezTo>
                  <a:pt x="11276903" y="4621385"/>
                  <a:pt x="11274067" y="4688203"/>
                  <a:pt x="11285317" y="4937476"/>
                </a:cubicBezTo>
                <a:cubicBezTo>
                  <a:pt x="11296567" y="5186749"/>
                  <a:pt x="11255861" y="5578783"/>
                  <a:pt x="11285317" y="5748678"/>
                </a:cubicBezTo>
                <a:cubicBezTo>
                  <a:pt x="11103661" y="5728578"/>
                  <a:pt x="10806533" y="5716016"/>
                  <a:pt x="10621475" y="5748678"/>
                </a:cubicBezTo>
                <a:cubicBezTo>
                  <a:pt x="10436417" y="5781340"/>
                  <a:pt x="10132064" y="5768711"/>
                  <a:pt x="9957633" y="5748678"/>
                </a:cubicBezTo>
                <a:cubicBezTo>
                  <a:pt x="9783202" y="5728645"/>
                  <a:pt x="9622639" y="5759772"/>
                  <a:pt x="9519497" y="5748678"/>
                </a:cubicBezTo>
                <a:cubicBezTo>
                  <a:pt x="9416355" y="5737584"/>
                  <a:pt x="9043372" y="5755184"/>
                  <a:pt x="8742801" y="5748678"/>
                </a:cubicBezTo>
                <a:cubicBezTo>
                  <a:pt x="8442230" y="5742172"/>
                  <a:pt x="8419281" y="5744042"/>
                  <a:pt x="8304666" y="5748678"/>
                </a:cubicBezTo>
                <a:cubicBezTo>
                  <a:pt x="8190051" y="5753314"/>
                  <a:pt x="7715369" y="5761928"/>
                  <a:pt x="7527970" y="5748678"/>
                </a:cubicBezTo>
                <a:cubicBezTo>
                  <a:pt x="7340571" y="5735428"/>
                  <a:pt x="7283697" y="5758046"/>
                  <a:pt x="7202688" y="5748678"/>
                </a:cubicBezTo>
                <a:cubicBezTo>
                  <a:pt x="7121679" y="5739310"/>
                  <a:pt x="6703058" y="5715877"/>
                  <a:pt x="6425992" y="5748678"/>
                </a:cubicBezTo>
                <a:cubicBezTo>
                  <a:pt x="6148926" y="5781479"/>
                  <a:pt x="6097711" y="5770572"/>
                  <a:pt x="5987856" y="5748678"/>
                </a:cubicBezTo>
                <a:cubicBezTo>
                  <a:pt x="5878001" y="5726784"/>
                  <a:pt x="5758482" y="5752525"/>
                  <a:pt x="5662574" y="5748678"/>
                </a:cubicBezTo>
                <a:cubicBezTo>
                  <a:pt x="5566666" y="5744831"/>
                  <a:pt x="5390091" y="5751290"/>
                  <a:pt x="5224438" y="5748678"/>
                </a:cubicBezTo>
                <a:cubicBezTo>
                  <a:pt x="5058785" y="5746066"/>
                  <a:pt x="4779752" y="5738442"/>
                  <a:pt x="4447743" y="5748678"/>
                </a:cubicBezTo>
                <a:cubicBezTo>
                  <a:pt x="4115734" y="5758914"/>
                  <a:pt x="4156477" y="5734779"/>
                  <a:pt x="4009607" y="5748678"/>
                </a:cubicBezTo>
                <a:cubicBezTo>
                  <a:pt x="3862737" y="5762577"/>
                  <a:pt x="3779454" y="5737600"/>
                  <a:pt x="3684324" y="5748678"/>
                </a:cubicBezTo>
                <a:cubicBezTo>
                  <a:pt x="3589194" y="5759756"/>
                  <a:pt x="3431396" y="5740297"/>
                  <a:pt x="3246188" y="5748678"/>
                </a:cubicBezTo>
                <a:cubicBezTo>
                  <a:pt x="3060980" y="5757059"/>
                  <a:pt x="2951700" y="5772543"/>
                  <a:pt x="2695199" y="5748678"/>
                </a:cubicBezTo>
                <a:cubicBezTo>
                  <a:pt x="2438698" y="5724813"/>
                  <a:pt x="2213394" y="5740372"/>
                  <a:pt x="2031357" y="5748678"/>
                </a:cubicBezTo>
                <a:cubicBezTo>
                  <a:pt x="1849320" y="5756984"/>
                  <a:pt x="1736153" y="5758504"/>
                  <a:pt x="1593221" y="5748678"/>
                </a:cubicBezTo>
                <a:cubicBezTo>
                  <a:pt x="1450289" y="5738852"/>
                  <a:pt x="997682" y="5765754"/>
                  <a:pt x="703673" y="5748678"/>
                </a:cubicBezTo>
                <a:cubicBezTo>
                  <a:pt x="409664" y="5731602"/>
                  <a:pt x="253155" y="5769458"/>
                  <a:pt x="0" y="5748678"/>
                </a:cubicBezTo>
                <a:cubicBezTo>
                  <a:pt x="14037" y="5512801"/>
                  <a:pt x="-2410" y="5267037"/>
                  <a:pt x="0" y="4994962"/>
                </a:cubicBezTo>
                <a:cubicBezTo>
                  <a:pt x="2410" y="4722887"/>
                  <a:pt x="-984" y="4513867"/>
                  <a:pt x="0" y="4356220"/>
                </a:cubicBezTo>
                <a:cubicBezTo>
                  <a:pt x="984" y="4198573"/>
                  <a:pt x="-1819" y="3869862"/>
                  <a:pt x="0" y="3717478"/>
                </a:cubicBezTo>
                <a:cubicBezTo>
                  <a:pt x="1819" y="3565094"/>
                  <a:pt x="5920" y="3293565"/>
                  <a:pt x="0" y="3136223"/>
                </a:cubicBezTo>
                <a:cubicBezTo>
                  <a:pt x="-5920" y="2978882"/>
                  <a:pt x="8688" y="2616569"/>
                  <a:pt x="0" y="2439994"/>
                </a:cubicBezTo>
                <a:cubicBezTo>
                  <a:pt x="-8688" y="2263419"/>
                  <a:pt x="-27639" y="1992674"/>
                  <a:pt x="0" y="1801252"/>
                </a:cubicBezTo>
                <a:cubicBezTo>
                  <a:pt x="27639" y="1609830"/>
                  <a:pt x="12507" y="1223579"/>
                  <a:pt x="0" y="1047537"/>
                </a:cubicBezTo>
                <a:cubicBezTo>
                  <a:pt x="-12507" y="871495"/>
                  <a:pt x="-28073" y="260708"/>
                  <a:pt x="0" y="0"/>
                </a:cubicBezTo>
                <a:close/>
              </a:path>
            </a:pathLst>
          </a:custGeom>
          <a:noFill/>
          <a:ln w="38100" cap="flat" cmpd="sng" algn="ctr">
            <a:solidFill>
              <a:schemeClr val="dk1"/>
            </a:solidFill>
            <a:prstDash val="solid"/>
            <a:round/>
            <a:headEnd type="none" w="med" len="med"/>
            <a:tailEnd type="none" w="med" len="me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9" name="TextBox 38">
            <a:extLst>
              <a:ext uri="{FF2B5EF4-FFF2-40B4-BE49-F238E27FC236}">
                <a16:creationId xmlns:a16="http://schemas.microsoft.com/office/drawing/2014/main" id="{EFC6C859-667E-81FD-41F9-3867CE04EF1E}"/>
              </a:ext>
            </a:extLst>
          </p:cNvPr>
          <p:cNvSpPr txBox="1"/>
          <p:nvPr/>
        </p:nvSpPr>
        <p:spPr>
          <a:xfrm>
            <a:off x="2873607" y="3648494"/>
            <a:ext cx="2509531" cy="1477328"/>
          </a:xfrm>
          <a:prstGeom prst="rect">
            <a:avLst/>
          </a:prstGeom>
          <a:noFill/>
        </p:spPr>
        <p:txBody>
          <a:bodyPr wrap="square" rtlCol="0">
            <a:spAutoFit/>
          </a:bodyPr>
          <a:lstStyle/>
          <a:p>
            <a:pPr algn="ctr"/>
            <a:r>
              <a:rPr lang="en-US" b="1" dirty="0"/>
              <a:t>Liquidity Pool with Token A and </a:t>
            </a:r>
          </a:p>
          <a:p>
            <a:pPr algn="ctr"/>
            <a:r>
              <a:rPr lang="en-US" b="1" dirty="0"/>
              <a:t>Token B</a:t>
            </a:r>
          </a:p>
          <a:p>
            <a:pPr algn="ctr"/>
            <a:endParaRPr lang="en-US" b="1" dirty="0"/>
          </a:p>
          <a:p>
            <a:pPr algn="ctr"/>
            <a:r>
              <a:rPr lang="en-US" b="1" dirty="0"/>
              <a:t>25 B’s &amp; 16 A’s</a:t>
            </a:r>
          </a:p>
        </p:txBody>
      </p:sp>
      <p:grpSp>
        <p:nvGrpSpPr>
          <p:cNvPr id="16" name="Group 15">
            <a:extLst>
              <a:ext uri="{FF2B5EF4-FFF2-40B4-BE49-F238E27FC236}">
                <a16:creationId xmlns:a16="http://schemas.microsoft.com/office/drawing/2014/main" id="{8811DEA3-221E-642B-B0F8-1B7DEE2FA98E}"/>
              </a:ext>
            </a:extLst>
          </p:cNvPr>
          <p:cNvGrpSpPr/>
          <p:nvPr/>
        </p:nvGrpSpPr>
        <p:grpSpPr>
          <a:xfrm>
            <a:off x="3174913" y="2893206"/>
            <a:ext cx="1723884" cy="744302"/>
            <a:chOff x="7663956" y="3698620"/>
            <a:chExt cx="2451100" cy="1221446"/>
          </a:xfrm>
        </p:grpSpPr>
        <p:pic>
          <p:nvPicPr>
            <p:cNvPr id="14" name="Graphic 13" descr="Coins with solid fill">
              <a:extLst>
                <a:ext uri="{FF2B5EF4-FFF2-40B4-BE49-F238E27FC236}">
                  <a16:creationId xmlns:a16="http://schemas.microsoft.com/office/drawing/2014/main" id="{6E55145F-AB9D-8AD7-5F02-F141D8FD23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63956" y="3698620"/>
              <a:ext cx="1211580" cy="1211580"/>
            </a:xfrm>
            <a:prstGeom prst="rect">
              <a:avLst/>
            </a:prstGeom>
          </p:spPr>
        </p:pic>
        <p:pic>
          <p:nvPicPr>
            <p:cNvPr id="15" name="Graphic 14" descr="Coins with solid fill">
              <a:extLst>
                <a:ext uri="{FF2B5EF4-FFF2-40B4-BE49-F238E27FC236}">
                  <a16:creationId xmlns:a16="http://schemas.microsoft.com/office/drawing/2014/main" id="{2421BDF1-6889-8CD6-D251-542DC0A3504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03476" y="3708486"/>
              <a:ext cx="1211580" cy="1211580"/>
            </a:xfrm>
            <a:prstGeom prst="rect">
              <a:avLst/>
            </a:prstGeom>
          </p:spPr>
        </p:pic>
      </p:grpSp>
      <p:cxnSp>
        <p:nvCxnSpPr>
          <p:cNvPr id="17" name="Straight Arrow Connector 16">
            <a:extLst>
              <a:ext uri="{FF2B5EF4-FFF2-40B4-BE49-F238E27FC236}">
                <a16:creationId xmlns:a16="http://schemas.microsoft.com/office/drawing/2014/main" id="{BF26888E-A7FA-836C-845C-657EF3904D03}"/>
              </a:ext>
            </a:extLst>
          </p:cNvPr>
          <p:cNvCxnSpPr>
            <a:cxnSpLocks/>
          </p:cNvCxnSpPr>
          <p:nvPr/>
        </p:nvCxnSpPr>
        <p:spPr>
          <a:xfrm flipV="1">
            <a:off x="1826634" y="3206030"/>
            <a:ext cx="1067445" cy="4700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5FF8D85-61BF-1857-DD82-1AC499394ED5}"/>
              </a:ext>
            </a:extLst>
          </p:cNvPr>
          <p:cNvSpPr txBox="1"/>
          <p:nvPr/>
        </p:nvSpPr>
        <p:spPr>
          <a:xfrm>
            <a:off x="731081" y="2889948"/>
            <a:ext cx="2509531" cy="369332"/>
          </a:xfrm>
          <a:prstGeom prst="rect">
            <a:avLst/>
          </a:prstGeom>
          <a:noFill/>
        </p:spPr>
        <p:txBody>
          <a:bodyPr wrap="square" rtlCol="0">
            <a:spAutoFit/>
          </a:bodyPr>
          <a:lstStyle/>
          <a:p>
            <a:pPr algn="ctr"/>
            <a:r>
              <a:rPr lang="en-US" dirty="0"/>
              <a:t>Trades 5 B’s</a:t>
            </a:r>
          </a:p>
        </p:txBody>
      </p:sp>
      <p:sp>
        <p:nvSpPr>
          <p:cNvPr id="32" name="TextBox 31">
            <a:extLst>
              <a:ext uri="{FF2B5EF4-FFF2-40B4-BE49-F238E27FC236}">
                <a16:creationId xmlns:a16="http://schemas.microsoft.com/office/drawing/2014/main" id="{07923B17-51B8-A0C7-A87E-299B648093F0}"/>
              </a:ext>
            </a:extLst>
          </p:cNvPr>
          <p:cNvSpPr txBox="1"/>
          <p:nvPr/>
        </p:nvSpPr>
        <p:spPr>
          <a:xfrm>
            <a:off x="5497529" y="1987599"/>
            <a:ext cx="6229329" cy="3293209"/>
          </a:xfrm>
          <a:prstGeom prst="rect">
            <a:avLst/>
          </a:prstGeom>
          <a:noFill/>
        </p:spPr>
        <p:txBody>
          <a:bodyPr wrap="square">
            <a:spAutoFit/>
          </a:bodyPr>
          <a:lstStyle/>
          <a:p>
            <a:pPr algn="ctr"/>
            <a:r>
              <a:rPr lang="en-US" sz="1600" b="1" dirty="0">
                <a:latin typeface="Courier" pitchFamily="2" charset="0"/>
              </a:rPr>
              <a:t>Initially A &amp; B were set at $10</a:t>
            </a:r>
          </a:p>
          <a:p>
            <a:pPr algn="ctr"/>
            <a:endParaRPr lang="en-US" sz="1600" b="1" dirty="0">
              <a:latin typeface="Courier" pitchFamily="2" charset="0"/>
            </a:endParaRPr>
          </a:p>
          <a:p>
            <a:pPr algn="ctr"/>
            <a:r>
              <a:rPr lang="en-US" sz="1600" b="1" dirty="0">
                <a:latin typeface="Courier" pitchFamily="2" charset="0"/>
              </a:rPr>
              <a:t>Each value initially was priced at $2</a:t>
            </a:r>
          </a:p>
          <a:p>
            <a:pPr algn="ctr"/>
            <a:r>
              <a:rPr lang="en-US" sz="1600" dirty="0">
                <a:latin typeface="Courier" pitchFamily="2" charset="0"/>
              </a:rPr>
              <a:t>$10 / 20 quantity = $0.50</a:t>
            </a:r>
          </a:p>
          <a:p>
            <a:pPr algn="ctr"/>
            <a:endParaRPr lang="en-US" sz="1600" dirty="0">
              <a:latin typeface="Courier" pitchFamily="2" charset="0"/>
            </a:endParaRPr>
          </a:p>
          <a:p>
            <a:pPr algn="ctr"/>
            <a:r>
              <a:rPr lang="en-US" sz="1600" b="1" dirty="0">
                <a:latin typeface="Courier" pitchFamily="2" charset="0"/>
              </a:rPr>
              <a:t>Post trade, liquidity pool has 25 B’s and 16 A’s</a:t>
            </a:r>
          </a:p>
          <a:p>
            <a:pPr algn="ctr"/>
            <a:r>
              <a:rPr lang="en-US" sz="1600" dirty="0">
                <a:latin typeface="Courier" pitchFamily="2" charset="0"/>
              </a:rPr>
              <a:t> </a:t>
            </a:r>
          </a:p>
          <a:p>
            <a:pPr algn="ctr"/>
            <a:r>
              <a:rPr lang="en-US" sz="1600" b="1" dirty="0">
                <a:latin typeface="Courier" pitchFamily="2" charset="0"/>
              </a:rPr>
              <a:t>B costs $0.4 and A costs $0.625 per token</a:t>
            </a:r>
          </a:p>
          <a:p>
            <a:pPr algn="ctr"/>
            <a:r>
              <a:rPr lang="en-US" sz="1600" dirty="0">
                <a:latin typeface="Courier" pitchFamily="2" charset="0"/>
              </a:rPr>
              <a:t>$10 / 25 B quantity = $0.4 for ea. B</a:t>
            </a:r>
          </a:p>
          <a:p>
            <a:pPr algn="ctr"/>
            <a:endParaRPr lang="en-US" sz="1600" dirty="0">
              <a:latin typeface="Courier" pitchFamily="2" charset="0"/>
            </a:endParaRPr>
          </a:p>
          <a:p>
            <a:pPr algn="ctr"/>
            <a:r>
              <a:rPr lang="en-US" sz="1600" dirty="0">
                <a:latin typeface="Courier" pitchFamily="2" charset="0"/>
              </a:rPr>
              <a:t>$10 / 16 A quantity = $</a:t>
            </a:r>
            <a:r>
              <a:rPr lang="en-US" sz="1600" dirty="0"/>
              <a:t>0.625</a:t>
            </a:r>
            <a:r>
              <a:rPr lang="en-US" sz="1600" dirty="0">
                <a:latin typeface="Courier" pitchFamily="2" charset="0"/>
              </a:rPr>
              <a:t> for ea. A</a:t>
            </a:r>
          </a:p>
          <a:p>
            <a:pPr algn="ctr"/>
            <a:endParaRPr lang="en-US" sz="1600" dirty="0">
              <a:latin typeface="Courier" pitchFamily="2" charset="0"/>
            </a:endParaRPr>
          </a:p>
          <a:p>
            <a:pPr algn="ctr"/>
            <a:r>
              <a:rPr lang="en-US" sz="1600" b="1" dirty="0">
                <a:latin typeface="Courier" pitchFamily="2" charset="0"/>
              </a:rPr>
              <a:t>Cost of B decreased, and cost of B increased</a:t>
            </a:r>
          </a:p>
        </p:txBody>
      </p:sp>
      <p:sp>
        <p:nvSpPr>
          <p:cNvPr id="36" name="TextBox 35">
            <a:extLst>
              <a:ext uri="{FF2B5EF4-FFF2-40B4-BE49-F238E27FC236}">
                <a16:creationId xmlns:a16="http://schemas.microsoft.com/office/drawing/2014/main" id="{D61BF1F4-9F3F-8361-1990-4D2EC104C4E8}"/>
              </a:ext>
            </a:extLst>
          </p:cNvPr>
          <p:cNvSpPr txBox="1"/>
          <p:nvPr/>
        </p:nvSpPr>
        <p:spPr>
          <a:xfrm>
            <a:off x="3321934" y="2558005"/>
            <a:ext cx="399139" cy="369332"/>
          </a:xfrm>
          <a:prstGeom prst="rect">
            <a:avLst/>
          </a:prstGeom>
          <a:noFill/>
        </p:spPr>
        <p:txBody>
          <a:bodyPr wrap="square" rtlCol="0">
            <a:spAutoFit/>
          </a:bodyPr>
          <a:lstStyle/>
          <a:p>
            <a:r>
              <a:rPr lang="en-US" dirty="0"/>
              <a:t>A</a:t>
            </a:r>
          </a:p>
        </p:txBody>
      </p:sp>
      <p:sp>
        <p:nvSpPr>
          <p:cNvPr id="37" name="TextBox 36">
            <a:extLst>
              <a:ext uri="{FF2B5EF4-FFF2-40B4-BE49-F238E27FC236}">
                <a16:creationId xmlns:a16="http://schemas.microsoft.com/office/drawing/2014/main" id="{AA951650-82AA-2EC8-182E-9D0FD129287C}"/>
              </a:ext>
            </a:extLst>
          </p:cNvPr>
          <p:cNvSpPr txBox="1"/>
          <p:nvPr/>
        </p:nvSpPr>
        <p:spPr>
          <a:xfrm>
            <a:off x="4172240" y="2558005"/>
            <a:ext cx="399139" cy="369332"/>
          </a:xfrm>
          <a:prstGeom prst="rect">
            <a:avLst/>
          </a:prstGeom>
          <a:noFill/>
        </p:spPr>
        <p:txBody>
          <a:bodyPr wrap="square" rtlCol="0">
            <a:spAutoFit/>
          </a:bodyPr>
          <a:lstStyle/>
          <a:p>
            <a:r>
              <a:rPr lang="en-US" dirty="0"/>
              <a:t>B</a:t>
            </a:r>
          </a:p>
        </p:txBody>
      </p:sp>
      <p:cxnSp>
        <p:nvCxnSpPr>
          <p:cNvPr id="38" name="Straight Arrow Connector 37">
            <a:extLst>
              <a:ext uri="{FF2B5EF4-FFF2-40B4-BE49-F238E27FC236}">
                <a16:creationId xmlns:a16="http://schemas.microsoft.com/office/drawing/2014/main" id="{B0CA1112-B0D4-807C-1AE7-AAB0BDBC761D}"/>
              </a:ext>
            </a:extLst>
          </p:cNvPr>
          <p:cNvCxnSpPr>
            <a:cxnSpLocks/>
          </p:cNvCxnSpPr>
          <p:nvPr/>
        </p:nvCxnSpPr>
        <p:spPr>
          <a:xfrm flipH="1">
            <a:off x="1956628" y="3598721"/>
            <a:ext cx="1113292" cy="4945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86DAADA0-4F27-936C-ADC8-B231FCF6BD0D}"/>
              </a:ext>
            </a:extLst>
          </p:cNvPr>
          <p:cNvSpPr txBox="1"/>
          <p:nvPr/>
        </p:nvSpPr>
        <p:spPr>
          <a:xfrm>
            <a:off x="1343183" y="4175307"/>
            <a:ext cx="2509531" cy="369332"/>
          </a:xfrm>
          <a:prstGeom prst="rect">
            <a:avLst/>
          </a:prstGeom>
          <a:noFill/>
        </p:spPr>
        <p:txBody>
          <a:bodyPr wrap="square" rtlCol="0">
            <a:spAutoFit/>
          </a:bodyPr>
          <a:lstStyle/>
          <a:p>
            <a:pPr algn="ctr"/>
            <a:r>
              <a:rPr lang="en-US" dirty="0"/>
              <a:t>Give 4 A’s</a:t>
            </a:r>
          </a:p>
        </p:txBody>
      </p:sp>
    </p:spTree>
    <p:extLst>
      <p:ext uri="{BB962C8B-B14F-4D97-AF65-F5344CB8AC3E}">
        <p14:creationId xmlns:p14="http://schemas.microsoft.com/office/powerpoint/2010/main" val="34627765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B6A01AB-EC89-384D-BA5A-66BB97F07132}"/>
              </a:ext>
            </a:extLst>
          </p:cNvPr>
          <p:cNvSpPr txBox="1">
            <a:spLocks/>
          </p:cNvSpPr>
          <p:nvPr/>
        </p:nvSpPr>
        <p:spPr>
          <a:xfrm>
            <a:off x="0" y="-27453"/>
            <a:ext cx="12192000" cy="681038"/>
          </a:xfrm>
          <a:prstGeom prst="rect">
            <a:avLst/>
          </a:prstGeom>
          <a:solidFill>
            <a:srgbClr val="FF9300"/>
          </a:solidFill>
        </p:spPr>
        <p:style>
          <a:lnRef idx="0">
            <a:schemeClr val="accent5"/>
          </a:lnRef>
          <a:fillRef idx="3">
            <a:schemeClr val="accent5"/>
          </a:fillRef>
          <a:effectRef idx="3">
            <a:schemeClr val="accent5"/>
          </a:effectRef>
          <a:fontRef idx="minor">
            <a:schemeClr val="lt1"/>
          </a:fontRef>
        </p:style>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t>Liquidity Pools – Creating new Market</a:t>
            </a:r>
            <a:endParaRPr lang="en-US" dirty="0"/>
          </a:p>
        </p:txBody>
      </p:sp>
      <p:sp>
        <p:nvSpPr>
          <p:cNvPr id="3" name="Content Placeholder 2">
            <a:extLst>
              <a:ext uri="{FF2B5EF4-FFF2-40B4-BE49-F238E27FC236}">
                <a16:creationId xmlns:a16="http://schemas.microsoft.com/office/drawing/2014/main" id="{7F5CD1E4-FFEF-8983-FEC9-3A0B86E05C93}"/>
              </a:ext>
            </a:extLst>
          </p:cNvPr>
          <p:cNvSpPr>
            <a:spLocks noGrp="1"/>
          </p:cNvSpPr>
          <p:nvPr>
            <p:ph idx="1"/>
          </p:nvPr>
        </p:nvSpPr>
        <p:spPr>
          <a:xfrm>
            <a:off x="680720" y="8314073"/>
            <a:ext cx="10515600" cy="4351338"/>
          </a:xfrm>
        </p:spPr>
        <p:txBody>
          <a:bodyPr/>
          <a:lstStyle/>
          <a:p>
            <a:r>
              <a:rPr lang="en-US" dirty="0"/>
              <a:t>Traditional order book model there are buyers “bidders” and sellers</a:t>
            </a:r>
          </a:p>
          <a:p>
            <a:pPr lvl="1"/>
            <a:r>
              <a:rPr lang="en-US" dirty="0"/>
              <a:t>Both buyer and sellers have to converge on their price</a:t>
            </a:r>
          </a:p>
          <a:p>
            <a:pPr lvl="1"/>
            <a:r>
              <a:rPr lang="en-US" dirty="0"/>
              <a:t>What is no one is ready place their orders at a fair price level?</a:t>
            </a:r>
          </a:p>
          <a:p>
            <a:pPr lvl="1"/>
            <a:r>
              <a:rPr lang="en-US" dirty="0"/>
              <a:t>What if there are not enough assets you want to buy</a:t>
            </a:r>
          </a:p>
          <a:p>
            <a:pPr lvl="1"/>
            <a:endParaRPr lang="en-US" dirty="0"/>
          </a:p>
          <a:p>
            <a:r>
              <a:rPr lang="en-US" dirty="0"/>
              <a:t>Market makers are entities that facilitate trading by always willing to buy or sell an asset</a:t>
            </a:r>
          </a:p>
          <a:p>
            <a:pPr lvl="1"/>
            <a:r>
              <a:rPr lang="en-US" dirty="0"/>
              <a:t>They provide liquidity, so users can always trade and they don’t have to wait for a counterparty</a:t>
            </a:r>
          </a:p>
          <a:p>
            <a:pPr lvl="1"/>
            <a:r>
              <a:rPr lang="en-US" dirty="0"/>
              <a:t>Without a market maker the exchange is liquid</a:t>
            </a:r>
          </a:p>
        </p:txBody>
      </p:sp>
      <p:pic>
        <p:nvPicPr>
          <p:cNvPr id="44" name="Graphic 43" descr="Contract with solid fill">
            <a:extLst>
              <a:ext uri="{FF2B5EF4-FFF2-40B4-BE49-F238E27FC236}">
                <a16:creationId xmlns:a16="http://schemas.microsoft.com/office/drawing/2014/main" id="{286D231F-6DF1-257A-1E9B-50DBC18DEA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34135" y="943836"/>
            <a:ext cx="1827943" cy="1827943"/>
          </a:xfrm>
          <a:prstGeom prst="rect">
            <a:avLst/>
          </a:prstGeom>
        </p:spPr>
      </p:pic>
      <p:pic>
        <p:nvPicPr>
          <p:cNvPr id="46" name="Graphic 45" descr="School boy with solid fill">
            <a:extLst>
              <a:ext uri="{FF2B5EF4-FFF2-40B4-BE49-F238E27FC236}">
                <a16:creationId xmlns:a16="http://schemas.microsoft.com/office/drawing/2014/main" id="{F847FE29-5706-5250-C936-A0727E0410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3211" y="943176"/>
            <a:ext cx="1889760" cy="1889760"/>
          </a:xfrm>
          <a:prstGeom prst="rect">
            <a:avLst/>
          </a:prstGeom>
        </p:spPr>
      </p:pic>
      <p:sp>
        <p:nvSpPr>
          <p:cNvPr id="47" name="TextBox 46">
            <a:extLst>
              <a:ext uri="{FF2B5EF4-FFF2-40B4-BE49-F238E27FC236}">
                <a16:creationId xmlns:a16="http://schemas.microsoft.com/office/drawing/2014/main" id="{5CDC05B2-FA2A-BB1A-3ECB-FEFC7FF752AA}"/>
              </a:ext>
            </a:extLst>
          </p:cNvPr>
          <p:cNvSpPr txBox="1"/>
          <p:nvPr/>
        </p:nvSpPr>
        <p:spPr>
          <a:xfrm>
            <a:off x="645451" y="2621253"/>
            <a:ext cx="1605280" cy="646331"/>
          </a:xfrm>
          <a:prstGeom prst="rect">
            <a:avLst/>
          </a:prstGeom>
          <a:noFill/>
        </p:spPr>
        <p:txBody>
          <a:bodyPr wrap="square" rtlCol="0">
            <a:spAutoFit/>
          </a:bodyPr>
          <a:lstStyle/>
          <a:p>
            <a:pPr algn="ctr"/>
            <a:r>
              <a:rPr lang="en-US" dirty="0"/>
              <a:t>Liquidity Provider (LP)</a:t>
            </a:r>
          </a:p>
        </p:txBody>
      </p:sp>
      <p:pic>
        <p:nvPicPr>
          <p:cNvPr id="48" name="Picture 47">
            <a:extLst>
              <a:ext uri="{FF2B5EF4-FFF2-40B4-BE49-F238E27FC236}">
                <a16:creationId xmlns:a16="http://schemas.microsoft.com/office/drawing/2014/main" id="{EFE5B0D4-6DA7-DE8E-6D7D-BC3CE296503A}"/>
              </a:ext>
            </a:extLst>
          </p:cNvPr>
          <p:cNvPicPr>
            <a:picLocks noChangeAspect="1"/>
          </p:cNvPicPr>
          <p:nvPr/>
        </p:nvPicPr>
        <p:blipFill>
          <a:blip r:embed="rId6"/>
          <a:stretch>
            <a:fillRect/>
          </a:stretch>
        </p:blipFill>
        <p:spPr>
          <a:xfrm>
            <a:off x="2763590" y="1580575"/>
            <a:ext cx="6320664" cy="5142815"/>
          </a:xfrm>
          <a:prstGeom prst="rect">
            <a:avLst/>
          </a:prstGeom>
        </p:spPr>
      </p:pic>
      <p:cxnSp>
        <p:nvCxnSpPr>
          <p:cNvPr id="50" name="Straight Arrow Connector 49">
            <a:extLst>
              <a:ext uri="{FF2B5EF4-FFF2-40B4-BE49-F238E27FC236}">
                <a16:creationId xmlns:a16="http://schemas.microsoft.com/office/drawing/2014/main" id="{E90BE288-48D8-D7A0-C322-0565D880CE2B}"/>
              </a:ext>
            </a:extLst>
          </p:cNvPr>
          <p:cNvCxnSpPr>
            <a:cxnSpLocks/>
          </p:cNvCxnSpPr>
          <p:nvPr/>
        </p:nvCxnSpPr>
        <p:spPr>
          <a:xfrm>
            <a:off x="2194989" y="1431516"/>
            <a:ext cx="763481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6D65DCEE-4D52-5C11-1290-ABE4ACFE3B98}"/>
              </a:ext>
            </a:extLst>
          </p:cNvPr>
          <p:cNvSpPr txBox="1"/>
          <p:nvPr/>
        </p:nvSpPr>
        <p:spPr>
          <a:xfrm>
            <a:off x="2194989" y="1004670"/>
            <a:ext cx="7326698" cy="369332"/>
          </a:xfrm>
          <a:prstGeom prst="rect">
            <a:avLst/>
          </a:prstGeom>
          <a:noFill/>
        </p:spPr>
        <p:txBody>
          <a:bodyPr wrap="square" rtlCol="0">
            <a:spAutoFit/>
          </a:bodyPr>
          <a:lstStyle/>
          <a:p>
            <a:pPr algn="ctr"/>
            <a:r>
              <a:rPr lang="en-US" dirty="0"/>
              <a:t>Building &amp; executing smart contract</a:t>
            </a:r>
          </a:p>
        </p:txBody>
      </p:sp>
      <p:sp>
        <p:nvSpPr>
          <p:cNvPr id="52" name="Oval 51">
            <a:extLst>
              <a:ext uri="{FF2B5EF4-FFF2-40B4-BE49-F238E27FC236}">
                <a16:creationId xmlns:a16="http://schemas.microsoft.com/office/drawing/2014/main" id="{85336CBB-EE0D-072B-26A7-1CFE04F60AF7}"/>
              </a:ext>
            </a:extLst>
          </p:cNvPr>
          <p:cNvSpPr/>
          <p:nvPr/>
        </p:nvSpPr>
        <p:spPr>
          <a:xfrm>
            <a:off x="2983814" y="2511706"/>
            <a:ext cx="2929102" cy="739290"/>
          </a:xfrm>
          <a:custGeom>
            <a:avLst/>
            <a:gdLst>
              <a:gd name="connsiteX0" fmla="*/ 0 w 2929102"/>
              <a:gd name="connsiteY0" fmla="*/ 369645 h 739290"/>
              <a:gd name="connsiteX1" fmla="*/ 1464551 w 2929102"/>
              <a:gd name="connsiteY1" fmla="*/ 0 h 739290"/>
              <a:gd name="connsiteX2" fmla="*/ 2929102 w 2929102"/>
              <a:gd name="connsiteY2" fmla="*/ 369645 h 739290"/>
              <a:gd name="connsiteX3" fmla="*/ 1464551 w 2929102"/>
              <a:gd name="connsiteY3" fmla="*/ 739290 h 739290"/>
              <a:gd name="connsiteX4" fmla="*/ 0 w 2929102"/>
              <a:gd name="connsiteY4" fmla="*/ 369645 h 739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9102" h="739290" extrusionOk="0">
                <a:moveTo>
                  <a:pt x="0" y="369645"/>
                </a:moveTo>
                <a:cubicBezTo>
                  <a:pt x="22984" y="55974"/>
                  <a:pt x="694606" y="-80003"/>
                  <a:pt x="1464551" y="0"/>
                </a:cubicBezTo>
                <a:cubicBezTo>
                  <a:pt x="2256237" y="-23874"/>
                  <a:pt x="2922614" y="163638"/>
                  <a:pt x="2929102" y="369645"/>
                </a:cubicBezTo>
                <a:cubicBezTo>
                  <a:pt x="3026108" y="483587"/>
                  <a:pt x="2353655" y="825081"/>
                  <a:pt x="1464551" y="739290"/>
                </a:cubicBezTo>
                <a:cubicBezTo>
                  <a:pt x="666384" y="726536"/>
                  <a:pt x="-3718" y="582897"/>
                  <a:pt x="0" y="369645"/>
                </a:cubicBezTo>
                <a:close/>
              </a:path>
            </a:pathLst>
          </a:custGeom>
          <a:noFill/>
          <a:ln w="19050" cap="flat" cmpd="sng" algn="ctr">
            <a:solidFill>
              <a:srgbClr val="FF0000"/>
            </a:solidFill>
            <a:prstDash val="solid"/>
            <a:round/>
            <a:headEnd type="none" w="med" len="med"/>
            <a:tailEnd type="none" w="med" len="med"/>
            <a:extLst>
              <a:ext uri="{C807C97D-BFC1-408E-A445-0C87EB9F89A2}">
                <ask:lineSketchStyleProps xmlns:ask="http://schemas.microsoft.com/office/drawing/2018/sketchyshapes" sd="2942449623">
                  <a:prstGeom prst="ellipse">
                    <a:avLst/>
                  </a:prstGeom>
                  <ask:type>
                    <ask:lineSketchFreehand/>
                  </ask:type>
                </ask:lineSketchStyleProps>
              </a:ext>
            </a:extLst>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B54BD212-6FD1-F116-7E66-8F07531CF90A}"/>
              </a:ext>
            </a:extLst>
          </p:cNvPr>
          <p:cNvCxnSpPr>
            <a:stCxn id="52" idx="2"/>
          </p:cNvCxnSpPr>
          <p:nvPr/>
        </p:nvCxnSpPr>
        <p:spPr>
          <a:xfrm flipH="1">
            <a:off x="2194989" y="2881351"/>
            <a:ext cx="788825" cy="74152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DD37AB03-C48E-7C5D-F59A-1E847AE558D9}"/>
              </a:ext>
            </a:extLst>
          </p:cNvPr>
          <p:cNvSpPr txBox="1"/>
          <p:nvPr/>
        </p:nvSpPr>
        <p:spPr>
          <a:xfrm>
            <a:off x="337898" y="3634224"/>
            <a:ext cx="2196958" cy="646331"/>
          </a:xfrm>
          <a:custGeom>
            <a:avLst/>
            <a:gdLst>
              <a:gd name="connsiteX0" fmla="*/ 0 w 2196958"/>
              <a:gd name="connsiteY0" fmla="*/ 0 h 646331"/>
              <a:gd name="connsiteX1" fmla="*/ 483331 w 2196958"/>
              <a:gd name="connsiteY1" fmla="*/ 0 h 646331"/>
              <a:gd name="connsiteX2" fmla="*/ 1010601 w 2196958"/>
              <a:gd name="connsiteY2" fmla="*/ 0 h 646331"/>
              <a:gd name="connsiteX3" fmla="*/ 1559840 w 2196958"/>
              <a:gd name="connsiteY3" fmla="*/ 0 h 646331"/>
              <a:gd name="connsiteX4" fmla="*/ 2196958 w 2196958"/>
              <a:gd name="connsiteY4" fmla="*/ 0 h 646331"/>
              <a:gd name="connsiteX5" fmla="*/ 2196958 w 2196958"/>
              <a:gd name="connsiteY5" fmla="*/ 646331 h 646331"/>
              <a:gd name="connsiteX6" fmla="*/ 1669688 w 2196958"/>
              <a:gd name="connsiteY6" fmla="*/ 646331 h 646331"/>
              <a:gd name="connsiteX7" fmla="*/ 1076509 w 2196958"/>
              <a:gd name="connsiteY7" fmla="*/ 646331 h 646331"/>
              <a:gd name="connsiteX8" fmla="*/ 505300 w 2196958"/>
              <a:gd name="connsiteY8" fmla="*/ 646331 h 646331"/>
              <a:gd name="connsiteX9" fmla="*/ 0 w 2196958"/>
              <a:gd name="connsiteY9" fmla="*/ 646331 h 646331"/>
              <a:gd name="connsiteX10" fmla="*/ 0 w 2196958"/>
              <a:gd name="connsiteY10"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6958" h="646331" fill="none" extrusionOk="0">
                <a:moveTo>
                  <a:pt x="0" y="0"/>
                </a:moveTo>
                <a:cubicBezTo>
                  <a:pt x="108164" y="3689"/>
                  <a:pt x="354738" y="22974"/>
                  <a:pt x="483331" y="0"/>
                </a:cubicBezTo>
                <a:cubicBezTo>
                  <a:pt x="611924" y="-22974"/>
                  <a:pt x="760227" y="24573"/>
                  <a:pt x="1010601" y="0"/>
                </a:cubicBezTo>
                <a:cubicBezTo>
                  <a:pt x="1260975" y="-24573"/>
                  <a:pt x="1446365" y="-21877"/>
                  <a:pt x="1559840" y="0"/>
                </a:cubicBezTo>
                <a:cubicBezTo>
                  <a:pt x="1673315" y="21877"/>
                  <a:pt x="2046608" y="-15925"/>
                  <a:pt x="2196958" y="0"/>
                </a:cubicBezTo>
                <a:cubicBezTo>
                  <a:pt x="2167452" y="158309"/>
                  <a:pt x="2176678" y="323893"/>
                  <a:pt x="2196958" y="646331"/>
                </a:cubicBezTo>
                <a:cubicBezTo>
                  <a:pt x="1974188" y="668736"/>
                  <a:pt x="1818268" y="630482"/>
                  <a:pt x="1669688" y="646331"/>
                </a:cubicBezTo>
                <a:cubicBezTo>
                  <a:pt x="1521108" y="662181"/>
                  <a:pt x="1217287" y="659061"/>
                  <a:pt x="1076509" y="646331"/>
                </a:cubicBezTo>
                <a:cubicBezTo>
                  <a:pt x="935731" y="633601"/>
                  <a:pt x="647382" y="636730"/>
                  <a:pt x="505300" y="646331"/>
                </a:cubicBezTo>
                <a:cubicBezTo>
                  <a:pt x="363218" y="655932"/>
                  <a:pt x="150972" y="653866"/>
                  <a:pt x="0" y="646331"/>
                </a:cubicBezTo>
                <a:cubicBezTo>
                  <a:pt x="-30888" y="478135"/>
                  <a:pt x="7089" y="183661"/>
                  <a:pt x="0" y="0"/>
                </a:cubicBezTo>
                <a:close/>
              </a:path>
              <a:path w="2196958" h="646331" stroke="0" extrusionOk="0">
                <a:moveTo>
                  <a:pt x="0" y="0"/>
                </a:moveTo>
                <a:cubicBezTo>
                  <a:pt x="174640" y="7219"/>
                  <a:pt x="384766" y="-15301"/>
                  <a:pt x="549240" y="0"/>
                </a:cubicBezTo>
                <a:cubicBezTo>
                  <a:pt x="713714" y="15301"/>
                  <a:pt x="943538" y="23285"/>
                  <a:pt x="1054540" y="0"/>
                </a:cubicBezTo>
                <a:cubicBezTo>
                  <a:pt x="1165542" y="-23285"/>
                  <a:pt x="1455873" y="18179"/>
                  <a:pt x="1581810" y="0"/>
                </a:cubicBezTo>
                <a:cubicBezTo>
                  <a:pt x="1707747" y="-18179"/>
                  <a:pt x="2004281" y="25012"/>
                  <a:pt x="2196958" y="0"/>
                </a:cubicBezTo>
                <a:cubicBezTo>
                  <a:pt x="2190224" y="234148"/>
                  <a:pt x="2218027" y="353806"/>
                  <a:pt x="2196958" y="646331"/>
                </a:cubicBezTo>
                <a:cubicBezTo>
                  <a:pt x="2072523" y="626713"/>
                  <a:pt x="1798562" y="642490"/>
                  <a:pt x="1669688" y="646331"/>
                </a:cubicBezTo>
                <a:cubicBezTo>
                  <a:pt x="1540814" y="650173"/>
                  <a:pt x="1272254" y="657751"/>
                  <a:pt x="1120449" y="646331"/>
                </a:cubicBezTo>
                <a:cubicBezTo>
                  <a:pt x="968644" y="634911"/>
                  <a:pt x="695050" y="662274"/>
                  <a:pt x="571209" y="646331"/>
                </a:cubicBezTo>
                <a:cubicBezTo>
                  <a:pt x="447368" y="630388"/>
                  <a:pt x="138807" y="656257"/>
                  <a:pt x="0" y="646331"/>
                </a:cubicBezTo>
                <a:cubicBezTo>
                  <a:pt x="9973" y="470141"/>
                  <a:pt x="-29882" y="161887"/>
                  <a:pt x="0" y="0"/>
                </a:cubicBezTo>
                <a:close/>
              </a:path>
            </a:pathLst>
          </a:custGeom>
          <a:ln>
            <a:solidFill>
              <a:srgbClr val="FF0000"/>
            </a:solidFill>
            <a:extLst>
              <a:ext uri="{C807C97D-BFC1-408E-A445-0C87EB9F89A2}">
                <ask:lineSketchStyleProps xmlns:ask="http://schemas.microsoft.com/office/drawing/2018/sketchyshapes" sd="2907318478">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Making </a:t>
            </a:r>
            <a:r>
              <a:rPr lang="en-US" dirty="0" err="1"/>
              <a:t>Abja</a:t>
            </a:r>
            <a:r>
              <a:rPr lang="en-US" dirty="0"/>
              <a:t> Token Liquid against ETH</a:t>
            </a:r>
          </a:p>
        </p:txBody>
      </p:sp>
      <p:sp>
        <p:nvSpPr>
          <p:cNvPr id="56" name="Oval 55">
            <a:extLst>
              <a:ext uri="{FF2B5EF4-FFF2-40B4-BE49-F238E27FC236}">
                <a16:creationId xmlns:a16="http://schemas.microsoft.com/office/drawing/2014/main" id="{412AC612-B8E8-85E9-29AF-5A72BBBE19E8}"/>
              </a:ext>
            </a:extLst>
          </p:cNvPr>
          <p:cNvSpPr/>
          <p:nvPr/>
        </p:nvSpPr>
        <p:spPr>
          <a:xfrm>
            <a:off x="2908236" y="3688605"/>
            <a:ext cx="2929102" cy="1009845"/>
          </a:xfrm>
          <a:custGeom>
            <a:avLst/>
            <a:gdLst>
              <a:gd name="connsiteX0" fmla="*/ 0 w 2929102"/>
              <a:gd name="connsiteY0" fmla="*/ 504923 h 1009845"/>
              <a:gd name="connsiteX1" fmla="*/ 1464551 w 2929102"/>
              <a:gd name="connsiteY1" fmla="*/ 0 h 1009845"/>
              <a:gd name="connsiteX2" fmla="*/ 2929102 w 2929102"/>
              <a:gd name="connsiteY2" fmla="*/ 504923 h 1009845"/>
              <a:gd name="connsiteX3" fmla="*/ 1464551 w 2929102"/>
              <a:gd name="connsiteY3" fmla="*/ 1009846 h 1009845"/>
              <a:gd name="connsiteX4" fmla="*/ 0 w 2929102"/>
              <a:gd name="connsiteY4" fmla="*/ 504923 h 1009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9102" h="1009845" extrusionOk="0">
                <a:moveTo>
                  <a:pt x="0" y="504923"/>
                </a:moveTo>
                <a:cubicBezTo>
                  <a:pt x="24209" y="110705"/>
                  <a:pt x="708643" y="-108869"/>
                  <a:pt x="1464551" y="0"/>
                </a:cubicBezTo>
                <a:cubicBezTo>
                  <a:pt x="2244510" y="-40186"/>
                  <a:pt x="2911589" y="221045"/>
                  <a:pt x="2929102" y="504923"/>
                </a:cubicBezTo>
                <a:cubicBezTo>
                  <a:pt x="2984621" y="732156"/>
                  <a:pt x="2352132" y="1094009"/>
                  <a:pt x="1464551" y="1009846"/>
                </a:cubicBezTo>
                <a:cubicBezTo>
                  <a:pt x="681720" y="978782"/>
                  <a:pt x="-18730" y="829643"/>
                  <a:pt x="0" y="504923"/>
                </a:cubicBezTo>
                <a:close/>
              </a:path>
            </a:pathLst>
          </a:custGeom>
          <a:noFill/>
          <a:ln w="19050" cap="flat" cmpd="sng" algn="ctr">
            <a:solidFill>
              <a:srgbClr val="FF0000"/>
            </a:solidFill>
            <a:prstDash val="solid"/>
            <a:round/>
            <a:headEnd type="none" w="med" len="med"/>
            <a:tailEnd type="none" w="med" len="med"/>
            <a:extLst>
              <a:ext uri="{C807C97D-BFC1-408E-A445-0C87EB9F89A2}">
                <ask:lineSketchStyleProps xmlns:ask="http://schemas.microsoft.com/office/drawing/2018/sketchyshapes" sd="2942449623">
                  <a:prstGeom prst="ellipse">
                    <a:avLst/>
                  </a:prstGeom>
                  <ask:type>
                    <ask:lineSketchFreehand/>
                  </ask:type>
                </ask:lineSketchStyleProps>
              </a:ext>
            </a:extLst>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7" name="TextBox 56">
            <a:extLst>
              <a:ext uri="{FF2B5EF4-FFF2-40B4-BE49-F238E27FC236}">
                <a16:creationId xmlns:a16="http://schemas.microsoft.com/office/drawing/2014/main" id="{99AC210C-C43C-F9B9-9E2F-070BF7260FC0}"/>
              </a:ext>
            </a:extLst>
          </p:cNvPr>
          <p:cNvSpPr txBox="1"/>
          <p:nvPr/>
        </p:nvSpPr>
        <p:spPr>
          <a:xfrm>
            <a:off x="361326" y="4812921"/>
            <a:ext cx="2130536" cy="646331"/>
          </a:xfrm>
          <a:custGeom>
            <a:avLst/>
            <a:gdLst>
              <a:gd name="connsiteX0" fmla="*/ 0 w 2130536"/>
              <a:gd name="connsiteY0" fmla="*/ 0 h 646331"/>
              <a:gd name="connsiteX1" fmla="*/ 468718 w 2130536"/>
              <a:gd name="connsiteY1" fmla="*/ 0 h 646331"/>
              <a:gd name="connsiteX2" fmla="*/ 980047 w 2130536"/>
              <a:gd name="connsiteY2" fmla="*/ 0 h 646331"/>
              <a:gd name="connsiteX3" fmla="*/ 1512681 w 2130536"/>
              <a:gd name="connsiteY3" fmla="*/ 0 h 646331"/>
              <a:gd name="connsiteX4" fmla="*/ 2130536 w 2130536"/>
              <a:gd name="connsiteY4" fmla="*/ 0 h 646331"/>
              <a:gd name="connsiteX5" fmla="*/ 2130536 w 2130536"/>
              <a:gd name="connsiteY5" fmla="*/ 646331 h 646331"/>
              <a:gd name="connsiteX6" fmla="*/ 1619207 w 2130536"/>
              <a:gd name="connsiteY6" fmla="*/ 646331 h 646331"/>
              <a:gd name="connsiteX7" fmla="*/ 1043963 w 2130536"/>
              <a:gd name="connsiteY7" fmla="*/ 646331 h 646331"/>
              <a:gd name="connsiteX8" fmla="*/ 490023 w 2130536"/>
              <a:gd name="connsiteY8" fmla="*/ 646331 h 646331"/>
              <a:gd name="connsiteX9" fmla="*/ 0 w 2130536"/>
              <a:gd name="connsiteY9" fmla="*/ 646331 h 646331"/>
              <a:gd name="connsiteX10" fmla="*/ 0 w 2130536"/>
              <a:gd name="connsiteY10"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0536" h="646331" fill="none" extrusionOk="0">
                <a:moveTo>
                  <a:pt x="0" y="0"/>
                </a:moveTo>
                <a:cubicBezTo>
                  <a:pt x="138965" y="12558"/>
                  <a:pt x="288114" y="1770"/>
                  <a:pt x="468718" y="0"/>
                </a:cubicBezTo>
                <a:cubicBezTo>
                  <a:pt x="649322" y="-1770"/>
                  <a:pt x="785240" y="14082"/>
                  <a:pt x="980047" y="0"/>
                </a:cubicBezTo>
                <a:cubicBezTo>
                  <a:pt x="1174854" y="-14082"/>
                  <a:pt x="1396775" y="1080"/>
                  <a:pt x="1512681" y="0"/>
                </a:cubicBezTo>
                <a:cubicBezTo>
                  <a:pt x="1628587" y="-1080"/>
                  <a:pt x="1967057" y="29229"/>
                  <a:pt x="2130536" y="0"/>
                </a:cubicBezTo>
                <a:cubicBezTo>
                  <a:pt x="2101030" y="158309"/>
                  <a:pt x="2110256" y="323893"/>
                  <a:pt x="2130536" y="646331"/>
                </a:cubicBezTo>
                <a:cubicBezTo>
                  <a:pt x="1942115" y="636660"/>
                  <a:pt x="1802255" y="636813"/>
                  <a:pt x="1619207" y="646331"/>
                </a:cubicBezTo>
                <a:cubicBezTo>
                  <a:pt x="1436159" y="655849"/>
                  <a:pt x="1199142" y="642973"/>
                  <a:pt x="1043963" y="646331"/>
                </a:cubicBezTo>
                <a:cubicBezTo>
                  <a:pt x="888784" y="649689"/>
                  <a:pt x="736933" y="625189"/>
                  <a:pt x="490023" y="646331"/>
                </a:cubicBezTo>
                <a:cubicBezTo>
                  <a:pt x="243113" y="667473"/>
                  <a:pt x="154534" y="659429"/>
                  <a:pt x="0" y="646331"/>
                </a:cubicBezTo>
                <a:cubicBezTo>
                  <a:pt x="-30888" y="478135"/>
                  <a:pt x="7089" y="183661"/>
                  <a:pt x="0" y="0"/>
                </a:cubicBezTo>
                <a:close/>
              </a:path>
              <a:path w="2130536" h="646331" stroke="0" extrusionOk="0">
                <a:moveTo>
                  <a:pt x="0" y="0"/>
                </a:moveTo>
                <a:cubicBezTo>
                  <a:pt x="130860" y="7405"/>
                  <a:pt x="373483" y="-3905"/>
                  <a:pt x="532634" y="0"/>
                </a:cubicBezTo>
                <a:cubicBezTo>
                  <a:pt x="691785" y="3905"/>
                  <a:pt x="900375" y="-8633"/>
                  <a:pt x="1022657" y="0"/>
                </a:cubicBezTo>
                <a:cubicBezTo>
                  <a:pt x="1144939" y="8633"/>
                  <a:pt x="1371679" y="-10477"/>
                  <a:pt x="1533986" y="0"/>
                </a:cubicBezTo>
                <a:cubicBezTo>
                  <a:pt x="1696293" y="10477"/>
                  <a:pt x="1838836" y="27474"/>
                  <a:pt x="2130536" y="0"/>
                </a:cubicBezTo>
                <a:cubicBezTo>
                  <a:pt x="2123802" y="234148"/>
                  <a:pt x="2151605" y="353806"/>
                  <a:pt x="2130536" y="646331"/>
                </a:cubicBezTo>
                <a:cubicBezTo>
                  <a:pt x="1988489" y="670836"/>
                  <a:pt x="1820490" y="635583"/>
                  <a:pt x="1619207" y="646331"/>
                </a:cubicBezTo>
                <a:cubicBezTo>
                  <a:pt x="1417924" y="657079"/>
                  <a:pt x="1294840" y="620743"/>
                  <a:pt x="1086573" y="646331"/>
                </a:cubicBezTo>
                <a:cubicBezTo>
                  <a:pt x="878306" y="671919"/>
                  <a:pt x="676922" y="643789"/>
                  <a:pt x="553939" y="646331"/>
                </a:cubicBezTo>
                <a:cubicBezTo>
                  <a:pt x="430956" y="648873"/>
                  <a:pt x="175782" y="631897"/>
                  <a:pt x="0" y="646331"/>
                </a:cubicBezTo>
                <a:cubicBezTo>
                  <a:pt x="9973" y="470141"/>
                  <a:pt x="-29882" y="161887"/>
                  <a:pt x="0" y="0"/>
                </a:cubicBezTo>
                <a:close/>
              </a:path>
            </a:pathLst>
          </a:custGeom>
          <a:ln>
            <a:solidFill>
              <a:srgbClr val="FF0000"/>
            </a:solidFill>
            <a:extLst>
              <a:ext uri="{C807C97D-BFC1-408E-A445-0C87EB9F89A2}">
                <ask:lineSketchStyleProps xmlns:ask="http://schemas.microsoft.com/office/drawing/2018/sketchyshapes" sd="2907318478">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Fees collected for the price risk</a:t>
            </a:r>
          </a:p>
        </p:txBody>
      </p:sp>
      <p:cxnSp>
        <p:nvCxnSpPr>
          <p:cNvPr id="58" name="Straight Arrow Connector 57">
            <a:extLst>
              <a:ext uri="{FF2B5EF4-FFF2-40B4-BE49-F238E27FC236}">
                <a16:creationId xmlns:a16="http://schemas.microsoft.com/office/drawing/2014/main" id="{63F576CD-4AC4-72B5-59BD-3107766A8522}"/>
              </a:ext>
            </a:extLst>
          </p:cNvPr>
          <p:cNvCxnSpPr>
            <a:cxnSpLocks/>
            <a:stCxn id="56" idx="2"/>
            <a:endCxn id="57" idx="3"/>
          </p:cNvCxnSpPr>
          <p:nvPr/>
        </p:nvCxnSpPr>
        <p:spPr>
          <a:xfrm flipH="1">
            <a:off x="2491862" y="4193528"/>
            <a:ext cx="416374" cy="94255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65BE52B3-ABCB-AD34-9257-830D438A67F7}"/>
              </a:ext>
            </a:extLst>
          </p:cNvPr>
          <p:cNvSpPr/>
          <p:nvPr/>
        </p:nvSpPr>
        <p:spPr>
          <a:xfrm>
            <a:off x="6017267" y="4275366"/>
            <a:ext cx="2929102" cy="1151118"/>
          </a:xfrm>
          <a:custGeom>
            <a:avLst/>
            <a:gdLst>
              <a:gd name="connsiteX0" fmla="*/ 0 w 2929102"/>
              <a:gd name="connsiteY0" fmla="*/ 575559 h 1151118"/>
              <a:gd name="connsiteX1" fmla="*/ 1464551 w 2929102"/>
              <a:gd name="connsiteY1" fmla="*/ 0 h 1151118"/>
              <a:gd name="connsiteX2" fmla="*/ 2929102 w 2929102"/>
              <a:gd name="connsiteY2" fmla="*/ 575559 h 1151118"/>
              <a:gd name="connsiteX3" fmla="*/ 1464551 w 2929102"/>
              <a:gd name="connsiteY3" fmla="*/ 1151118 h 1151118"/>
              <a:gd name="connsiteX4" fmla="*/ 0 w 2929102"/>
              <a:gd name="connsiteY4" fmla="*/ 575559 h 1151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9102" h="1151118" extrusionOk="0">
                <a:moveTo>
                  <a:pt x="0" y="575559"/>
                </a:moveTo>
                <a:cubicBezTo>
                  <a:pt x="11672" y="202067"/>
                  <a:pt x="704979" y="-101334"/>
                  <a:pt x="1464551" y="0"/>
                </a:cubicBezTo>
                <a:cubicBezTo>
                  <a:pt x="2247164" y="-36493"/>
                  <a:pt x="2865939" y="239594"/>
                  <a:pt x="2929102" y="575559"/>
                </a:cubicBezTo>
                <a:cubicBezTo>
                  <a:pt x="2956607" y="867854"/>
                  <a:pt x="2361841" y="1245660"/>
                  <a:pt x="1464551" y="1151118"/>
                </a:cubicBezTo>
                <a:cubicBezTo>
                  <a:pt x="665399" y="1139540"/>
                  <a:pt x="-8656" y="914625"/>
                  <a:pt x="0" y="575559"/>
                </a:cubicBezTo>
                <a:close/>
              </a:path>
            </a:pathLst>
          </a:custGeom>
          <a:noFill/>
          <a:ln w="19050" cap="flat" cmpd="sng" algn="ctr">
            <a:solidFill>
              <a:srgbClr val="FF0000"/>
            </a:solidFill>
            <a:prstDash val="solid"/>
            <a:round/>
            <a:headEnd type="none" w="med" len="med"/>
            <a:tailEnd type="none" w="med" len="med"/>
            <a:extLst>
              <a:ext uri="{C807C97D-BFC1-408E-A445-0C87EB9F89A2}">
                <ask:lineSketchStyleProps xmlns:ask="http://schemas.microsoft.com/office/drawing/2018/sketchyshapes" sd="2942449623">
                  <a:prstGeom prst="ellipse">
                    <a:avLst/>
                  </a:prstGeom>
                  <ask:type>
                    <ask:lineSketchFreehand/>
                  </ask:type>
                </ask:lineSketchStyleProps>
              </a:ext>
            </a:extLst>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1" name="TextBox 60">
            <a:extLst>
              <a:ext uri="{FF2B5EF4-FFF2-40B4-BE49-F238E27FC236}">
                <a16:creationId xmlns:a16="http://schemas.microsoft.com/office/drawing/2014/main" id="{8582E876-C2C9-7FE9-4F11-4EF862426753}"/>
              </a:ext>
            </a:extLst>
          </p:cNvPr>
          <p:cNvSpPr txBox="1"/>
          <p:nvPr/>
        </p:nvSpPr>
        <p:spPr>
          <a:xfrm>
            <a:off x="9312988" y="4035965"/>
            <a:ext cx="2742412" cy="2585323"/>
          </a:xfrm>
          <a:custGeom>
            <a:avLst/>
            <a:gdLst>
              <a:gd name="connsiteX0" fmla="*/ 0 w 2742412"/>
              <a:gd name="connsiteY0" fmla="*/ 0 h 2585323"/>
              <a:gd name="connsiteX1" fmla="*/ 685603 w 2742412"/>
              <a:gd name="connsiteY1" fmla="*/ 0 h 2585323"/>
              <a:gd name="connsiteX2" fmla="*/ 1398630 w 2742412"/>
              <a:gd name="connsiteY2" fmla="*/ 0 h 2585323"/>
              <a:gd name="connsiteX3" fmla="*/ 2139081 w 2742412"/>
              <a:gd name="connsiteY3" fmla="*/ 0 h 2585323"/>
              <a:gd name="connsiteX4" fmla="*/ 2742412 w 2742412"/>
              <a:gd name="connsiteY4" fmla="*/ 0 h 2585323"/>
              <a:gd name="connsiteX5" fmla="*/ 2742412 w 2742412"/>
              <a:gd name="connsiteY5" fmla="*/ 568771 h 2585323"/>
              <a:gd name="connsiteX6" fmla="*/ 2742412 w 2742412"/>
              <a:gd name="connsiteY6" fmla="*/ 1266808 h 2585323"/>
              <a:gd name="connsiteX7" fmla="*/ 2742412 w 2742412"/>
              <a:gd name="connsiteY7" fmla="*/ 1964845 h 2585323"/>
              <a:gd name="connsiteX8" fmla="*/ 2742412 w 2742412"/>
              <a:gd name="connsiteY8" fmla="*/ 2585323 h 2585323"/>
              <a:gd name="connsiteX9" fmla="*/ 2056809 w 2742412"/>
              <a:gd name="connsiteY9" fmla="*/ 2585323 h 2585323"/>
              <a:gd name="connsiteX10" fmla="*/ 1343782 w 2742412"/>
              <a:gd name="connsiteY10" fmla="*/ 2585323 h 2585323"/>
              <a:gd name="connsiteX11" fmla="*/ 713027 w 2742412"/>
              <a:gd name="connsiteY11" fmla="*/ 2585323 h 2585323"/>
              <a:gd name="connsiteX12" fmla="*/ 0 w 2742412"/>
              <a:gd name="connsiteY12" fmla="*/ 2585323 h 2585323"/>
              <a:gd name="connsiteX13" fmla="*/ 0 w 2742412"/>
              <a:gd name="connsiteY13" fmla="*/ 1990699 h 2585323"/>
              <a:gd name="connsiteX14" fmla="*/ 0 w 2742412"/>
              <a:gd name="connsiteY14" fmla="*/ 1396074 h 2585323"/>
              <a:gd name="connsiteX15" fmla="*/ 0 w 2742412"/>
              <a:gd name="connsiteY15" fmla="*/ 775597 h 2585323"/>
              <a:gd name="connsiteX16" fmla="*/ 0 w 2742412"/>
              <a:gd name="connsiteY16" fmla="*/ 0 h 2585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42412" h="2585323" fill="none" extrusionOk="0">
                <a:moveTo>
                  <a:pt x="0" y="0"/>
                </a:moveTo>
                <a:cubicBezTo>
                  <a:pt x="260752" y="31238"/>
                  <a:pt x="357205" y="-6942"/>
                  <a:pt x="685603" y="0"/>
                </a:cubicBezTo>
                <a:cubicBezTo>
                  <a:pt x="1014001" y="6942"/>
                  <a:pt x="1165658" y="-243"/>
                  <a:pt x="1398630" y="0"/>
                </a:cubicBezTo>
                <a:cubicBezTo>
                  <a:pt x="1631602" y="243"/>
                  <a:pt x="1980496" y="3846"/>
                  <a:pt x="2139081" y="0"/>
                </a:cubicBezTo>
                <a:cubicBezTo>
                  <a:pt x="2297666" y="-3846"/>
                  <a:pt x="2540871" y="-9769"/>
                  <a:pt x="2742412" y="0"/>
                </a:cubicBezTo>
                <a:cubicBezTo>
                  <a:pt x="2735138" y="131987"/>
                  <a:pt x="2714578" y="344799"/>
                  <a:pt x="2742412" y="568771"/>
                </a:cubicBezTo>
                <a:cubicBezTo>
                  <a:pt x="2770246" y="792743"/>
                  <a:pt x="2758742" y="982345"/>
                  <a:pt x="2742412" y="1266808"/>
                </a:cubicBezTo>
                <a:cubicBezTo>
                  <a:pt x="2726082" y="1551271"/>
                  <a:pt x="2770936" y="1669067"/>
                  <a:pt x="2742412" y="1964845"/>
                </a:cubicBezTo>
                <a:cubicBezTo>
                  <a:pt x="2713888" y="2260623"/>
                  <a:pt x="2760406" y="2448340"/>
                  <a:pt x="2742412" y="2585323"/>
                </a:cubicBezTo>
                <a:cubicBezTo>
                  <a:pt x="2472527" y="2606546"/>
                  <a:pt x="2251075" y="2578759"/>
                  <a:pt x="2056809" y="2585323"/>
                </a:cubicBezTo>
                <a:cubicBezTo>
                  <a:pt x="1862543" y="2591887"/>
                  <a:pt x="1636740" y="2583889"/>
                  <a:pt x="1343782" y="2585323"/>
                </a:cubicBezTo>
                <a:cubicBezTo>
                  <a:pt x="1050824" y="2586757"/>
                  <a:pt x="925898" y="2560822"/>
                  <a:pt x="713027" y="2585323"/>
                </a:cubicBezTo>
                <a:cubicBezTo>
                  <a:pt x="500156" y="2609824"/>
                  <a:pt x="304433" y="2572367"/>
                  <a:pt x="0" y="2585323"/>
                </a:cubicBezTo>
                <a:cubicBezTo>
                  <a:pt x="-6274" y="2291301"/>
                  <a:pt x="21053" y="2165983"/>
                  <a:pt x="0" y="1990699"/>
                </a:cubicBezTo>
                <a:cubicBezTo>
                  <a:pt x="-21053" y="1815415"/>
                  <a:pt x="-22997" y="1596001"/>
                  <a:pt x="0" y="1396074"/>
                </a:cubicBezTo>
                <a:cubicBezTo>
                  <a:pt x="22997" y="1196148"/>
                  <a:pt x="-16667" y="1079070"/>
                  <a:pt x="0" y="775597"/>
                </a:cubicBezTo>
                <a:cubicBezTo>
                  <a:pt x="16667" y="472124"/>
                  <a:pt x="-15516" y="227180"/>
                  <a:pt x="0" y="0"/>
                </a:cubicBezTo>
                <a:close/>
              </a:path>
              <a:path w="2742412" h="2585323" stroke="0" extrusionOk="0">
                <a:moveTo>
                  <a:pt x="0" y="0"/>
                </a:moveTo>
                <a:cubicBezTo>
                  <a:pt x="319103" y="8878"/>
                  <a:pt x="452323" y="-8099"/>
                  <a:pt x="685603" y="0"/>
                </a:cubicBezTo>
                <a:cubicBezTo>
                  <a:pt x="918883" y="8099"/>
                  <a:pt x="1089944" y="-16132"/>
                  <a:pt x="1316358" y="0"/>
                </a:cubicBezTo>
                <a:cubicBezTo>
                  <a:pt x="1542772" y="16132"/>
                  <a:pt x="1778645" y="-23002"/>
                  <a:pt x="1974537" y="0"/>
                </a:cubicBezTo>
                <a:cubicBezTo>
                  <a:pt x="2170429" y="23002"/>
                  <a:pt x="2505682" y="-32250"/>
                  <a:pt x="2742412" y="0"/>
                </a:cubicBezTo>
                <a:cubicBezTo>
                  <a:pt x="2726866" y="296602"/>
                  <a:pt x="2736893" y="317052"/>
                  <a:pt x="2742412" y="620478"/>
                </a:cubicBezTo>
                <a:cubicBezTo>
                  <a:pt x="2747931" y="923904"/>
                  <a:pt x="2749416" y="1109915"/>
                  <a:pt x="2742412" y="1240955"/>
                </a:cubicBezTo>
                <a:cubicBezTo>
                  <a:pt x="2735408" y="1371995"/>
                  <a:pt x="2775118" y="1652686"/>
                  <a:pt x="2742412" y="1938992"/>
                </a:cubicBezTo>
                <a:cubicBezTo>
                  <a:pt x="2709706" y="2225298"/>
                  <a:pt x="2767506" y="2354271"/>
                  <a:pt x="2742412" y="2585323"/>
                </a:cubicBezTo>
                <a:cubicBezTo>
                  <a:pt x="2581530" y="2586962"/>
                  <a:pt x="2231091" y="2556419"/>
                  <a:pt x="2084233" y="2585323"/>
                </a:cubicBezTo>
                <a:cubicBezTo>
                  <a:pt x="1937375" y="2614227"/>
                  <a:pt x="1556380" y="2617046"/>
                  <a:pt x="1398630" y="2585323"/>
                </a:cubicBezTo>
                <a:cubicBezTo>
                  <a:pt x="1240880" y="2553600"/>
                  <a:pt x="1061328" y="2601818"/>
                  <a:pt x="767875" y="2585323"/>
                </a:cubicBezTo>
                <a:cubicBezTo>
                  <a:pt x="474423" y="2568828"/>
                  <a:pt x="378349" y="2571948"/>
                  <a:pt x="0" y="2585323"/>
                </a:cubicBezTo>
                <a:cubicBezTo>
                  <a:pt x="7128" y="2383551"/>
                  <a:pt x="30394" y="2159400"/>
                  <a:pt x="0" y="1938992"/>
                </a:cubicBezTo>
                <a:cubicBezTo>
                  <a:pt x="-30394" y="1718584"/>
                  <a:pt x="-13645" y="1570402"/>
                  <a:pt x="0" y="1318515"/>
                </a:cubicBezTo>
                <a:cubicBezTo>
                  <a:pt x="13645" y="1066628"/>
                  <a:pt x="23190" y="1000192"/>
                  <a:pt x="0" y="723890"/>
                </a:cubicBezTo>
                <a:cubicBezTo>
                  <a:pt x="-23190" y="447588"/>
                  <a:pt x="-1966" y="219296"/>
                  <a:pt x="0" y="0"/>
                </a:cubicBezTo>
                <a:close/>
              </a:path>
            </a:pathLst>
          </a:custGeom>
          <a:ln>
            <a:solidFill>
              <a:srgbClr val="FF0000"/>
            </a:solidFill>
            <a:extLst>
              <a:ext uri="{C807C97D-BFC1-408E-A445-0C87EB9F89A2}">
                <ask:lineSketchStyleProps xmlns:ask="http://schemas.microsoft.com/office/drawing/2018/sketchyshapes" sd="2907318478">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Prediction of the price range this asset will be in a lifetime</a:t>
            </a:r>
          </a:p>
          <a:p>
            <a:pPr algn="ctr"/>
            <a:endParaRPr lang="en-US" dirty="0"/>
          </a:p>
          <a:p>
            <a:pPr algn="ctr"/>
            <a:r>
              <a:rPr lang="en-US" dirty="0"/>
              <a:t>Can only collect fees if it’s within the range</a:t>
            </a:r>
          </a:p>
          <a:p>
            <a:pPr algn="ctr"/>
            <a:endParaRPr lang="en-US" dirty="0"/>
          </a:p>
          <a:p>
            <a:pPr algn="ctr"/>
            <a:r>
              <a:rPr lang="en-US" dirty="0"/>
              <a:t>Wider range, lower the fees collected</a:t>
            </a:r>
          </a:p>
        </p:txBody>
      </p:sp>
      <p:cxnSp>
        <p:nvCxnSpPr>
          <p:cNvPr id="62" name="Straight Arrow Connector 61">
            <a:extLst>
              <a:ext uri="{FF2B5EF4-FFF2-40B4-BE49-F238E27FC236}">
                <a16:creationId xmlns:a16="http://schemas.microsoft.com/office/drawing/2014/main" id="{934C2984-5420-EA2D-DD06-7206B0B2AD74}"/>
              </a:ext>
            </a:extLst>
          </p:cNvPr>
          <p:cNvCxnSpPr>
            <a:cxnSpLocks/>
            <a:stCxn id="60" idx="6"/>
            <a:endCxn id="61" idx="1"/>
          </p:cNvCxnSpPr>
          <p:nvPr/>
        </p:nvCxnSpPr>
        <p:spPr>
          <a:xfrm>
            <a:off x="8946369" y="4850925"/>
            <a:ext cx="366619" cy="52875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6420A3C0-9B69-6B1C-0357-0924DD2BD88C}"/>
              </a:ext>
            </a:extLst>
          </p:cNvPr>
          <p:cNvSpPr txBox="1"/>
          <p:nvPr/>
        </p:nvSpPr>
        <p:spPr>
          <a:xfrm>
            <a:off x="361326" y="5697958"/>
            <a:ext cx="2130536" cy="923330"/>
          </a:xfrm>
          <a:custGeom>
            <a:avLst/>
            <a:gdLst>
              <a:gd name="connsiteX0" fmla="*/ 0 w 2130536"/>
              <a:gd name="connsiteY0" fmla="*/ 0 h 923330"/>
              <a:gd name="connsiteX1" fmla="*/ 532634 w 2130536"/>
              <a:gd name="connsiteY1" fmla="*/ 0 h 923330"/>
              <a:gd name="connsiteX2" fmla="*/ 1065268 w 2130536"/>
              <a:gd name="connsiteY2" fmla="*/ 0 h 923330"/>
              <a:gd name="connsiteX3" fmla="*/ 1576597 w 2130536"/>
              <a:gd name="connsiteY3" fmla="*/ 0 h 923330"/>
              <a:gd name="connsiteX4" fmla="*/ 2130536 w 2130536"/>
              <a:gd name="connsiteY4" fmla="*/ 0 h 923330"/>
              <a:gd name="connsiteX5" fmla="*/ 2130536 w 2130536"/>
              <a:gd name="connsiteY5" fmla="*/ 470898 h 923330"/>
              <a:gd name="connsiteX6" fmla="*/ 2130536 w 2130536"/>
              <a:gd name="connsiteY6" fmla="*/ 923330 h 923330"/>
              <a:gd name="connsiteX7" fmla="*/ 1597902 w 2130536"/>
              <a:gd name="connsiteY7" fmla="*/ 923330 h 923330"/>
              <a:gd name="connsiteX8" fmla="*/ 1065268 w 2130536"/>
              <a:gd name="connsiteY8" fmla="*/ 923330 h 923330"/>
              <a:gd name="connsiteX9" fmla="*/ 575245 w 2130536"/>
              <a:gd name="connsiteY9" fmla="*/ 923330 h 923330"/>
              <a:gd name="connsiteX10" fmla="*/ 0 w 2130536"/>
              <a:gd name="connsiteY10" fmla="*/ 923330 h 923330"/>
              <a:gd name="connsiteX11" fmla="*/ 0 w 2130536"/>
              <a:gd name="connsiteY11" fmla="*/ 489365 h 923330"/>
              <a:gd name="connsiteX12" fmla="*/ 0 w 2130536"/>
              <a:gd name="connsiteY12"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30536" h="923330" fill="none" extrusionOk="0">
                <a:moveTo>
                  <a:pt x="0" y="0"/>
                </a:moveTo>
                <a:cubicBezTo>
                  <a:pt x="145293" y="-3737"/>
                  <a:pt x="416728" y="1080"/>
                  <a:pt x="532634" y="0"/>
                </a:cubicBezTo>
                <a:cubicBezTo>
                  <a:pt x="648540" y="-1080"/>
                  <a:pt x="928788" y="-13533"/>
                  <a:pt x="1065268" y="0"/>
                </a:cubicBezTo>
                <a:cubicBezTo>
                  <a:pt x="1201748" y="13533"/>
                  <a:pt x="1381834" y="19323"/>
                  <a:pt x="1576597" y="0"/>
                </a:cubicBezTo>
                <a:cubicBezTo>
                  <a:pt x="1771360" y="-19323"/>
                  <a:pt x="1919588" y="-20374"/>
                  <a:pt x="2130536" y="0"/>
                </a:cubicBezTo>
                <a:cubicBezTo>
                  <a:pt x="2118668" y="113559"/>
                  <a:pt x="2133833" y="351093"/>
                  <a:pt x="2130536" y="470898"/>
                </a:cubicBezTo>
                <a:cubicBezTo>
                  <a:pt x="2127239" y="590703"/>
                  <a:pt x="2152146" y="808075"/>
                  <a:pt x="2130536" y="923330"/>
                </a:cubicBezTo>
                <a:cubicBezTo>
                  <a:pt x="1918940" y="913576"/>
                  <a:pt x="1729076" y="909550"/>
                  <a:pt x="1597902" y="923330"/>
                </a:cubicBezTo>
                <a:cubicBezTo>
                  <a:pt x="1466728" y="937110"/>
                  <a:pt x="1298016" y="901934"/>
                  <a:pt x="1065268" y="923330"/>
                </a:cubicBezTo>
                <a:cubicBezTo>
                  <a:pt x="832520" y="944726"/>
                  <a:pt x="716656" y="932890"/>
                  <a:pt x="575245" y="923330"/>
                </a:cubicBezTo>
                <a:cubicBezTo>
                  <a:pt x="433834" y="913770"/>
                  <a:pt x="226940" y="949831"/>
                  <a:pt x="0" y="923330"/>
                </a:cubicBezTo>
                <a:cubicBezTo>
                  <a:pt x="10503" y="770226"/>
                  <a:pt x="15259" y="585204"/>
                  <a:pt x="0" y="489365"/>
                </a:cubicBezTo>
                <a:cubicBezTo>
                  <a:pt x="-15259" y="393526"/>
                  <a:pt x="1064" y="206554"/>
                  <a:pt x="0" y="0"/>
                </a:cubicBezTo>
                <a:close/>
              </a:path>
              <a:path w="2130536" h="923330" stroke="0" extrusionOk="0">
                <a:moveTo>
                  <a:pt x="0" y="0"/>
                </a:moveTo>
                <a:cubicBezTo>
                  <a:pt x="130860" y="7405"/>
                  <a:pt x="373483" y="-3905"/>
                  <a:pt x="532634" y="0"/>
                </a:cubicBezTo>
                <a:cubicBezTo>
                  <a:pt x="691785" y="3905"/>
                  <a:pt x="900375" y="-8633"/>
                  <a:pt x="1022657" y="0"/>
                </a:cubicBezTo>
                <a:cubicBezTo>
                  <a:pt x="1144939" y="8633"/>
                  <a:pt x="1371679" y="-10477"/>
                  <a:pt x="1533986" y="0"/>
                </a:cubicBezTo>
                <a:cubicBezTo>
                  <a:pt x="1696293" y="10477"/>
                  <a:pt x="1838836" y="27474"/>
                  <a:pt x="2130536" y="0"/>
                </a:cubicBezTo>
                <a:cubicBezTo>
                  <a:pt x="2120976" y="204350"/>
                  <a:pt x="2142867" y="234794"/>
                  <a:pt x="2130536" y="452432"/>
                </a:cubicBezTo>
                <a:cubicBezTo>
                  <a:pt x="2118205" y="670070"/>
                  <a:pt x="2123896" y="767705"/>
                  <a:pt x="2130536" y="923330"/>
                </a:cubicBezTo>
                <a:cubicBezTo>
                  <a:pt x="1936587" y="911587"/>
                  <a:pt x="1765777" y="904874"/>
                  <a:pt x="1555291" y="923330"/>
                </a:cubicBezTo>
                <a:cubicBezTo>
                  <a:pt x="1344806" y="941786"/>
                  <a:pt x="1145640" y="920788"/>
                  <a:pt x="1022657" y="923330"/>
                </a:cubicBezTo>
                <a:cubicBezTo>
                  <a:pt x="899674" y="925872"/>
                  <a:pt x="721815" y="942048"/>
                  <a:pt x="532634" y="923330"/>
                </a:cubicBezTo>
                <a:cubicBezTo>
                  <a:pt x="343453" y="904612"/>
                  <a:pt x="231410" y="901951"/>
                  <a:pt x="0" y="923330"/>
                </a:cubicBezTo>
                <a:cubicBezTo>
                  <a:pt x="337" y="809063"/>
                  <a:pt x="-21130" y="574411"/>
                  <a:pt x="0" y="480132"/>
                </a:cubicBezTo>
                <a:cubicBezTo>
                  <a:pt x="21130" y="385853"/>
                  <a:pt x="-17389" y="141595"/>
                  <a:pt x="0" y="0"/>
                </a:cubicBezTo>
                <a:close/>
              </a:path>
            </a:pathLst>
          </a:custGeom>
          <a:ln>
            <a:solidFill>
              <a:srgbClr val="FF0000"/>
            </a:solidFill>
            <a:extLst>
              <a:ext uri="{C807C97D-BFC1-408E-A445-0C87EB9F89A2}">
                <ask:lineSketchStyleProps xmlns:ask="http://schemas.microsoft.com/office/drawing/2018/sketchyshapes" sd="2907318478">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Number of tokens supplied to the liquidity pool</a:t>
            </a:r>
          </a:p>
        </p:txBody>
      </p:sp>
      <p:sp>
        <p:nvSpPr>
          <p:cNvPr id="69" name="Oval 68">
            <a:extLst>
              <a:ext uri="{FF2B5EF4-FFF2-40B4-BE49-F238E27FC236}">
                <a16:creationId xmlns:a16="http://schemas.microsoft.com/office/drawing/2014/main" id="{0B8C9049-F777-15F3-8190-CF0A304F69A4}"/>
              </a:ext>
            </a:extLst>
          </p:cNvPr>
          <p:cNvSpPr/>
          <p:nvPr/>
        </p:nvSpPr>
        <p:spPr>
          <a:xfrm>
            <a:off x="2908236" y="5512132"/>
            <a:ext cx="2929102" cy="843373"/>
          </a:xfrm>
          <a:custGeom>
            <a:avLst/>
            <a:gdLst>
              <a:gd name="connsiteX0" fmla="*/ 0 w 2929102"/>
              <a:gd name="connsiteY0" fmla="*/ 421687 h 843373"/>
              <a:gd name="connsiteX1" fmla="*/ 1464551 w 2929102"/>
              <a:gd name="connsiteY1" fmla="*/ 0 h 843373"/>
              <a:gd name="connsiteX2" fmla="*/ 2929102 w 2929102"/>
              <a:gd name="connsiteY2" fmla="*/ 421687 h 843373"/>
              <a:gd name="connsiteX3" fmla="*/ 1464551 w 2929102"/>
              <a:gd name="connsiteY3" fmla="*/ 843374 h 843373"/>
              <a:gd name="connsiteX4" fmla="*/ 0 w 2929102"/>
              <a:gd name="connsiteY4" fmla="*/ 421687 h 843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9102" h="843373" extrusionOk="0">
                <a:moveTo>
                  <a:pt x="0" y="421687"/>
                </a:moveTo>
                <a:cubicBezTo>
                  <a:pt x="10069" y="140815"/>
                  <a:pt x="720304" y="-132848"/>
                  <a:pt x="1464551" y="0"/>
                </a:cubicBezTo>
                <a:cubicBezTo>
                  <a:pt x="2242749" y="-42635"/>
                  <a:pt x="2908270" y="182829"/>
                  <a:pt x="2929102" y="421687"/>
                </a:cubicBezTo>
                <a:cubicBezTo>
                  <a:pt x="3007196" y="581958"/>
                  <a:pt x="2387478" y="965321"/>
                  <a:pt x="1464551" y="843374"/>
                </a:cubicBezTo>
                <a:cubicBezTo>
                  <a:pt x="691790" y="800287"/>
                  <a:pt x="-19507" y="702340"/>
                  <a:pt x="0" y="421687"/>
                </a:cubicBezTo>
                <a:close/>
              </a:path>
            </a:pathLst>
          </a:custGeom>
          <a:noFill/>
          <a:ln w="19050" cap="flat" cmpd="sng" algn="ctr">
            <a:solidFill>
              <a:srgbClr val="FF0000"/>
            </a:solidFill>
            <a:prstDash val="solid"/>
            <a:round/>
            <a:headEnd type="none" w="med" len="med"/>
            <a:tailEnd type="none" w="med" len="med"/>
            <a:extLst>
              <a:ext uri="{C807C97D-BFC1-408E-A445-0C87EB9F89A2}">
                <ask:lineSketchStyleProps xmlns:ask="http://schemas.microsoft.com/office/drawing/2018/sketchyshapes" sd="2942449623">
                  <a:prstGeom prst="ellipse">
                    <a:avLst/>
                  </a:prstGeom>
                  <ask:type>
                    <ask:lineSketchFreehand/>
                  </ask:type>
                </ask:lineSketchStyleProps>
              </a:ext>
            </a:extLst>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70" name="Straight Arrow Connector 69">
            <a:extLst>
              <a:ext uri="{FF2B5EF4-FFF2-40B4-BE49-F238E27FC236}">
                <a16:creationId xmlns:a16="http://schemas.microsoft.com/office/drawing/2014/main" id="{A7A36AC4-5B2B-42D2-9965-C4041D98CB68}"/>
              </a:ext>
            </a:extLst>
          </p:cNvPr>
          <p:cNvCxnSpPr>
            <a:cxnSpLocks/>
            <a:stCxn id="69" idx="2"/>
            <a:endCxn id="67" idx="3"/>
          </p:cNvCxnSpPr>
          <p:nvPr/>
        </p:nvCxnSpPr>
        <p:spPr>
          <a:xfrm flipH="1">
            <a:off x="2491862" y="5933819"/>
            <a:ext cx="416374" cy="22580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2242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60A5C3-7002-4421-43B5-9711BA15A470}"/>
              </a:ext>
            </a:extLst>
          </p:cNvPr>
          <p:cNvPicPr>
            <a:picLocks noChangeAspect="1"/>
          </p:cNvPicPr>
          <p:nvPr/>
        </p:nvPicPr>
        <p:blipFill>
          <a:blip r:embed="rId3"/>
          <a:stretch>
            <a:fillRect/>
          </a:stretch>
        </p:blipFill>
        <p:spPr>
          <a:xfrm>
            <a:off x="570015" y="157422"/>
            <a:ext cx="11317870" cy="6700578"/>
          </a:xfrm>
          <a:prstGeom prst="rect">
            <a:avLst/>
          </a:prstGeom>
        </p:spPr>
      </p:pic>
      <p:sp>
        <p:nvSpPr>
          <p:cNvPr id="5" name="Oval 4">
            <a:extLst>
              <a:ext uri="{FF2B5EF4-FFF2-40B4-BE49-F238E27FC236}">
                <a16:creationId xmlns:a16="http://schemas.microsoft.com/office/drawing/2014/main" id="{DDE1E5D4-53D6-6AAB-6A54-1445C0724111}"/>
              </a:ext>
            </a:extLst>
          </p:cNvPr>
          <p:cNvSpPr/>
          <p:nvPr/>
        </p:nvSpPr>
        <p:spPr>
          <a:xfrm>
            <a:off x="6096000" y="6543304"/>
            <a:ext cx="3705101" cy="320634"/>
          </a:xfrm>
          <a:custGeom>
            <a:avLst/>
            <a:gdLst>
              <a:gd name="connsiteX0" fmla="*/ 0 w 3705101"/>
              <a:gd name="connsiteY0" fmla="*/ 160317 h 320634"/>
              <a:gd name="connsiteX1" fmla="*/ 1852551 w 3705101"/>
              <a:gd name="connsiteY1" fmla="*/ 0 h 320634"/>
              <a:gd name="connsiteX2" fmla="*/ 3705102 w 3705101"/>
              <a:gd name="connsiteY2" fmla="*/ 160317 h 320634"/>
              <a:gd name="connsiteX3" fmla="*/ 1852551 w 3705101"/>
              <a:gd name="connsiteY3" fmla="*/ 320634 h 320634"/>
              <a:gd name="connsiteX4" fmla="*/ 0 w 3705101"/>
              <a:gd name="connsiteY4" fmla="*/ 160317 h 320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101" h="320634" extrusionOk="0">
                <a:moveTo>
                  <a:pt x="0" y="160317"/>
                </a:moveTo>
                <a:cubicBezTo>
                  <a:pt x="-145946" y="-18247"/>
                  <a:pt x="765779" y="23884"/>
                  <a:pt x="1852551" y="0"/>
                </a:cubicBezTo>
                <a:cubicBezTo>
                  <a:pt x="2888402" y="2677"/>
                  <a:pt x="3699040" y="71969"/>
                  <a:pt x="3705102" y="160317"/>
                </a:cubicBezTo>
                <a:cubicBezTo>
                  <a:pt x="3613304" y="338503"/>
                  <a:pt x="2872275" y="339493"/>
                  <a:pt x="1852551" y="320634"/>
                </a:cubicBezTo>
                <a:cubicBezTo>
                  <a:pt x="826906" y="319261"/>
                  <a:pt x="16681" y="256828"/>
                  <a:pt x="0" y="160317"/>
                </a:cubicBezTo>
                <a:close/>
              </a:path>
            </a:pathLst>
          </a:custGeom>
          <a:noFill/>
          <a:ln w="28575">
            <a:solidFill>
              <a:srgbClr val="FF0000"/>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68FB0E94-A1E3-9318-51FE-525827D3CEE2}"/>
              </a:ext>
            </a:extLst>
          </p:cNvPr>
          <p:cNvSpPr/>
          <p:nvPr/>
        </p:nvSpPr>
        <p:spPr>
          <a:xfrm>
            <a:off x="6228950" y="5163788"/>
            <a:ext cx="4268837" cy="320634"/>
          </a:xfrm>
          <a:custGeom>
            <a:avLst/>
            <a:gdLst>
              <a:gd name="connsiteX0" fmla="*/ 0 w 4268837"/>
              <a:gd name="connsiteY0" fmla="*/ 160317 h 320634"/>
              <a:gd name="connsiteX1" fmla="*/ 2134419 w 4268837"/>
              <a:gd name="connsiteY1" fmla="*/ 0 h 320634"/>
              <a:gd name="connsiteX2" fmla="*/ 4268838 w 4268837"/>
              <a:gd name="connsiteY2" fmla="*/ 160317 h 320634"/>
              <a:gd name="connsiteX3" fmla="*/ 2134419 w 4268837"/>
              <a:gd name="connsiteY3" fmla="*/ 320634 h 320634"/>
              <a:gd name="connsiteX4" fmla="*/ 0 w 4268837"/>
              <a:gd name="connsiteY4" fmla="*/ 160317 h 320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8837" h="320634" extrusionOk="0">
                <a:moveTo>
                  <a:pt x="0" y="160317"/>
                </a:moveTo>
                <a:cubicBezTo>
                  <a:pt x="-122086" y="-3529"/>
                  <a:pt x="866758" y="33348"/>
                  <a:pt x="2134419" y="0"/>
                </a:cubicBezTo>
                <a:cubicBezTo>
                  <a:pt x="3325941" y="2677"/>
                  <a:pt x="4262776" y="71969"/>
                  <a:pt x="4268838" y="160317"/>
                </a:cubicBezTo>
                <a:cubicBezTo>
                  <a:pt x="4151111" y="363824"/>
                  <a:pt x="3303937" y="371978"/>
                  <a:pt x="2134419" y="320634"/>
                </a:cubicBezTo>
                <a:cubicBezTo>
                  <a:pt x="953103" y="319261"/>
                  <a:pt x="16681" y="256828"/>
                  <a:pt x="0" y="160317"/>
                </a:cubicBezTo>
                <a:close/>
              </a:path>
            </a:pathLst>
          </a:custGeom>
          <a:noFill/>
          <a:ln w="28575">
            <a:solidFill>
              <a:srgbClr val="FF0000"/>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46949B85-CED7-0DA5-4213-9DEB6A1E6FA4}"/>
              </a:ext>
            </a:extLst>
          </p:cNvPr>
          <p:cNvSpPr/>
          <p:nvPr/>
        </p:nvSpPr>
        <p:spPr>
          <a:xfrm>
            <a:off x="304115" y="1090551"/>
            <a:ext cx="6464820" cy="320634"/>
          </a:xfrm>
          <a:custGeom>
            <a:avLst/>
            <a:gdLst>
              <a:gd name="connsiteX0" fmla="*/ 0 w 6464820"/>
              <a:gd name="connsiteY0" fmla="*/ 160317 h 320634"/>
              <a:gd name="connsiteX1" fmla="*/ 3232410 w 6464820"/>
              <a:gd name="connsiteY1" fmla="*/ 0 h 320634"/>
              <a:gd name="connsiteX2" fmla="*/ 6464820 w 6464820"/>
              <a:gd name="connsiteY2" fmla="*/ 160317 h 320634"/>
              <a:gd name="connsiteX3" fmla="*/ 3232410 w 6464820"/>
              <a:gd name="connsiteY3" fmla="*/ 320634 h 320634"/>
              <a:gd name="connsiteX4" fmla="*/ 0 w 6464820"/>
              <a:gd name="connsiteY4" fmla="*/ 160317 h 320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820" h="320634" extrusionOk="0">
                <a:moveTo>
                  <a:pt x="0" y="160317"/>
                </a:moveTo>
                <a:cubicBezTo>
                  <a:pt x="-219215" y="-63441"/>
                  <a:pt x="1333305" y="42746"/>
                  <a:pt x="3232410" y="0"/>
                </a:cubicBezTo>
                <a:cubicBezTo>
                  <a:pt x="5030336" y="2677"/>
                  <a:pt x="6458758" y="71969"/>
                  <a:pt x="6464820" y="160317"/>
                </a:cubicBezTo>
                <a:cubicBezTo>
                  <a:pt x="6210876" y="496848"/>
                  <a:pt x="4959646" y="641078"/>
                  <a:pt x="3232410" y="320634"/>
                </a:cubicBezTo>
                <a:cubicBezTo>
                  <a:pt x="1444690" y="319261"/>
                  <a:pt x="16681" y="256828"/>
                  <a:pt x="0" y="160317"/>
                </a:cubicBezTo>
                <a:close/>
              </a:path>
            </a:pathLst>
          </a:custGeom>
          <a:noFill/>
          <a:ln w="28575">
            <a:solidFill>
              <a:srgbClr val="FF0000"/>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80120365"/>
      </p:ext>
    </p:extLst>
  </p:cSld>
  <p:clrMapOvr>
    <a:masterClrMapping/>
  </p:clrMapOvr>
  <mc:AlternateContent xmlns:mc="http://schemas.openxmlformats.org/markup-compatibility/2006">
    <mc:Choice xmlns:p14="http://schemas.microsoft.com/office/powerpoint/2010/main" Requires="p14">
      <p:transition spd="slow" p14:dur="2000" advTm="69465"/>
    </mc:Choice>
    <mc:Fallback>
      <p:transition spd="slow" advTm="69465"/>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EBA83A-19A3-7CAF-54A6-48D106C1FB78}"/>
              </a:ext>
            </a:extLst>
          </p:cNvPr>
          <p:cNvPicPr>
            <a:picLocks noChangeAspect="1"/>
          </p:cNvPicPr>
          <p:nvPr/>
        </p:nvPicPr>
        <p:blipFill rotWithShape="1">
          <a:blip r:embed="rId2">
            <a:alphaModFix amt="50000"/>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F8B82832-18D5-1536-DCBC-549D1FE1C5A7}"/>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b="1" dirty="0"/>
              <a:t>Tokens</a:t>
            </a:r>
            <a:endParaRPr lang="en-US" sz="6000" b="1" dirty="0">
              <a:solidFill>
                <a:srgbClr val="FFFFFF"/>
              </a:solidFill>
            </a:endParaRPr>
          </a:p>
        </p:txBody>
      </p:sp>
      <p:grpSp>
        <p:nvGrpSpPr>
          <p:cNvPr id="7" name="Group 6">
            <a:extLst>
              <a:ext uri="{FF2B5EF4-FFF2-40B4-BE49-F238E27FC236}">
                <a16:creationId xmlns:a16="http://schemas.microsoft.com/office/drawing/2014/main" id="{86060186-AB07-5509-3A51-475F684A4DD2}"/>
              </a:ext>
            </a:extLst>
          </p:cNvPr>
          <p:cNvGrpSpPr/>
          <p:nvPr/>
        </p:nvGrpSpPr>
        <p:grpSpPr>
          <a:xfrm>
            <a:off x="2001355" y="784538"/>
            <a:ext cx="1179000" cy="1804680"/>
            <a:chOff x="2001355" y="784538"/>
            <a:chExt cx="1179000" cy="1804680"/>
          </a:xfrm>
        </p:grpSpPr>
        <mc:AlternateContent xmlns:mc="http://schemas.openxmlformats.org/markup-compatibility/2006" xmlns:p14="http://schemas.microsoft.com/office/powerpoint/2010/main" xmlns:aink="http://schemas.microsoft.com/office/drawing/2016/ink">
          <mc:Choice Requires="p14 aink">
            <p:contentPart p14:bwMode="auto" r:id="rId3">
              <p14:nvContentPartPr>
                <p14:cNvPr id="5" name="Ink 4">
                  <a:extLst>
                    <a:ext uri="{FF2B5EF4-FFF2-40B4-BE49-F238E27FC236}">
                      <a16:creationId xmlns:a16="http://schemas.microsoft.com/office/drawing/2014/main" id="{6CE00C12-F8A3-07BC-C7E1-462DF21BEBAC}"/>
                    </a:ext>
                  </a:extLst>
                </p14:cNvPr>
                <p14:cNvContentPartPr/>
                <p14:nvPr/>
              </p14:nvContentPartPr>
              <p14:xfrm>
                <a:off x="2001355" y="784538"/>
                <a:ext cx="1058760" cy="1804680"/>
              </p14:xfrm>
            </p:contentPart>
          </mc:Choice>
          <mc:Fallback xmlns="">
            <p:pic>
              <p:nvPicPr>
                <p:cNvPr id="5" name="Ink 4">
                  <a:extLst>
                    <a:ext uri="{FF2B5EF4-FFF2-40B4-BE49-F238E27FC236}">
                      <a16:creationId xmlns:a16="http://schemas.microsoft.com/office/drawing/2014/main" id="{6CE00C12-F8A3-07BC-C7E1-462DF21BEBAC}"/>
                    </a:ext>
                  </a:extLst>
                </p:cNvPr>
                <p:cNvPicPr/>
                <p:nvPr/>
              </p:nvPicPr>
              <p:blipFill>
                <a:blip r:embed="rId4"/>
                <a:stretch>
                  <a:fillRect/>
                </a:stretch>
              </p:blipFill>
              <p:spPr>
                <a:xfrm>
                  <a:off x="1983715" y="676898"/>
                  <a:ext cx="1094400" cy="2020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6" name="Ink 5">
                  <a:extLst>
                    <a:ext uri="{FF2B5EF4-FFF2-40B4-BE49-F238E27FC236}">
                      <a16:creationId xmlns:a16="http://schemas.microsoft.com/office/drawing/2014/main" id="{3571C896-57A7-1191-05B6-1AD703D44043}"/>
                    </a:ext>
                  </a:extLst>
                </p14:cNvPr>
                <p14:cNvContentPartPr/>
                <p14:nvPr/>
              </p14:nvContentPartPr>
              <p14:xfrm>
                <a:off x="2318155" y="1044098"/>
                <a:ext cx="862200" cy="913680"/>
              </p14:xfrm>
            </p:contentPart>
          </mc:Choice>
          <mc:Fallback xmlns="">
            <p:pic>
              <p:nvPicPr>
                <p:cNvPr id="6" name="Ink 5">
                  <a:extLst>
                    <a:ext uri="{FF2B5EF4-FFF2-40B4-BE49-F238E27FC236}">
                      <a16:creationId xmlns:a16="http://schemas.microsoft.com/office/drawing/2014/main" id="{3571C896-57A7-1191-05B6-1AD703D44043}"/>
                    </a:ext>
                  </a:extLst>
                </p:cNvPr>
                <p:cNvPicPr/>
                <p:nvPr/>
              </p:nvPicPr>
              <p:blipFill>
                <a:blip r:embed="rId6"/>
                <a:stretch>
                  <a:fillRect/>
                </a:stretch>
              </p:blipFill>
              <p:spPr>
                <a:xfrm>
                  <a:off x="2300515" y="936458"/>
                  <a:ext cx="897840" cy="1129320"/>
                </a:xfrm>
                <a:prstGeom prst="rect">
                  <a:avLst/>
                </a:prstGeom>
              </p:spPr>
            </p:pic>
          </mc:Fallback>
        </mc:AlternateContent>
      </p:grpSp>
    </p:spTree>
    <p:extLst>
      <p:ext uri="{BB962C8B-B14F-4D97-AF65-F5344CB8AC3E}">
        <p14:creationId xmlns:p14="http://schemas.microsoft.com/office/powerpoint/2010/main" val="1407860575"/>
      </p:ext>
    </p:extLst>
  </p:cSld>
  <p:clrMapOvr>
    <a:masterClrMapping/>
  </p:clrMapOvr>
  <mc:AlternateContent xmlns:mc="http://schemas.openxmlformats.org/markup-compatibility/2006">
    <mc:Choice xmlns:p14="http://schemas.microsoft.com/office/powerpoint/2010/main" Requires="p14">
      <p:transition spd="slow" p14:dur="1400" advTm="2188">
        <p14:ripple/>
      </p:transition>
    </mc:Choice>
    <mc:Fallback>
      <p:transition spd="slow" advTm="2188">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B6A01AB-EC89-384D-BA5A-66BB97F07132}"/>
              </a:ext>
            </a:extLst>
          </p:cNvPr>
          <p:cNvSpPr txBox="1">
            <a:spLocks/>
          </p:cNvSpPr>
          <p:nvPr/>
        </p:nvSpPr>
        <p:spPr>
          <a:xfrm>
            <a:off x="0" y="-27453"/>
            <a:ext cx="12192000" cy="681038"/>
          </a:xfrm>
          <a:prstGeom prst="rect">
            <a:avLst/>
          </a:prstGeom>
          <a:solidFill>
            <a:srgbClr val="44546A"/>
          </a:solidFill>
        </p:spPr>
        <p:style>
          <a:lnRef idx="0">
            <a:schemeClr val="accent5"/>
          </a:lnRef>
          <a:fillRef idx="3">
            <a:schemeClr val="accent5"/>
          </a:fillRef>
          <a:effectRef idx="3">
            <a:schemeClr val="accent5"/>
          </a:effectRef>
          <a:fontRef idx="minor">
            <a:schemeClr val="lt1"/>
          </a:fontRef>
        </p:style>
        <p:txBody>
          <a:bodyPr vert="horz" lIns="91440" tIns="45720" rIns="91440" bIns="45720" rtlCol="0" anchor="ctr">
            <a:normAutofit fontScale="97500" lnSpcReduction="10000"/>
          </a:bodyPr>
          <a:lstStyle>
            <a:defPPr>
              <a:defRPr lang="en-US"/>
            </a:defPPr>
            <a:lvl1pPr>
              <a:lnSpc>
                <a:spcPct val="90000"/>
              </a:lnSpc>
              <a:spcBef>
                <a:spcPct val="0"/>
              </a:spcBef>
              <a:buNone/>
              <a:defRPr sz="4400" b="1"/>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Tokenization in Blockchain</a:t>
            </a:r>
          </a:p>
        </p:txBody>
      </p:sp>
      <p:graphicFrame>
        <p:nvGraphicFramePr>
          <p:cNvPr id="4" name="Diagram 3">
            <a:extLst>
              <a:ext uri="{FF2B5EF4-FFF2-40B4-BE49-F238E27FC236}">
                <a16:creationId xmlns:a16="http://schemas.microsoft.com/office/drawing/2014/main" id="{A56B2391-DC70-4766-413A-E653AD0F5F1C}"/>
              </a:ext>
            </a:extLst>
          </p:cNvPr>
          <p:cNvGraphicFramePr/>
          <p:nvPr>
            <p:extLst>
              <p:ext uri="{D42A27DB-BD31-4B8C-83A1-F6EECF244321}">
                <p14:modId xmlns:p14="http://schemas.microsoft.com/office/powerpoint/2010/main" val="1968389302"/>
              </p:ext>
            </p:extLst>
          </p:nvPr>
        </p:nvGraphicFramePr>
        <p:xfrm>
          <a:off x="250723" y="741436"/>
          <a:ext cx="11253019" cy="55708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Graphic 2" descr="Coins with solid fill">
            <a:extLst>
              <a:ext uri="{FF2B5EF4-FFF2-40B4-BE49-F238E27FC236}">
                <a16:creationId xmlns:a16="http://schemas.microsoft.com/office/drawing/2014/main" id="{343AC8E0-57B7-24BF-B827-549797092EE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45226" y="1791929"/>
            <a:ext cx="914400" cy="914400"/>
          </a:xfrm>
          <a:prstGeom prst="rect">
            <a:avLst/>
          </a:prstGeom>
        </p:spPr>
      </p:pic>
      <p:pic>
        <p:nvPicPr>
          <p:cNvPr id="9" name="Graphic 8" descr="House with solid fill">
            <a:extLst>
              <a:ext uri="{FF2B5EF4-FFF2-40B4-BE49-F238E27FC236}">
                <a16:creationId xmlns:a16="http://schemas.microsoft.com/office/drawing/2014/main" id="{89585379-59E9-3A92-05BE-85AA05243A2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252155" y="2824316"/>
            <a:ext cx="914400" cy="914400"/>
          </a:xfrm>
          <a:prstGeom prst="rect">
            <a:avLst/>
          </a:prstGeom>
        </p:spPr>
      </p:pic>
    </p:spTree>
    <p:custDataLst>
      <p:tags r:id="rId1"/>
    </p:custDataLst>
    <p:extLst>
      <p:ext uri="{BB962C8B-B14F-4D97-AF65-F5344CB8AC3E}">
        <p14:creationId xmlns:p14="http://schemas.microsoft.com/office/powerpoint/2010/main" val="2089869905"/>
      </p:ext>
    </p:extLst>
  </p:cSld>
  <p:clrMapOvr>
    <a:masterClrMapping/>
  </p:clrMapOvr>
  <mc:AlternateContent xmlns:mc="http://schemas.openxmlformats.org/markup-compatibility/2006">
    <mc:Choice xmlns:p14="http://schemas.microsoft.com/office/powerpoint/2010/main" Requires="p14">
      <p:transition spd="slow" p14:dur="2000" advTm="131117"/>
    </mc:Choice>
    <mc:Fallback>
      <p:transition spd="slow" advTm="13111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730310A4-5901-A046-97A2-CD7137E1644E}"/>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E83F7D0A-0997-B945-B817-5DC3F141BD2C}"/>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B3E39C83-01D5-AB4D-B8D0-6684249B4CD4}"/>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graphicEl>
                                              <a:dgm id="{80B2EEE1-953D-D347-A634-C6565018BCB5}"/>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graphicEl>
                                              <a:dgm id="{FFE53249-0FE5-0A47-8799-29788340A467}"/>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4263A096-2256-4B40-BEFC-D7FD6F7AB031}"/>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graphicEl>
                                              <a:dgm id="{11EFC7CF-616B-A349-8442-837E4EBBD2E5}"/>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graphicEl>
                                              <a:dgm id="{27D9F3A6-CC0B-2D4E-8753-B0523D47E999}"/>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graphicEl>
                                              <a:dgm id="{7B88E5E3-09AB-EC4C-81AF-F2BA0B25B75C}"/>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graphicEl>
                                              <a:dgm id="{9033465A-781D-974A-A9B9-CD3DA2519678}"/>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graphicEl>
                                              <a:dgm id="{306ACC1F-D7CE-1841-8099-B187D197D01F}"/>
                                            </p:graphic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graphicEl>
                                              <a:dgm id="{9B16C42E-5E05-F840-937A-50DBB07EB4B6}"/>
                                            </p:graphic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
                                            <p:graphicEl>
                                              <a:dgm id="{56CE6E11-9AA0-1949-B38A-34596CA55032}"/>
                                            </p:graphic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graphicEl>
                                              <a:dgm id="{53C1B410-8E61-644B-8152-F7BBC4ED1E56}"/>
                                            </p:graphic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
                                            <p:graphicEl>
                                              <a:dgm id="{286FC81E-A612-0742-A9AD-C3372216243C}"/>
                                            </p:graphic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
                                            <p:graphicEl>
                                              <a:dgm id="{EC4F7858-FCD5-2D43-ABDE-55ACA8650BD9}"/>
                                            </p:graphic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
                                            <p:graphicEl>
                                              <a:dgm id="{891FC444-52D5-FB43-8D06-65DFF6B0ECDD}"/>
                                            </p:graphic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graphicEl>
                                              <a:dgm id="{461E9062-49B8-184E-99CB-F1AF60BA5B8C}"/>
                                            </p:graphicEl>
                                          </p:spTgt>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
                                            <p:graphicEl>
                                              <a:dgm id="{C4DB1C4A-3C6E-F04E-A67F-2E0B18F13ED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B6A01AB-EC89-384D-BA5A-66BB97F07132}"/>
              </a:ext>
            </a:extLst>
          </p:cNvPr>
          <p:cNvSpPr txBox="1">
            <a:spLocks/>
          </p:cNvSpPr>
          <p:nvPr/>
        </p:nvSpPr>
        <p:spPr>
          <a:xfrm>
            <a:off x="0" y="-27453"/>
            <a:ext cx="12192000" cy="681038"/>
          </a:xfrm>
          <a:prstGeom prst="rect">
            <a:avLst/>
          </a:prstGeom>
          <a:solidFill>
            <a:srgbClr val="44546A"/>
          </a:solidFill>
        </p:spPr>
        <p:style>
          <a:lnRef idx="0">
            <a:schemeClr val="accent5"/>
          </a:lnRef>
          <a:fillRef idx="3">
            <a:schemeClr val="accent5"/>
          </a:fillRef>
          <a:effectRef idx="3">
            <a:schemeClr val="accent5"/>
          </a:effectRef>
          <a:fontRef idx="minor">
            <a:schemeClr val="lt1"/>
          </a:fontRef>
        </p:style>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err="1"/>
              <a:t>Stablecoins</a:t>
            </a:r>
            <a:endParaRPr lang="en-US" dirty="0"/>
          </a:p>
        </p:txBody>
      </p:sp>
      <p:pic>
        <p:nvPicPr>
          <p:cNvPr id="5122" name="Picture 2">
            <a:extLst>
              <a:ext uri="{FF2B5EF4-FFF2-40B4-BE49-F238E27FC236}">
                <a16:creationId xmlns:a16="http://schemas.microsoft.com/office/drawing/2014/main" id="{A5B6CFEA-5DDD-09C2-B3A1-FA59BAC516B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423950" y="1544507"/>
            <a:ext cx="5711120" cy="366410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Diagram 8">
            <a:extLst>
              <a:ext uri="{FF2B5EF4-FFF2-40B4-BE49-F238E27FC236}">
                <a16:creationId xmlns:a16="http://schemas.microsoft.com/office/drawing/2014/main" id="{AD5B9F1E-9F37-6E4D-6A15-59991FF60E47}"/>
              </a:ext>
            </a:extLst>
          </p:cNvPr>
          <p:cNvGraphicFramePr/>
          <p:nvPr>
            <p:extLst>
              <p:ext uri="{D42A27DB-BD31-4B8C-83A1-F6EECF244321}">
                <p14:modId xmlns:p14="http://schemas.microsoft.com/office/powerpoint/2010/main" val="4003096007"/>
              </p:ext>
            </p:extLst>
          </p:nvPr>
        </p:nvGraphicFramePr>
        <p:xfrm>
          <a:off x="398682" y="915885"/>
          <a:ext cx="6187313" cy="564696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79030216"/>
      </p:ext>
    </p:extLst>
  </p:cSld>
  <p:clrMapOvr>
    <a:masterClrMapping/>
  </p:clrMapOvr>
  <mc:AlternateContent xmlns:mc="http://schemas.openxmlformats.org/markup-compatibility/2006">
    <mc:Choice xmlns:p14="http://schemas.microsoft.com/office/powerpoint/2010/main" Requires="p14">
      <p:transition spd="slow" p14:dur="2000" advTm="76251"/>
    </mc:Choice>
    <mc:Fallback>
      <p:transition spd="slow" advTm="76251"/>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B6A01AB-EC89-384D-BA5A-66BB97F07132}"/>
              </a:ext>
            </a:extLst>
          </p:cNvPr>
          <p:cNvSpPr txBox="1">
            <a:spLocks/>
          </p:cNvSpPr>
          <p:nvPr/>
        </p:nvSpPr>
        <p:spPr>
          <a:xfrm>
            <a:off x="0" y="-27453"/>
            <a:ext cx="12192000" cy="681038"/>
          </a:xfrm>
          <a:prstGeom prst="rect">
            <a:avLst/>
          </a:prstGeom>
          <a:solidFill>
            <a:srgbClr val="44546A"/>
          </a:solidFill>
        </p:spPr>
        <p:style>
          <a:lnRef idx="0">
            <a:schemeClr val="accent5"/>
          </a:lnRef>
          <a:fillRef idx="3">
            <a:schemeClr val="accent5"/>
          </a:fillRef>
          <a:effectRef idx="3">
            <a:schemeClr val="accent5"/>
          </a:effectRef>
          <a:fontRef idx="minor">
            <a:schemeClr val="lt1"/>
          </a:fontRef>
        </p:style>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err="1"/>
              <a:t>Seignorage</a:t>
            </a:r>
            <a:r>
              <a:rPr lang="en-US" b="1" dirty="0"/>
              <a:t> Model – Used by Terra &amp; Luna</a:t>
            </a:r>
            <a:endParaRPr lang="en-US" dirty="0"/>
          </a:p>
        </p:txBody>
      </p:sp>
      <p:sp>
        <p:nvSpPr>
          <p:cNvPr id="39" name="TextBox 38">
            <a:extLst>
              <a:ext uri="{FF2B5EF4-FFF2-40B4-BE49-F238E27FC236}">
                <a16:creationId xmlns:a16="http://schemas.microsoft.com/office/drawing/2014/main" id="{E3D899DE-8A4F-5DAF-F633-F1A85CBEC585}"/>
              </a:ext>
            </a:extLst>
          </p:cNvPr>
          <p:cNvSpPr txBox="1"/>
          <p:nvPr/>
        </p:nvSpPr>
        <p:spPr>
          <a:xfrm>
            <a:off x="6525399" y="2230987"/>
            <a:ext cx="1662546" cy="369332"/>
          </a:xfrm>
          <a:prstGeom prst="rect">
            <a:avLst/>
          </a:prstGeom>
          <a:noFill/>
        </p:spPr>
        <p:txBody>
          <a:bodyPr wrap="square" rtlCol="0">
            <a:spAutoFit/>
          </a:bodyPr>
          <a:lstStyle/>
          <a:p>
            <a:r>
              <a:rPr lang="en-US" b="1" u="sng" dirty="0"/>
              <a:t>UST &lt; $1 (0.95)</a:t>
            </a:r>
          </a:p>
        </p:txBody>
      </p:sp>
      <p:sp>
        <p:nvSpPr>
          <p:cNvPr id="40" name="Rectangle 39">
            <a:extLst>
              <a:ext uri="{FF2B5EF4-FFF2-40B4-BE49-F238E27FC236}">
                <a16:creationId xmlns:a16="http://schemas.microsoft.com/office/drawing/2014/main" id="{B57AAD33-760A-C710-8EE7-48B616906F35}"/>
              </a:ext>
            </a:extLst>
          </p:cNvPr>
          <p:cNvSpPr/>
          <p:nvPr/>
        </p:nvSpPr>
        <p:spPr>
          <a:xfrm>
            <a:off x="6455480" y="2272457"/>
            <a:ext cx="5362731" cy="3534318"/>
          </a:xfrm>
          <a:prstGeom prst="rect">
            <a:avLst/>
          </a:prstGeom>
          <a:noFill/>
          <a:ln w="28575" cap="flat" cmpd="sng" algn="ctr">
            <a:solidFill>
              <a:schemeClr val="tx1"/>
            </a:solidFill>
            <a:prstDash val="solid"/>
            <a:round/>
            <a:headEnd type="none" w="med" len="med"/>
            <a:tailEnd type="none" w="med" len="med"/>
            <a:extLst>
              <a:ext uri="{C807C97D-BFC1-408E-A445-0C87EB9F89A2}">
                <ask:lineSketchStyleProps xmlns:ask="http://schemas.microsoft.com/office/drawing/2018/sketchyshapes" sd="3989574929">
                  <a:custGeom>
                    <a:avLst/>
                    <a:gdLst>
                      <a:gd name="connsiteX0" fmla="*/ 0 w 5362731"/>
                      <a:gd name="connsiteY0" fmla="*/ 0 h 3508653"/>
                      <a:gd name="connsiteX1" fmla="*/ 703114 w 5362731"/>
                      <a:gd name="connsiteY1" fmla="*/ 0 h 3508653"/>
                      <a:gd name="connsiteX2" fmla="*/ 1245345 w 5362731"/>
                      <a:gd name="connsiteY2" fmla="*/ 0 h 3508653"/>
                      <a:gd name="connsiteX3" fmla="*/ 1680322 w 5362731"/>
                      <a:gd name="connsiteY3" fmla="*/ 0 h 3508653"/>
                      <a:gd name="connsiteX4" fmla="*/ 2276181 w 5362731"/>
                      <a:gd name="connsiteY4" fmla="*/ 0 h 3508653"/>
                      <a:gd name="connsiteX5" fmla="*/ 2872040 w 5362731"/>
                      <a:gd name="connsiteY5" fmla="*/ 0 h 3508653"/>
                      <a:gd name="connsiteX6" fmla="*/ 3414272 w 5362731"/>
                      <a:gd name="connsiteY6" fmla="*/ 0 h 3508653"/>
                      <a:gd name="connsiteX7" fmla="*/ 4010131 w 5362731"/>
                      <a:gd name="connsiteY7" fmla="*/ 0 h 3508653"/>
                      <a:gd name="connsiteX8" fmla="*/ 4659617 w 5362731"/>
                      <a:gd name="connsiteY8" fmla="*/ 0 h 3508653"/>
                      <a:gd name="connsiteX9" fmla="*/ 5362731 w 5362731"/>
                      <a:gd name="connsiteY9" fmla="*/ 0 h 3508653"/>
                      <a:gd name="connsiteX10" fmla="*/ 5362731 w 5362731"/>
                      <a:gd name="connsiteY10" fmla="*/ 654949 h 3508653"/>
                      <a:gd name="connsiteX11" fmla="*/ 5362731 w 5362731"/>
                      <a:gd name="connsiteY11" fmla="*/ 1169551 h 3508653"/>
                      <a:gd name="connsiteX12" fmla="*/ 5362731 w 5362731"/>
                      <a:gd name="connsiteY12" fmla="*/ 1684153 h 3508653"/>
                      <a:gd name="connsiteX13" fmla="*/ 5362731 w 5362731"/>
                      <a:gd name="connsiteY13" fmla="*/ 2268929 h 3508653"/>
                      <a:gd name="connsiteX14" fmla="*/ 5362731 w 5362731"/>
                      <a:gd name="connsiteY14" fmla="*/ 2748445 h 3508653"/>
                      <a:gd name="connsiteX15" fmla="*/ 5362731 w 5362731"/>
                      <a:gd name="connsiteY15" fmla="*/ 3508653 h 3508653"/>
                      <a:gd name="connsiteX16" fmla="*/ 4659617 w 5362731"/>
                      <a:gd name="connsiteY16" fmla="*/ 3508653 h 3508653"/>
                      <a:gd name="connsiteX17" fmla="*/ 4010131 w 5362731"/>
                      <a:gd name="connsiteY17" fmla="*/ 3508653 h 3508653"/>
                      <a:gd name="connsiteX18" fmla="*/ 3575154 w 5362731"/>
                      <a:gd name="connsiteY18" fmla="*/ 3508653 h 3508653"/>
                      <a:gd name="connsiteX19" fmla="*/ 3086550 w 5362731"/>
                      <a:gd name="connsiteY19" fmla="*/ 3508653 h 3508653"/>
                      <a:gd name="connsiteX20" fmla="*/ 2544318 w 5362731"/>
                      <a:gd name="connsiteY20" fmla="*/ 3508653 h 3508653"/>
                      <a:gd name="connsiteX21" fmla="*/ 2002086 w 5362731"/>
                      <a:gd name="connsiteY21" fmla="*/ 3508653 h 3508653"/>
                      <a:gd name="connsiteX22" fmla="*/ 1459855 w 5362731"/>
                      <a:gd name="connsiteY22" fmla="*/ 3508653 h 3508653"/>
                      <a:gd name="connsiteX23" fmla="*/ 810368 w 5362731"/>
                      <a:gd name="connsiteY23" fmla="*/ 3508653 h 3508653"/>
                      <a:gd name="connsiteX24" fmla="*/ 0 w 5362731"/>
                      <a:gd name="connsiteY24" fmla="*/ 3508653 h 3508653"/>
                      <a:gd name="connsiteX25" fmla="*/ 0 w 5362731"/>
                      <a:gd name="connsiteY25" fmla="*/ 2923878 h 3508653"/>
                      <a:gd name="connsiteX26" fmla="*/ 0 w 5362731"/>
                      <a:gd name="connsiteY26" fmla="*/ 2444362 h 3508653"/>
                      <a:gd name="connsiteX27" fmla="*/ 0 w 5362731"/>
                      <a:gd name="connsiteY27" fmla="*/ 1894673 h 3508653"/>
                      <a:gd name="connsiteX28" fmla="*/ 0 w 5362731"/>
                      <a:gd name="connsiteY28" fmla="*/ 1274811 h 3508653"/>
                      <a:gd name="connsiteX29" fmla="*/ 0 w 5362731"/>
                      <a:gd name="connsiteY29" fmla="*/ 619862 h 3508653"/>
                      <a:gd name="connsiteX30" fmla="*/ 0 w 5362731"/>
                      <a:gd name="connsiteY30" fmla="*/ 0 h 350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362731" h="3508653" extrusionOk="0">
                        <a:moveTo>
                          <a:pt x="0" y="0"/>
                        </a:moveTo>
                        <a:cubicBezTo>
                          <a:pt x="296125" y="-13154"/>
                          <a:pt x="498052" y="19329"/>
                          <a:pt x="703114" y="0"/>
                        </a:cubicBezTo>
                        <a:cubicBezTo>
                          <a:pt x="908176" y="-19329"/>
                          <a:pt x="1026550" y="24499"/>
                          <a:pt x="1245345" y="0"/>
                        </a:cubicBezTo>
                        <a:cubicBezTo>
                          <a:pt x="1464140" y="-24499"/>
                          <a:pt x="1576666" y="38803"/>
                          <a:pt x="1680322" y="0"/>
                        </a:cubicBezTo>
                        <a:cubicBezTo>
                          <a:pt x="1783978" y="-38803"/>
                          <a:pt x="2098219" y="26721"/>
                          <a:pt x="2276181" y="0"/>
                        </a:cubicBezTo>
                        <a:cubicBezTo>
                          <a:pt x="2454143" y="-26721"/>
                          <a:pt x="2689116" y="34548"/>
                          <a:pt x="2872040" y="0"/>
                        </a:cubicBezTo>
                        <a:cubicBezTo>
                          <a:pt x="3054964" y="-34548"/>
                          <a:pt x="3195980" y="29990"/>
                          <a:pt x="3414272" y="0"/>
                        </a:cubicBezTo>
                        <a:cubicBezTo>
                          <a:pt x="3632564" y="-29990"/>
                          <a:pt x="3756111" y="59160"/>
                          <a:pt x="4010131" y="0"/>
                        </a:cubicBezTo>
                        <a:cubicBezTo>
                          <a:pt x="4264151" y="-59160"/>
                          <a:pt x="4447565" y="69295"/>
                          <a:pt x="4659617" y="0"/>
                        </a:cubicBezTo>
                        <a:cubicBezTo>
                          <a:pt x="4871669" y="-69295"/>
                          <a:pt x="5086751" y="24493"/>
                          <a:pt x="5362731" y="0"/>
                        </a:cubicBezTo>
                        <a:cubicBezTo>
                          <a:pt x="5434074" y="320961"/>
                          <a:pt x="5324220" y="374153"/>
                          <a:pt x="5362731" y="654949"/>
                        </a:cubicBezTo>
                        <a:cubicBezTo>
                          <a:pt x="5401242" y="935745"/>
                          <a:pt x="5324115" y="946172"/>
                          <a:pt x="5362731" y="1169551"/>
                        </a:cubicBezTo>
                        <a:cubicBezTo>
                          <a:pt x="5401347" y="1392930"/>
                          <a:pt x="5350503" y="1501718"/>
                          <a:pt x="5362731" y="1684153"/>
                        </a:cubicBezTo>
                        <a:cubicBezTo>
                          <a:pt x="5374959" y="1866588"/>
                          <a:pt x="5322433" y="2095026"/>
                          <a:pt x="5362731" y="2268929"/>
                        </a:cubicBezTo>
                        <a:cubicBezTo>
                          <a:pt x="5403029" y="2442832"/>
                          <a:pt x="5336569" y="2546997"/>
                          <a:pt x="5362731" y="2748445"/>
                        </a:cubicBezTo>
                        <a:cubicBezTo>
                          <a:pt x="5388893" y="2949893"/>
                          <a:pt x="5279050" y="3170445"/>
                          <a:pt x="5362731" y="3508653"/>
                        </a:cubicBezTo>
                        <a:cubicBezTo>
                          <a:pt x="5077217" y="3510608"/>
                          <a:pt x="4881320" y="3435059"/>
                          <a:pt x="4659617" y="3508653"/>
                        </a:cubicBezTo>
                        <a:cubicBezTo>
                          <a:pt x="4437914" y="3582247"/>
                          <a:pt x="4252134" y="3443478"/>
                          <a:pt x="4010131" y="3508653"/>
                        </a:cubicBezTo>
                        <a:cubicBezTo>
                          <a:pt x="3768128" y="3573828"/>
                          <a:pt x="3783101" y="3492407"/>
                          <a:pt x="3575154" y="3508653"/>
                        </a:cubicBezTo>
                        <a:cubicBezTo>
                          <a:pt x="3367207" y="3524899"/>
                          <a:pt x="3184995" y="3464596"/>
                          <a:pt x="3086550" y="3508653"/>
                        </a:cubicBezTo>
                        <a:cubicBezTo>
                          <a:pt x="2988105" y="3552710"/>
                          <a:pt x="2681015" y="3453863"/>
                          <a:pt x="2544318" y="3508653"/>
                        </a:cubicBezTo>
                        <a:cubicBezTo>
                          <a:pt x="2407621" y="3563443"/>
                          <a:pt x="2180036" y="3490995"/>
                          <a:pt x="2002086" y="3508653"/>
                        </a:cubicBezTo>
                        <a:cubicBezTo>
                          <a:pt x="1824136" y="3526311"/>
                          <a:pt x="1647579" y="3474413"/>
                          <a:pt x="1459855" y="3508653"/>
                        </a:cubicBezTo>
                        <a:cubicBezTo>
                          <a:pt x="1272131" y="3542893"/>
                          <a:pt x="951857" y="3484812"/>
                          <a:pt x="810368" y="3508653"/>
                        </a:cubicBezTo>
                        <a:cubicBezTo>
                          <a:pt x="668879" y="3532494"/>
                          <a:pt x="335492" y="3413541"/>
                          <a:pt x="0" y="3508653"/>
                        </a:cubicBezTo>
                        <a:cubicBezTo>
                          <a:pt x="-59654" y="3311886"/>
                          <a:pt x="32858" y="3208333"/>
                          <a:pt x="0" y="2923878"/>
                        </a:cubicBezTo>
                        <a:cubicBezTo>
                          <a:pt x="-32858" y="2639423"/>
                          <a:pt x="23782" y="2643895"/>
                          <a:pt x="0" y="2444362"/>
                        </a:cubicBezTo>
                        <a:cubicBezTo>
                          <a:pt x="-23782" y="2244829"/>
                          <a:pt x="59276" y="2084955"/>
                          <a:pt x="0" y="1894673"/>
                        </a:cubicBezTo>
                        <a:cubicBezTo>
                          <a:pt x="-59276" y="1704391"/>
                          <a:pt x="17566" y="1506380"/>
                          <a:pt x="0" y="1274811"/>
                        </a:cubicBezTo>
                        <a:cubicBezTo>
                          <a:pt x="-17566" y="1043242"/>
                          <a:pt x="34456" y="753898"/>
                          <a:pt x="0" y="619862"/>
                        </a:cubicBezTo>
                        <a:cubicBezTo>
                          <a:pt x="-34456" y="485826"/>
                          <a:pt x="23682" y="140192"/>
                          <a:pt x="0" y="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43" name="Graphic 42" descr="Coins with solid fill">
            <a:extLst>
              <a:ext uri="{FF2B5EF4-FFF2-40B4-BE49-F238E27FC236}">
                <a16:creationId xmlns:a16="http://schemas.microsoft.com/office/drawing/2014/main" id="{57457230-3121-5CD5-F733-EAE8C284189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06916" y="5777340"/>
            <a:ext cx="914400" cy="914400"/>
          </a:xfrm>
          <a:prstGeom prst="rect">
            <a:avLst/>
          </a:prstGeom>
        </p:spPr>
      </p:pic>
      <p:pic>
        <p:nvPicPr>
          <p:cNvPr id="47" name="Graphic 46" descr="Coins with solid fill">
            <a:extLst>
              <a:ext uri="{FF2B5EF4-FFF2-40B4-BE49-F238E27FC236}">
                <a16:creationId xmlns:a16="http://schemas.microsoft.com/office/drawing/2014/main" id="{CCE356FC-987C-EEC4-79F8-7C41E1BCEFE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32649" y="5741863"/>
            <a:ext cx="914400" cy="914400"/>
          </a:xfrm>
          <a:prstGeom prst="rect">
            <a:avLst/>
          </a:prstGeom>
        </p:spPr>
      </p:pic>
      <p:grpSp>
        <p:nvGrpSpPr>
          <p:cNvPr id="6153" name="Group 6152">
            <a:extLst>
              <a:ext uri="{FF2B5EF4-FFF2-40B4-BE49-F238E27FC236}">
                <a16:creationId xmlns:a16="http://schemas.microsoft.com/office/drawing/2014/main" id="{46E6C8C3-02D4-0E40-4449-98F6FA5B4C86}"/>
              </a:ext>
            </a:extLst>
          </p:cNvPr>
          <p:cNvGrpSpPr/>
          <p:nvPr/>
        </p:nvGrpSpPr>
        <p:grpSpPr>
          <a:xfrm>
            <a:off x="7846710" y="6079638"/>
            <a:ext cx="2918891" cy="754615"/>
            <a:chOff x="7846710" y="6079638"/>
            <a:chExt cx="2918891" cy="754615"/>
          </a:xfrm>
        </p:grpSpPr>
        <p:sp>
          <p:nvSpPr>
            <p:cNvPr id="45" name="TextBox 44">
              <a:extLst>
                <a:ext uri="{FF2B5EF4-FFF2-40B4-BE49-F238E27FC236}">
                  <a16:creationId xmlns:a16="http://schemas.microsoft.com/office/drawing/2014/main" id="{3BE70A6C-6296-8AC0-6C6F-1F013F502A79}"/>
                </a:ext>
              </a:extLst>
            </p:cNvPr>
            <p:cNvSpPr txBox="1"/>
            <p:nvPr/>
          </p:nvSpPr>
          <p:spPr>
            <a:xfrm>
              <a:off x="7846710" y="6524061"/>
              <a:ext cx="1266349" cy="307777"/>
            </a:xfrm>
            <a:prstGeom prst="rect">
              <a:avLst/>
            </a:prstGeom>
            <a:noFill/>
          </p:spPr>
          <p:txBody>
            <a:bodyPr wrap="square" rtlCol="0">
              <a:spAutoFit/>
            </a:bodyPr>
            <a:lstStyle/>
            <a:p>
              <a:pPr algn="ctr"/>
              <a:r>
                <a:rPr lang="en-US" sz="1400" dirty="0"/>
                <a:t>Mint Luna</a:t>
              </a:r>
            </a:p>
          </p:txBody>
        </p:sp>
        <p:sp>
          <p:nvSpPr>
            <p:cNvPr id="48" name="TextBox 47">
              <a:extLst>
                <a:ext uri="{FF2B5EF4-FFF2-40B4-BE49-F238E27FC236}">
                  <a16:creationId xmlns:a16="http://schemas.microsoft.com/office/drawing/2014/main" id="{B7AFEDAF-5BA9-491D-FAE3-566B4BD407F1}"/>
                </a:ext>
              </a:extLst>
            </p:cNvPr>
            <p:cNvSpPr txBox="1"/>
            <p:nvPr/>
          </p:nvSpPr>
          <p:spPr>
            <a:xfrm>
              <a:off x="9289033" y="6526476"/>
              <a:ext cx="1266349" cy="307777"/>
            </a:xfrm>
            <a:prstGeom prst="rect">
              <a:avLst/>
            </a:prstGeom>
            <a:noFill/>
          </p:spPr>
          <p:txBody>
            <a:bodyPr wrap="square" rtlCol="0">
              <a:spAutoFit/>
            </a:bodyPr>
            <a:lstStyle/>
            <a:p>
              <a:pPr algn="ctr"/>
              <a:r>
                <a:rPr lang="en-US" sz="1400" dirty="0"/>
                <a:t>Burn UST</a:t>
              </a:r>
            </a:p>
          </p:txBody>
        </p:sp>
        <p:pic>
          <p:nvPicPr>
            <p:cNvPr id="44" name="Graphic 43" descr="Bonfire with solid fill">
              <a:extLst>
                <a:ext uri="{FF2B5EF4-FFF2-40B4-BE49-F238E27FC236}">
                  <a16:creationId xmlns:a16="http://schemas.microsoft.com/office/drawing/2014/main" id="{A178776D-7345-CC11-3E47-F03E65B082B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15728" y="6079638"/>
              <a:ext cx="549873" cy="549873"/>
            </a:xfrm>
            <a:prstGeom prst="rect">
              <a:avLst/>
            </a:prstGeom>
          </p:spPr>
        </p:pic>
        <p:pic>
          <p:nvPicPr>
            <p:cNvPr id="51" name="Graphic 50" descr="Add with solid fill">
              <a:extLst>
                <a:ext uri="{FF2B5EF4-FFF2-40B4-BE49-F238E27FC236}">
                  <a16:creationId xmlns:a16="http://schemas.microsoft.com/office/drawing/2014/main" id="{7470CFB8-9AD3-A063-6F11-79F48C56D4D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85331" y="6103668"/>
              <a:ext cx="487955" cy="487955"/>
            </a:xfrm>
            <a:prstGeom prst="rect">
              <a:avLst/>
            </a:prstGeom>
          </p:spPr>
        </p:pic>
      </p:grpSp>
      <p:grpSp>
        <p:nvGrpSpPr>
          <p:cNvPr id="57" name="Group 56">
            <a:extLst>
              <a:ext uri="{FF2B5EF4-FFF2-40B4-BE49-F238E27FC236}">
                <a16:creationId xmlns:a16="http://schemas.microsoft.com/office/drawing/2014/main" id="{B36C6DE7-FD41-B548-2FCD-DF213B98797E}"/>
              </a:ext>
            </a:extLst>
          </p:cNvPr>
          <p:cNvGrpSpPr/>
          <p:nvPr/>
        </p:nvGrpSpPr>
        <p:grpSpPr>
          <a:xfrm>
            <a:off x="4571785" y="706249"/>
            <a:ext cx="3347908" cy="1531668"/>
            <a:chOff x="4185319" y="587466"/>
            <a:chExt cx="3127579" cy="2000816"/>
          </a:xfrm>
        </p:grpSpPr>
        <p:pic>
          <p:nvPicPr>
            <p:cNvPr id="3" name="Graphic 2" descr="Coins with solid fill">
              <a:extLst>
                <a:ext uri="{FF2B5EF4-FFF2-40B4-BE49-F238E27FC236}">
                  <a16:creationId xmlns:a16="http://schemas.microsoft.com/office/drawing/2014/main" id="{C428FC2B-E6A0-947D-966A-EE1BDC030C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44395" y="1185006"/>
              <a:ext cx="658203" cy="658202"/>
            </a:xfrm>
            <a:prstGeom prst="rect">
              <a:avLst/>
            </a:prstGeom>
          </p:spPr>
        </p:pic>
        <p:pic>
          <p:nvPicPr>
            <p:cNvPr id="4" name="Graphic 3" descr="Coins with solid fill">
              <a:extLst>
                <a:ext uri="{FF2B5EF4-FFF2-40B4-BE49-F238E27FC236}">
                  <a16:creationId xmlns:a16="http://schemas.microsoft.com/office/drawing/2014/main" id="{6A6B5B49-BACC-74D6-E65C-507D3C18C1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45136" y="1198344"/>
              <a:ext cx="658203" cy="658202"/>
            </a:xfrm>
            <a:prstGeom prst="rect">
              <a:avLst/>
            </a:prstGeom>
          </p:spPr>
        </p:pic>
        <p:sp>
          <p:nvSpPr>
            <p:cNvPr id="6" name="TextBox 5">
              <a:extLst>
                <a:ext uri="{FF2B5EF4-FFF2-40B4-BE49-F238E27FC236}">
                  <a16:creationId xmlns:a16="http://schemas.microsoft.com/office/drawing/2014/main" id="{3D65E4EF-E056-DB9E-6951-197FD621162B}"/>
                </a:ext>
              </a:extLst>
            </p:cNvPr>
            <p:cNvSpPr txBox="1"/>
            <p:nvPr/>
          </p:nvSpPr>
          <p:spPr>
            <a:xfrm>
              <a:off x="4255686" y="1824391"/>
              <a:ext cx="1379893" cy="763891"/>
            </a:xfrm>
            <a:prstGeom prst="rect">
              <a:avLst/>
            </a:prstGeom>
            <a:noFill/>
          </p:spPr>
          <p:txBody>
            <a:bodyPr wrap="square" rtlCol="0">
              <a:spAutoFit/>
            </a:bodyPr>
            <a:lstStyle/>
            <a:p>
              <a:pPr algn="ctr"/>
              <a:r>
                <a:rPr lang="en-US" sz="1600" dirty="0"/>
                <a:t>UST </a:t>
              </a:r>
            </a:p>
            <a:p>
              <a:pPr algn="ctr"/>
              <a:r>
                <a:rPr lang="en-US" sz="1600" dirty="0"/>
                <a:t>Must equal $1</a:t>
              </a:r>
            </a:p>
          </p:txBody>
        </p:sp>
        <p:sp>
          <p:nvSpPr>
            <p:cNvPr id="8" name="TextBox 7">
              <a:extLst>
                <a:ext uri="{FF2B5EF4-FFF2-40B4-BE49-F238E27FC236}">
                  <a16:creationId xmlns:a16="http://schemas.microsoft.com/office/drawing/2014/main" id="{87F4EA56-E727-711E-44E8-2BFF6D0FCBBD}"/>
                </a:ext>
              </a:extLst>
            </p:cNvPr>
            <p:cNvSpPr txBox="1"/>
            <p:nvPr/>
          </p:nvSpPr>
          <p:spPr>
            <a:xfrm>
              <a:off x="5609223" y="1812180"/>
              <a:ext cx="1703675" cy="763891"/>
            </a:xfrm>
            <a:prstGeom prst="rect">
              <a:avLst/>
            </a:prstGeom>
            <a:noFill/>
          </p:spPr>
          <p:txBody>
            <a:bodyPr wrap="square" rtlCol="0">
              <a:spAutoFit/>
            </a:bodyPr>
            <a:lstStyle/>
            <a:p>
              <a:pPr algn="ctr"/>
              <a:r>
                <a:rPr lang="en-US" sz="1600" dirty="0"/>
                <a:t>Luna </a:t>
              </a:r>
            </a:p>
            <a:p>
              <a:pPr algn="ctr"/>
              <a:r>
                <a:rPr lang="en-US" sz="1600" dirty="0"/>
                <a:t>Stabilizes UST</a:t>
              </a:r>
            </a:p>
          </p:txBody>
        </p:sp>
        <p:sp>
          <p:nvSpPr>
            <p:cNvPr id="55" name="Left Brace 54">
              <a:extLst>
                <a:ext uri="{FF2B5EF4-FFF2-40B4-BE49-F238E27FC236}">
                  <a16:creationId xmlns:a16="http://schemas.microsoft.com/office/drawing/2014/main" id="{E28EB2B7-FAEA-D609-3056-17BB2BF3A815}"/>
                </a:ext>
              </a:extLst>
            </p:cNvPr>
            <p:cNvSpPr/>
            <p:nvPr/>
          </p:nvSpPr>
          <p:spPr>
            <a:xfrm rot="5400000">
              <a:off x="5468839" y="-126788"/>
              <a:ext cx="281899" cy="2493536"/>
            </a:xfrm>
            <a:custGeom>
              <a:avLst/>
              <a:gdLst>
                <a:gd name="connsiteX0" fmla="*/ 215800 w 215800"/>
                <a:gd name="connsiteY0" fmla="*/ 2669198 h 2669198"/>
                <a:gd name="connsiteX1" fmla="*/ 107900 w 215800"/>
                <a:gd name="connsiteY1" fmla="*/ 2651215 h 2669198"/>
                <a:gd name="connsiteX2" fmla="*/ 107900 w 215800"/>
                <a:gd name="connsiteY2" fmla="*/ 2001899 h 2669198"/>
                <a:gd name="connsiteX3" fmla="*/ 107900 w 215800"/>
                <a:gd name="connsiteY3" fmla="*/ 1352582 h 2669198"/>
                <a:gd name="connsiteX4" fmla="*/ 0 w 215800"/>
                <a:gd name="connsiteY4" fmla="*/ 1334599 h 2669198"/>
                <a:gd name="connsiteX5" fmla="*/ 107900 w 215800"/>
                <a:gd name="connsiteY5" fmla="*/ 1316616 h 2669198"/>
                <a:gd name="connsiteX6" fmla="*/ 107900 w 215800"/>
                <a:gd name="connsiteY6" fmla="*/ 641327 h 2669198"/>
                <a:gd name="connsiteX7" fmla="*/ 107900 w 215800"/>
                <a:gd name="connsiteY7" fmla="*/ 17983 h 2669198"/>
                <a:gd name="connsiteX8" fmla="*/ 215800 w 215800"/>
                <a:gd name="connsiteY8" fmla="*/ 0 h 2669198"/>
                <a:gd name="connsiteX9" fmla="*/ 215800 w 215800"/>
                <a:gd name="connsiteY9" fmla="*/ 720683 h 2669198"/>
                <a:gd name="connsiteX10" fmla="*/ 215800 w 215800"/>
                <a:gd name="connsiteY10" fmla="*/ 1414675 h 2669198"/>
                <a:gd name="connsiteX11" fmla="*/ 215800 w 215800"/>
                <a:gd name="connsiteY11" fmla="*/ 2081974 h 2669198"/>
                <a:gd name="connsiteX12" fmla="*/ 215800 w 215800"/>
                <a:gd name="connsiteY12" fmla="*/ 2669198 h 2669198"/>
                <a:gd name="connsiteX0" fmla="*/ 215800 w 215800"/>
                <a:gd name="connsiteY0" fmla="*/ 2669198 h 2669198"/>
                <a:gd name="connsiteX1" fmla="*/ 107900 w 215800"/>
                <a:gd name="connsiteY1" fmla="*/ 2651215 h 2669198"/>
                <a:gd name="connsiteX2" fmla="*/ 107900 w 215800"/>
                <a:gd name="connsiteY2" fmla="*/ 2014885 h 2669198"/>
                <a:gd name="connsiteX3" fmla="*/ 107900 w 215800"/>
                <a:gd name="connsiteY3" fmla="*/ 1352582 h 2669198"/>
                <a:gd name="connsiteX4" fmla="*/ 0 w 215800"/>
                <a:gd name="connsiteY4" fmla="*/ 1334599 h 2669198"/>
                <a:gd name="connsiteX5" fmla="*/ 107900 w 215800"/>
                <a:gd name="connsiteY5" fmla="*/ 1316616 h 2669198"/>
                <a:gd name="connsiteX6" fmla="*/ 107900 w 215800"/>
                <a:gd name="connsiteY6" fmla="*/ 680286 h 2669198"/>
                <a:gd name="connsiteX7" fmla="*/ 107900 w 215800"/>
                <a:gd name="connsiteY7" fmla="*/ 17983 h 2669198"/>
                <a:gd name="connsiteX8" fmla="*/ 215800 w 215800"/>
                <a:gd name="connsiteY8" fmla="*/ 0 h 2669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00" h="2669198" stroke="0" extrusionOk="0">
                  <a:moveTo>
                    <a:pt x="215800" y="2669198"/>
                  </a:moveTo>
                  <a:cubicBezTo>
                    <a:pt x="156069" y="2671255"/>
                    <a:pt x="107885" y="2661731"/>
                    <a:pt x="107900" y="2651215"/>
                  </a:cubicBezTo>
                  <a:cubicBezTo>
                    <a:pt x="113756" y="2496771"/>
                    <a:pt x="106503" y="2213542"/>
                    <a:pt x="107900" y="2001899"/>
                  </a:cubicBezTo>
                  <a:cubicBezTo>
                    <a:pt x="109297" y="1790256"/>
                    <a:pt x="86297" y="1622543"/>
                    <a:pt x="107900" y="1352582"/>
                  </a:cubicBezTo>
                  <a:cubicBezTo>
                    <a:pt x="111983" y="1333116"/>
                    <a:pt x="53383" y="1335469"/>
                    <a:pt x="0" y="1334599"/>
                  </a:cubicBezTo>
                  <a:cubicBezTo>
                    <a:pt x="60638" y="1335675"/>
                    <a:pt x="108341" y="1326461"/>
                    <a:pt x="107900" y="1316616"/>
                  </a:cubicBezTo>
                  <a:cubicBezTo>
                    <a:pt x="79093" y="999459"/>
                    <a:pt x="89578" y="920456"/>
                    <a:pt x="107900" y="641327"/>
                  </a:cubicBezTo>
                  <a:cubicBezTo>
                    <a:pt x="126222" y="362198"/>
                    <a:pt x="91905" y="244763"/>
                    <a:pt x="107900" y="17983"/>
                  </a:cubicBezTo>
                  <a:cubicBezTo>
                    <a:pt x="103509" y="5454"/>
                    <a:pt x="154236" y="538"/>
                    <a:pt x="215800" y="0"/>
                  </a:cubicBezTo>
                  <a:cubicBezTo>
                    <a:pt x="244208" y="325235"/>
                    <a:pt x="220651" y="492749"/>
                    <a:pt x="215800" y="720683"/>
                  </a:cubicBezTo>
                  <a:cubicBezTo>
                    <a:pt x="210949" y="948617"/>
                    <a:pt x="198760" y="1274638"/>
                    <a:pt x="215800" y="1414675"/>
                  </a:cubicBezTo>
                  <a:cubicBezTo>
                    <a:pt x="232840" y="1554712"/>
                    <a:pt x="224553" y="1939423"/>
                    <a:pt x="215800" y="2081974"/>
                  </a:cubicBezTo>
                  <a:cubicBezTo>
                    <a:pt x="207047" y="2224525"/>
                    <a:pt x="219540" y="2436161"/>
                    <a:pt x="215800" y="2669198"/>
                  </a:cubicBezTo>
                  <a:close/>
                </a:path>
                <a:path w="215800" h="2669198" fill="none" extrusionOk="0">
                  <a:moveTo>
                    <a:pt x="215800" y="2669198"/>
                  </a:moveTo>
                  <a:cubicBezTo>
                    <a:pt x="157084" y="2669643"/>
                    <a:pt x="108266" y="2660653"/>
                    <a:pt x="107900" y="2651215"/>
                  </a:cubicBezTo>
                  <a:cubicBezTo>
                    <a:pt x="130765" y="2341695"/>
                    <a:pt x="80133" y="2146443"/>
                    <a:pt x="107900" y="2014885"/>
                  </a:cubicBezTo>
                  <a:cubicBezTo>
                    <a:pt x="135668" y="1883327"/>
                    <a:pt x="76720" y="1557692"/>
                    <a:pt x="107900" y="1352582"/>
                  </a:cubicBezTo>
                  <a:cubicBezTo>
                    <a:pt x="112311" y="1345687"/>
                    <a:pt x="54986" y="1334701"/>
                    <a:pt x="0" y="1334599"/>
                  </a:cubicBezTo>
                  <a:cubicBezTo>
                    <a:pt x="60428" y="1334478"/>
                    <a:pt x="109128" y="1328183"/>
                    <a:pt x="107900" y="1316616"/>
                  </a:cubicBezTo>
                  <a:cubicBezTo>
                    <a:pt x="123851" y="1045113"/>
                    <a:pt x="135555" y="961956"/>
                    <a:pt x="107900" y="680286"/>
                  </a:cubicBezTo>
                  <a:cubicBezTo>
                    <a:pt x="80246" y="398616"/>
                    <a:pt x="113236" y="281522"/>
                    <a:pt x="107900" y="17983"/>
                  </a:cubicBezTo>
                  <a:cubicBezTo>
                    <a:pt x="106680" y="8406"/>
                    <a:pt x="146111" y="-316"/>
                    <a:pt x="215800" y="0"/>
                  </a:cubicBezTo>
                </a:path>
              </a:pathLst>
            </a:custGeom>
            <a:ln w="28575">
              <a:solidFill>
                <a:schemeClr val="tx1"/>
              </a:solidFill>
              <a:extLst>
                <a:ext uri="{C807C97D-BFC1-408E-A445-0C87EB9F89A2}">
                  <ask:lineSketchStyleProps xmlns:ask="http://schemas.microsoft.com/office/drawing/2018/sketchyshapes" sd="3616108471">
                    <a:prstGeom prst="leftBrace">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TextBox 55">
              <a:extLst>
                <a:ext uri="{FF2B5EF4-FFF2-40B4-BE49-F238E27FC236}">
                  <a16:creationId xmlns:a16="http://schemas.microsoft.com/office/drawing/2014/main" id="{99F2953B-15F5-CCCA-8711-CAAB3FF173E7}"/>
                </a:ext>
              </a:extLst>
            </p:cNvPr>
            <p:cNvSpPr txBox="1"/>
            <p:nvPr/>
          </p:nvSpPr>
          <p:spPr>
            <a:xfrm>
              <a:off x="4185319" y="587466"/>
              <a:ext cx="2847809" cy="482458"/>
            </a:xfrm>
            <a:prstGeom prst="rect">
              <a:avLst/>
            </a:prstGeom>
            <a:noFill/>
          </p:spPr>
          <p:txBody>
            <a:bodyPr wrap="square" rtlCol="0">
              <a:spAutoFit/>
            </a:bodyPr>
            <a:lstStyle/>
            <a:p>
              <a:pPr algn="ctr"/>
              <a:r>
                <a:rPr lang="en-US" dirty="0"/>
                <a:t>Tokens in Terra Stablecoin</a:t>
              </a:r>
            </a:p>
          </p:txBody>
        </p:sp>
      </p:grpSp>
      <p:sp>
        <p:nvSpPr>
          <p:cNvPr id="11" name="TextBox 10">
            <a:extLst>
              <a:ext uri="{FF2B5EF4-FFF2-40B4-BE49-F238E27FC236}">
                <a16:creationId xmlns:a16="http://schemas.microsoft.com/office/drawing/2014/main" id="{8AD898C3-8466-7955-AAB5-BA5D1915DA63}"/>
              </a:ext>
            </a:extLst>
          </p:cNvPr>
          <p:cNvSpPr txBox="1"/>
          <p:nvPr/>
        </p:nvSpPr>
        <p:spPr>
          <a:xfrm>
            <a:off x="373789" y="2251352"/>
            <a:ext cx="2698835" cy="369332"/>
          </a:xfrm>
          <a:prstGeom prst="rect">
            <a:avLst/>
          </a:prstGeom>
          <a:noFill/>
        </p:spPr>
        <p:txBody>
          <a:bodyPr wrap="square" rtlCol="0">
            <a:spAutoFit/>
          </a:bodyPr>
          <a:lstStyle/>
          <a:p>
            <a:r>
              <a:rPr lang="en-US" b="1" u="sng" dirty="0"/>
              <a:t>UST &gt; $1 ($1.05)</a:t>
            </a:r>
          </a:p>
        </p:txBody>
      </p:sp>
      <p:sp>
        <p:nvSpPr>
          <p:cNvPr id="12" name="Rectangle 11">
            <a:extLst>
              <a:ext uri="{FF2B5EF4-FFF2-40B4-BE49-F238E27FC236}">
                <a16:creationId xmlns:a16="http://schemas.microsoft.com/office/drawing/2014/main" id="{9CCFD5D1-3F62-5569-5F67-E857C2A4FAF2}"/>
              </a:ext>
            </a:extLst>
          </p:cNvPr>
          <p:cNvSpPr/>
          <p:nvPr/>
        </p:nvSpPr>
        <p:spPr>
          <a:xfrm>
            <a:off x="330967" y="2279933"/>
            <a:ext cx="5640137" cy="3508654"/>
          </a:xfrm>
          <a:prstGeom prst="rect">
            <a:avLst/>
          </a:prstGeom>
          <a:noFill/>
          <a:ln w="28575" cap="flat" cmpd="sng" algn="ctr">
            <a:solidFill>
              <a:schemeClr val="tx1"/>
            </a:solidFill>
            <a:prstDash val="solid"/>
            <a:round/>
            <a:headEnd type="none" w="med" len="med"/>
            <a:tailEnd type="none" w="med" len="med"/>
            <a:extLst>
              <a:ext uri="{C807C97D-BFC1-408E-A445-0C87EB9F89A2}">
                <ask:lineSketchStyleProps xmlns:ask="http://schemas.microsoft.com/office/drawing/2018/sketchyshapes" sd="3989574929">
                  <a:custGeom>
                    <a:avLst/>
                    <a:gdLst>
                      <a:gd name="connsiteX0" fmla="*/ 0 w 5640137"/>
                      <a:gd name="connsiteY0" fmla="*/ 0 h 3508654"/>
                      <a:gd name="connsiteX1" fmla="*/ 676816 w 5640137"/>
                      <a:gd name="connsiteY1" fmla="*/ 0 h 3508654"/>
                      <a:gd name="connsiteX2" fmla="*/ 1184429 w 5640137"/>
                      <a:gd name="connsiteY2" fmla="*/ 0 h 3508654"/>
                      <a:gd name="connsiteX3" fmla="*/ 1579238 w 5640137"/>
                      <a:gd name="connsiteY3" fmla="*/ 0 h 3508654"/>
                      <a:gd name="connsiteX4" fmla="*/ 2143252 w 5640137"/>
                      <a:gd name="connsiteY4" fmla="*/ 0 h 3508654"/>
                      <a:gd name="connsiteX5" fmla="*/ 2707266 w 5640137"/>
                      <a:gd name="connsiteY5" fmla="*/ 0 h 3508654"/>
                      <a:gd name="connsiteX6" fmla="*/ 3214878 w 5640137"/>
                      <a:gd name="connsiteY6" fmla="*/ 0 h 3508654"/>
                      <a:gd name="connsiteX7" fmla="*/ 3778892 w 5640137"/>
                      <a:gd name="connsiteY7" fmla="*/ 0 h 3508654"/>
                      <a:gd name="connsiteX8" fmla="*/ 4399307 w 5640137"/>
                      <a:gd name="connsiteY8" fmla="*/ 0 h 3508654"/>
                      <a:gd name="connsiteX9" fmla="*/ 4850518 w 5640137"/>
                      <a:gd name="connsiteY9" fmla="*/ 0 h 3508654"/>
                      <a:gd name="connsiteX10" fmla="*/ 5640137 w 5640137"/>
                      <a:gd name="connsiteY10" fmla="*/ 0 h 3508654"/>
                      <a:gd name="connsiteX11" fmla="*/ 5640137 w 5640137"/>
                      <a:gd name="connsiteY11" fmla="*/ 514603 h 3508654"/>
                      <a:gd name="connsiteX12" fmla="*/ 5640137 w 5640137"/>
                      <a:gd name="connsiteY12" fmla="*/ 1029205 h 3508654"/>
                      <a:gd name="connsiteX13" fmla="*/ 5640137 w 5640137"/>
                      <a:gd name="connsiteY13" fmla="*/ 1613981 h 3508654"/>
                      <a:gd name="connsiteX14" fmla="*/ 5640137 w 5640137"/>
                      <a:gd name="connsiteY14" fmla="*/ 2093497 h 3508654"/>
                      <a:gd name="connsiteX15" fmla="*/ 5640137 w 5640137"/>
                      <a:gd name="connsiteY15" fmla="*/ 2573013 h 3508654"/>
                      <a:gd name="connsiteX16" fmla="*/ 5640137 w 5640137"/>
                      <a:gd name="connsiteY16" fmla="*/ 3508654 h 3508654"/>
                      <a:gd name="connsiteX17" fmla="*/ 5019722 w 5640137"/>
                      <a:gd name="connsiteY17" fmla="*/ 3508654 h 3508654"/>
                      <a:gd name="connsiteX18" fmla="*/ 4624912 w 5640137"/>
                      <a:gd name="connsiteY18" fmla="*/ 3508654 h 3508654"/>
                      <a:gd name="connsiteX19" fmla="*/ 4173701 w 5640137"/>
                      <a:gd name="connsiteY19" fmla="*/ 3508654 h 3508654"/>
                      <a:gd name="connsiteX20" fmla="*/ 3666089 w 5640137"/>
                      <a:gd name="connsiteY20" fmla="*/ 3508654 h 3508654"/>
                      <a:gd name="connsiteX21" fmla="*/ 3158477 w 5640137"/>
                      <a:gd name="connsiteY21" fmla="*/ 3508654 h 3508654"/>
                      <a:gd name="connsiteX22" fmla="*/ 2650864 w 5640137"/>
                      <a:gd name="connsiteY22" fmla="*/ 3508654 h 3508654"/>
                      <a:gd name="connsiteX23" fmla="*/ 2030449 w 5640137"/>
                      <a:gd name="connsiteY23" fmla="*/ 3508654 h 3508654"/>
                      <a:gd name="connsiteX24" fmla="*/ 1466436 w 5640137"/>
                      <a:gd name="connsiteY24" fmla="*/ 3508654 h 3508654"/>
                      <a:gd name="connsiteX25" fmla="*/ 902422 w 5640137"/>
                      <a:gd name="connsiteY25" fmla="*/ 3508654 h 3508654"/>
                      <a:gd name="connsiteX26" fmla="*/ 0 w 5640137"/>
                      <a:gd name="connsiteY26" fmla="*/ 3508654 h 3508654"/>
                      <a:gd name="connsiteX27" fmla="*/ 0 w 5640137"/>
                      <a:gd name="connsiteY27" fmla="*/ 2853705 h 3508654"/>
                      <a:gd name="connsiteX28" fmla="*/ 0 w 5640137"/>
                      <a:gd name="connsiteY28" fmla="*/ 2233843 h 3508654"/>
                      <a:gd name="connsiteX29" fmla="*/ 0 w 5640137"/>
                      <a:gd name="connsiteY29" fmla="*/ 1578894 h 3508654"/>
                      <a:gd name="connsiteX30" fmla="*/ 0 w 5640137"/>
                      <a:gd name="connsiteY30" fmla="*/ 1064292 h 3508654"/>
                      <a:gd name="connsiteX31" fmla="*/ 0 w 5640137"/>
                      <a:gd name="connsiteY31" fmla="*/ 514603 h 3508654"/>
                      <a:gd name="connsiteX32" fmla="*/ 0 w 5640137"/>
                      <a:gd name="connsiteY32" fmla="*/ 0 h 3508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640137" h="3508654" extrusionOk="0">
                        <a:moveTo>
                          <a:pt x="0" y="0"/>
                        </a:moveTo>
                        <a:cubicBezTo>
                          <a:pt x="256086" y="-36743"/>
                          <a:pt x="540879" y="64995"/>
                          <a:pt x="676816" y="0"/>
                        </a:cubicBezTo>
                        <a:cubicBezTo>
                          <a:pt x="812753" y="-64995"/>
                          <a:pt x="1010942" y="24414"/>
                          <a:pt x="1184429" y="0"/>
                        </a:cubicBezTo>
                        <a:cubicBezTo>
                          <a:pt x="1357916" y="-24414"/>
                          <a:pt x="1457784" y="22897"/>
                          <a:pt x="1579238" y="0"/>
                        </a:cubicBezTo>
                        <a:cubicBezTo>
                          <a:pt x="1700692" y="-22897"/>
                          <a:pt x="1880858" y="7585"/>
                          <a:pt x="2143252" y="0"/>
                        </a:cubicBezTo>
                        <a:cubicBezTo>
                          <a:pt x="2405646" y="-7585"/>
                          <a:pt x="2559028" y="56162"/>
                          <a:pt x="2707266" y="0"/>
                        </a:cubicBezTo>
                        <a:cubicBezTo>
                          <a:pt x="2855504" y="-56162"/>
                          <a:pt x="3099468" y="39651"/>
                          <a:pt x="3214878" y="0"/>
                        </a:cubicBezTo>
                        <a:cubicBezTo>
                          <a:pt x="3330288" y="-39651"/>
                          <a:pt x="3507040" y="7516"/>
                          <a:pt x="3778892" y="0"/>
                        </a:cubicBezTo>
                        <a:cubicBezTo>
                          <a:pt x="4050744" y="-7516"/>
                          <a:pt x="4163928" y="24730"/>
                          <a:pt x="4399307" y="0"/>
                        </a:cubicBezTo>
                        <a:cubicBezTo>
                          <a:pt x="4634687" y="-24730"/>
                          <a:pt x="4751250" y="21152"/>
                          <a:pt x="4850518" y="0"/>
                        </a:cubicBezTo>
                        <a:cubicBezTo>
                          <a:pt x="4949786" y="-21152"/>
                          <a:pt x="5436082" y="7991"/>
                          <a:pt x="5640137" y="0"/>
                        </a:cubicBezTo>
                        <a:cubicBezTo>
                          <a:pt x="5657191" y="242070"/>
                          <a:pt x="5601823" y="290237"/>
                          <a:pt x="5640137" y="514603"/>
                        </a:cubicBezTo>
                        <a:cubicBezTo>
                          <a:pt x="5678451" y="738969"/>
                          <a:pt x="5627909" y="846770"/>
                          <a:pt x="5640137" y="1029205"/>
                        </a:cubicBezTo>
                        <a:cubicBezTo>
                          <a:pt x="5652365" y="1211640"/>
                          <a:pt x="5599839" y="1440078"/>
                          <a:pt x="5640137" y="1613981"/>
                        </a:cubicBezTo>
                        <a:cubicBezTo>
                          <a:pt x="5680435" y="1787884"/>
                          <a:pt x="5613975" y="1892049"/>
                          <a:pt x="5640137" y="2093497"/>
                        </a:cubicBezTo>
                        <a:cubicBezTo>
                          <a:pt x="5666299" y="2294945"/>
                          <a:pt x="5634708" y="2399752"/>
                          <a:pt x="5640137" y="2573013"/>
                        </a:cubicBezTo>
                        <a:cubicBezTo>
                          <a:pt x="5645566" y="2746274"/>
                          <a:pt x="5588422" y="3134233"/>
                          <a:pt x="5640137" y="3508654"/>
                        </a:cubicBezTo>
                        <a:cubicBezTo>
                          <a:pt x="5515245" y="3531742"/>
                          <a:pt x="5274420" y="3470030"/>
                          <a:pt x="5019722" y="3508654"/>
                        </a:cubicBezTo>
                        <a:cubicBezTo>
                          <a:pt x="4765025" y="3547278"/>
                          <a:pt x="4714327" y="3490957"/>
                          <a:pt x="4624912" y="3508654"/>
                        </a:cubicBezTo>
                        <a:cubicBezTo>
                          <a:pt x="4535497" y="3526351"/>
                          <a:pt x="4333474" y="3484484"/>
                          <a:pt x="4173701" y="3508654"/>
                        </a:cubicBezTo>
                        <a:cubicBezTo>
                          <a:pt x="4013928" y="3532824"/>
                          <a:pt x="3820960" y="3495585"/>
                          <a:pt x="3666089" y="3508654"/>
                        </a:cubicBezTo>
                        <a:cubicBezTo>
                          <a:pt x="3511218" y="3521723"/>
                          <a:pt x="3350606" y="3501366"/>
                          <a:pt x="3158477" y="3508654"/>
                        </a:cubicBezTo>
                        <a:cubicBezTo>
                          <a:pt x="2966348" y="3515942"/>
                          <a:pt x="2854765" y="3481291"/>
                          <a:pt x="2650864" y="3508654"/>
                        </a:cubicBezTo>
                        <a:cubicBezTo>
                          <a:pt x="2446963" y="3536017"/>
                          <a:pt x="2301304" y="3445158"/>
                          <a:pt x="2030449" y="3508654"/>
                        </a:cubicBezTo>
                        <a:cubicBezTo>
                          <a:pt x="1759594" y="3572150"/>
                          <a:pt x="1638166" y="3471748"/>
                          <a:pt x="1466436" y="3508654"/>
                        </a:cubicBezTo>
                        <a:cubicBezTo>
                          <a:pt x="1294706" y="3545560"/>
                          <a:pt x="1052218" y="3454187"/>
                          <a:pt x="902422" y="3508654"/>
                        </a:cubicBezTo>
                        <a:cubicBezTo>
                          <a:pt x="752626" y="3563121"/>
                          <a:pt x="402954" y="3413012"/>
                          <a:pt x="0" y="3508654"/>
                        </a:cubicBezTo>
                        <a:cubicBezTo>
                          <a:pt x="-46459" y="3184806"/>
                          <a:pt x="30220" y="3156071"/>
                          <a:pt x="0" y="2853705"/>
                        </a:cubicBezTo>
                        <a:cubicBezTo>
                          <a:pt x="-30220" y="2551339"/>
                          <a:pt x="17566" y="2465412"/>
                          <a:pt x="0" y="2233843"/>
                        </a:cubicBezTo>
                        <a:cubicBezTo>
                          <a:pt x="-17566" y="2002274"/>
                          <a:pt x="34456" y="1712930"/>
                          <a:pt x="0" y="1578894"/>
                        </a:cubicBezTo>
                        <a:cubicBezTo>
                          <a:pt x="-34456" y="1444858"/>
                          <a:pt x="39439" y="1233411"/>
                          <a:pt x="0" y="1064292"/>
                        </a:cubicBezTo>
                        <a:cubicBezTo>
                          <a:pt x="-39439" y="895173"/>
                          <a:pt x="28076" y="708564"/>
                          <a:pt x="0" y="514603"/>
                        </a:cubicBezTo>
                        <a:cubicBezTo>
                          <a:pt x="-28076" y="320642"/>
                          <a:pt x="50872" y="148285"/>
                          <a:pt x="0" y="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graphicFrame>
        <p:nvGraphicFramePr>
          <p:cNvPr id="58" name="Diagram 57">
            <a:extLst>
              <a:ext uri="{FF2B5EF4-FFF2-40B4-BE49-F238E27FC236}">
                <a16:creationId xmlns:a16="http://schemas.microsoft.com/office/drawing/2014/main" id="{A29F9845-4EBD-B216-C7AF-AD0AEB1E4CAC}"/>
              </a:ext>
            </a:extLst>
          </p:cNvPr>
          <p:cNvGraphicFramePr/>
          <p:nvPr>
            <p:extLst>
              <p:ext uri="{D42A27DB-BD31-4B8C-83A1-F6EECF244321}">
                <p14:modId xmlns:p14="http://schemas.microsoft.com/office/powerpoint/2010/main" val="3893748449"/>
              </p:ext>
            </p:extLst>
          </p:nvPr>
        </p:nvGraphicFramePr>
        <p:xfrm>
          <a:off x="444982" y="2554460"/>
          <a:ext cx="5411302" cy="3229029"/>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pic>
        <p:nvPicPr>
          <p:cNvPr id="60" name="Graphic 59" descr="Coins with solid fill">
            <a:extLst>
              <a:ext uri="{FF2B5EF4-FFF2-40B4-BE49-F238E27FC236}">
                <a16:creationId xmlns:a16="http://schemas.microsoft.com/office/drawing/2014/main" id="{0FF7D585-C85B-67B3-0038-7794AE195CF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09997" y="5796064"/>
            <a:ext cx="914400" cy="914400"/>
          </a:xfrm>
          <a:prstGeom prst="rect">
            <a:avLst/>
          </a:prstGeom>
        </p:spPr>
      </p:pic>
      <p:pic>
        <p:nvPicPr>
          <p:cNvPr id="6144" name="Graphic 6143" descr="Coins with solid fill">
            <a:extLst>
              <a:ext uri="{FF2B5EF4-FFF2-40B4-BE49-F238E27FC236}">
                <a16:creationId xmlns:a16="http://schemas.microsoft.com/office/drawing/2014/main" id="{F88D89F3-8CA6-0FDB-E47B-CA7F0084187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09419" y="5796063"/>
            <a:ext cx="914400" cy="914400"/>
          </a:xfrm>
          <a:prstGeom prst="rect">
            <a:avLst/>
          </a:prstGeom>
        </p:spPr>
      </p:pic>
      <p:grpSp>
        <p:nvGrpSpPr>
          <p:cNvPr id="6151" name="Group 6150">
            <a:extLst>
              <a:ext uri="{FF2B5EF4-FFF2-40B4-BE49-F238E27FC236}">
                <a16:creationId xmlns:a16="http://schemas.microsoft.com/office/drawing/2014/main" id="{39B8B22E-FF9C-EB41-CF2C-AFF2D638DA70}"/>
              </a:ext>
            </a:extLst>
          </p:cNvPr>
          <p:cNvGrpSpPr/>
          <p:nvPr/>
        </p:nvGrpSpPr>
        <p:grpSpPr>
          <a:xfrm>
            <a:off x="1524833" y="6052677"/>
            <a:ext cx="2985085" cy="811675"/>
            <a:chOff x="1451454" y="6041750"/>
            <a:chExt cx="2985085" cy="811675"/>
          </a:xfrm>
        </p:grpSpPr>
        <p:pic>
          <p:nvPicPr>
            <p:cNvPr id="61" name="Graphic 60" descr="Bonfire with solid fill">
              <a:extLst>
                <a:ext uri="{FF2B5EF4-FFF2-40B4-BE49-F238E27FC236}">
                  <a16:creationId xmlns:a16="http://schemas.microsoft.com/office/drawing/2014/main" id="{6BC0C5A8-1B61-007C-2977-3C97858F427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92375" y="6041750"/>
              <a:ext cx="549873" cy="549873"/>
            </a:xfrm>
            <a:prstGeom prst="rect">
              <a:avLst/>
            </a:prstGeom>
          </p:spPr>
        </p:pic>
        <p:sp>
          <p:nvSpPr>
            <p:cNvPr id="62" name="TextBox 61">
              <a:extLst>
                <a:ext uri="{FF2B5EF4-FFF2-40B4-BE49-F238E27FC236}">
                  <a16:creationId xmlns:a16="http://schemas.microsoft.com/office/drawing/2014/main" id="{2121CCA6-DF36-A2F2-7F5C-51DD8CDF430D}"/>
                </a:ext>
              </a:extLst>
            </p:cNvPr>
            <p:cNvSpPr txBox="1"/>
            <p:nvPr/>
          </p:nvSpPr>
          <p:spPr>
            <a:xfrm>
              <a:off x="1451454" y="6545648"/>
              <a:ext cx="1266349" cy="307777"/>
            </a:xfrm>
            <a:prstGeom prst="rect">
              <a:avLst/>
            </a:prstGeom>
            <a:noFill/>
          </p:spPr>
          <p:txBody>
            <a:bodyPr wrap="square" rtlCol="0">
              <a:spAutoFit/>
            </a:bodyPr>
            <a:lstStyle/>
            <a:p>
              <a:pPr algn="ctr"/>
              <a:r>
                <a:rPr lang="en-US" sz="1400" dirty="0"/>
                <a:t>Burn Luna</a:t>
              </a:r>
            </a:p>
          </p:txBody>
        </p:sp>
        <p:sp>
          <p:nvSpPr>
            <p:cNvPr id="6145" name="TextBox 6144">
              <a:extLst>
                <a:ext uri="{FF2B5EF4-FFF2-40B4-BE49-F238E27FC236}">
                  <a16:creationId xmlns:a16="http://schemas.microsoft.com/office/drawing/2014/main" id="{E45EFF2F-85EE-728B-FEFF-0CE9A1C90D61}"/>
                </a:ext>
              </a:extLst>
            </p:cNvPr>
            <p:cNvSpPr txBox="1"/>
            <p:nvPr/>
          </p:nvSpPr>
          <p:spPr>
            <a:xfrm>
              <a:off x="3035192" y="6523858"/>
              <a:ext cx="1266349" cy="307777"/>
            </a:xfrm>
            <a:prstGeom prst="rect">
              <a:avLst/>
            </a:prstGeom>
            <a:noFill/>
          </p:spPr>
          <p:txBody>
            <a:bodyPr wrap="square" rtlCol="0">
              <a:spAutoFit/>
            </a:bodyPr>
            <a:lstStyle/>
            <a:p>
              <a:pPr algn="ctr"/>
              <a:r>
                <a:rPr lang="en-US" sz="1400" dirty="0"/>
                <a:t>Mint UST</a:t>
              </a:r>
            </a:p>
          </p:txBody>
        </p:sp>
        <p:pic>
          <p:nvPicPr>
            <p:cNvPr id="6147" name="Graphic 6146" descr="Add with solid fill">
              <a:extLst>
                <a:ext uri="{FF2B5EF4-FFF2-40B4-BE49-F238E27FC236}">
                  <a16:creationId xmlns:a16="http://schemas.microsoft.com/office/drawing/2014/main" id="{BC59CF78-DB59-1FF2-556A-BB4319A7446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948584" y="6122450"/>
              <a:ext cx="487955" cy="487955"/>
            </a:xfrm>
            <a:prstGeom prst="rect">
              <a:avLst/>
            </a:prstGeom>
          </p:spPr>
        </p:pic>
      </p:grpSp>
      <p:graphicFrame>
        <p:nvGraphicFramePr>
          <p:cNvPr id="6149" name="Diagram 6148">
            <a:extLst>
              <a:ext uri="{FF2B5EF4-FFF2-40B4-BE49-F238E27FC236}">
                <a16:creationId xmlns:a16="http://schemas.microsoft.com/office/drawing/2014/main" id="{2A7E03D9-8803-DFDD-A5FC-7E28075E32B4}"/>
              </a:ext>
            </a:extLst>
          </p:cNvPr>
          <p:cNvGraphicFramePr/>
          <p:nvPr>
            <p:extLst>
              <p:ext uri="{D42A27DB-BD31-4B8C-83A1-F6EECF244321}">
                <p14:modId xmlns:p14="http://schemas.microsoft.com/office/powerpoint/2010/main" val="3068276732"/>
              </p:ext>
            </p:extLst>
          </p:nvPr>
        </p:nvGraphicFramePr>
        <p:xfrm>
          <a:off x="6576451" y="2558848"/>
          <a:ext cx="5073215" cy="319174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Tree>
    <p:custDataLst>
      <p:tags r:id="rId1"/>
    </p:custDataLst>
    <p:extLst>
      <p:ext uri="{BB962C8B-B14F-4D97-AF65-F5344CB8AC3E}">
        <p14:creationId xmlns:p14="http://schemas.microsoft.com/office/powerpoint/2010/main" val="3496062567"/>
      </p:ext>
    </p:extLst>
  </p:cSld>
  <p:clrMapOvr>
    <a:masterClrMapping/>
  </p:clrMapOvr>
  <mc:AlternateContent xmlns:mc="http://schemas.openxmlformats.org/markup-compatibility/2006">
    <mc:Choice xmlns:p14="http://schemas.microsoft.com/office/powerpoint/2010/main" Requires="p14">
      <p:transition spd="slow" p14:dur="2000" advTm="61033"/>
    </mc:Choice>
    <mc:Fallback>
      <p:transition spd="slow" advTm="610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
                                            <p:graphicEl>
                                              <a:dgm id="{AA9BEC0F-2B67-A648-A7D9-42F6D93CCDBD}"/>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
                                            <p:graphicEl>
                                              <a:dgm id="{A902E61C-95BD-0040-A76B-AE0DDAC28C35}"/>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
                                            <p:graphicEl>
                                              <a:dgm id="{E0BF42AB-34AA-8B47-ABA5-EDFCB69273E3}"/>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8">
                                            <p:graphicEl>
                                              <a:dgm id="{05FD9CFD-6B14-3B4E-B9AE-4704D96AA03B}"/>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8">
                                            <p:graphicEl>
                                              <a:dgm id="{698449E4-801D-7542-95D6-EFC8CEDFFC52}"/>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149">
                                            <p:graphicEl>
                                              <a:dgm id="{8F68242C-061C-EB45-B770-A51B7C12CC34}"/>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149">
                                            <p:graphicEl>
                                              <a:dgm id="{A524C98B-3B02-6449-9F7C-02F167630D26}"/>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149">
                                            <p:graphicEl>
                                              <a:dgm id="{CD050510-0B23-AF4B-85C8-3565501ED457}"/>
                                            </p:graphic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15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149">
                                            <p:graphicEl>
                                              <a:dgm id="{57A4C896-9CE4-CE4F-BA12-1F21E9DD02DC}"/>
                                            </p:graphic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149">
                                            <p:graphicEl>
                                              <a:dgm id="{851AD621-0F74-5C4A-8370-810624277C23}"/>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11" grpId="0"/>
      <p:bldGraphic spid="58" grpId="0" uiExpand="1">
        <p:bldSub>
          <a:bldDgm bld="one"/>
        </p:bldSub>
      </p:bldGraphic>
      <p:bldGraphic spid="6149" grpId="0" uiExpand="1">
        <p:bldSub>
          <a:bldDgm bld="one"/>
        </p:bldSub>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2|5.3|0.8|32.8|3.3|12|14.4|0.6|6.9|2.6|1.1|29.7"/>
</p:tagLst>
</file>

<file path=ppt/tags/tag2.xml><?xml version="1.0" encoding="utf-8"?>
<p:tagLst xmlns:a="http://schemas.openxmlformats.org/drawingml/2006/main" xmlns:r="http://schemas.openxmlformats.org/officeDocument/2006/relationships" xmlns:p="http://schemas.openxmlformats.org/presentationml/2006/main">
  <p:tag name="TIMING" val="|11.2|27|5.2|5.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38B66643-C98F-194B-80E3-5FDC3AC25AE8}">
  <we:reference id="wa104380907" version="3.0.0.1" store="en-US" storeType="OMEX"/>
  <we:alternateReferences>
    <we:reference id="wa104380907" version="3.0.0.1" store="WA104380907"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93176</TotalTime>
  <Words>5688</Words>
  <Application>Microsoft Macintosh PowerPoint</Application>
  <PresentationFormat>Widescreen</PresentationFormat>
  <Paragraphs>688</Paragraphs>
  <Slides>41</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Calibri Light</vt:lpstr>
      <vt:lpstr>Cavolini</vt:lpstr>
      <vt:lpstr>Courier</vt:lpstr>
      <vt:lpstr>source-serif-pro</vt:lpstr>
      <vt:lpstr>Office Theme</vt:lpstr>
      <vt:lpstr>Blockchain, Cryptocurrencies, DeFi</vt:lpstr>
      <vt:lpstr>PowerPoint Presentation</vt:lpstr>
      <vt:lpstr>PowerPoint Presentation</vt:lpstr>
      <vt:lpstr>PowerPoint Presentation</vt:lpstr>
      <vt:lpstr>PowerPoint Presentation</vt:lpstr>
      <vt:lpstr>Tokens</vt:lpstr>
      <vt:lpstr>PowerPoint Presentation</vt:lpstr>
      <vt:lpstr>PowerPoint Presentation</vt:lpstr>
      <vt:lpstr>PowerPoint Presentation</vt:lpstr>
      <vt:lpstr>PowerPoint Presentation</vt:lpstr>
      <vt:lpstr>Wallets</vt:lpstr>
      <vt:lpstr>PowerPoint Presentation</vt:lpstr>
      <vt:lpstr>PowerPoint Presentation</vt:lpstr>
      <vt:lpstr>PowerPoint Presentation</vt:lpstr>
      <vt:lpstr>DeFi (Decentralized Finance)</vt:lpstr>
      <vt:lpstr>PowerPoint Presentation</vt:lpstr>
      <vt:lpstr>PowerPoint Presentation</vt:lpstr>
      <vt:lpstr>PowerPoint Presentation</vt:lpstr>
      <vt:lpstr>PowerPoint Presentation</vt:lpstr>
      <vt:lpstr>What Tokens are Securities?</vt:lpstr>
      <vt:lpstr>PowerPoint Presentation</vt:lpstr>
      <vt:lpstr>PowerPoint Presentation</vt:lpstr>
      <vt:lpstr>PowerPoint Presentation</vt:lpstr>
      <vt:lpstr>PowerPoint Presentation</vt:lpstr>
      <vt:lpstr>Appendix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 &amp; Cryptocurrencies</dc:title>
  <dc:creator>Mabel Oza</dc:creator>
  <cp:lastModifiedBy>Mabel Oza</cp:lastModifiedBy>
  <cp:revision>38</cp:revision>
  <dcterms:created xsi:type="dcterms:W3CDTF">2021-08-19T15:41:15Z</dcterms:created>
  <dcterms:modified xsi:type="dcterms:W3CDTF">2023-08-27T22:03:34Z</dcterms:modified>
</cp:coreProperties>
</file>